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797675" cy="9926638"/>
  <p:embeddedFontLst>
    <p:embeddedFont>
      <p:font typeface="Abadi" panose="020B0604020104020204" pitchFamily="34" charset="0"/>
      <p:regular r:id="rId4"/>
      <p:bold r:id="rId5"/>
      <p:italic r:id="rId6"/>
      <p:boldItalic r:id="rId7"/>
    </p:embeddedFont>
    <p:embeddedFont>
      <p:font typeface="Apricots" pitchFamily="2" charset="0"/>
      <p:regular r:id="rId8"/>
    </p:embeddedFont>
    <p:embeddedFont>
      <p:font typeface="Calibri" panose="020F0502020204030204" pitchFamily="34" charset="0"/>
      <p:regular r:id="rId9"/>
      <p:bold r:id="rId10"/>
      <p:italic r:id="rId11"/>
      <p:boldItalic r:id="rId12"/>
    </p:embeddedFont>
    <p:embeddedFont>
      <p:font typeface="Childos Arabic" panose="020B0604020202020204" charset="-78"/>
      <p:regular r:id="rId13"/>
    </p:embeddedFont>
    <p:embeddedFont>
      <p:font typeface="Modern Love Caps" panose="04070805081001020A01" pitchFamily="8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81711-9F10-A283-5A21-614AC991CCB7}" v="49" dt="2025-08-31T14:56:48.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90" d="100"/>
          <a:sy n="90" d="100"/>
        </p:scale>
        <p:origin x="-19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microsoft.com/office/2015/10/relationships/revisionInfo" Target="revisionInfo.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image" Target="../media/image1.jpeg"/><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5.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 Id="rId1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31964" y="-131947"/>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810823" y="2264948"/>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734703" y="1479546"/>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10" name="Freeform 10"/>
          <p:cNvSpPr/>
          <p:nvPr/>
        </p:nvSpPr>
        <p:spPr>
          <a:xfrm>
            <a:off x="7148515" y="2019848"/>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sp>
        <p:nvSpPr>
          <p:cNvPr id="13" name="TextBox 13"/>
          <p:cNvSpPr txBox="1"/>
          <p:nvPr/>
        </p:nvSpPr>
        <p:spPr>
          <a:xfrm>
            <a:off x="7237117" y="2193878"/>
            <a:ext cx="3198062" cy="3052118"/>
          </a:xfrm>
          <a:prstGeom prst="rect">
            <a:avLst/>
          </a:prstGeom>
        </p:spPr>
        <p:txBody>
          <a:bodyPr lIns="0" tIns="0" rIns="0" bIns="0" rtlCol="0" anchor="t">
            <a:spAutoFit/>
          </a:bodyPr>
          <a:lstStyle/>
          <a:p>
            <a:pPr algn="l">
              <a:lnSpc>
                <a:spcPts val="1721"/>
              </a:lnSpc>
            </a:pPr>
            <a:endParaRPr lang="en-US" sz="1450" spc="-71" dirty="0">
              <a:solidFill>
                <a:srgbClr val="000000"/>
              </a:solidFill>
              <a:latin typeface="Childos Arabic"/>
              <a:ea typeface="Childos Arabic"/>
              <a:cs typeface="Childos Arabic"/>
            </a:endParaRPr>
          </a:p>
          <a:p>
            <a:pPr>
              <a:lnSpc>
                <a:spcPts val="1721"/>
              </a:lnSpc>
            </a:pPr>
            <a:r>
              <a:rPr lang="en-GB" sz="1200" spc="-71" dirty="0">
                <a:solidFill>
                  <a:srgbClr val="000000"/>
                </a:solidFill>
                <a:latin typeface="Childos Arabic"/>
                <a:ea typeface="Childos Arabic"/>
                <a:cs typeface="Childos Arabic"/>
                <a:sym typeface="Childos Arabic"/>
              </a:rPr>
              <a:t>This half term will focus on learning to identify the changes that humans experience during their life cycle, from birth to old age. Pupils will explore physical changes, such as growth and development of the body. They will also learn about emotional and social changes, including how relationships with family and friends evolve over time. Additionally, pupils will consider intellectual development, noticing how learning, memory, and understanding grow as people age. They will also reflect on life milestones and responsibilities, such as starting school, moving to secondary school, and later stages of adulthood. Finally, pupils will begin to appreciate the importance of care and support at different stages of life</a:t>
            </a:r>
            <a:r>
              <a:rPr lang="en-GB" sz="1450" spc="-71" dirty="0">
                <a:solidFill>
                  <a:srgbClr val="000000"/>
                </a:solidFill>
                <a:latin typeface="Childos Arabic"/>
                <a:ea typeface="Childos Arabic"/>
                <a:cs typeface="Childos Arabic"/>
                <a:sym typeface="Childos Arabic"/>
              </a:rPr>
              <a:t>.</a:t>
            </a:r>
            <a:endParaRPr lang="en-US" sz="1496" spc="-71" dirty="0">
              <a:solidFill>
                <a:srgbClr val="000000"/>
              </a:solidFill>
              <a:latin typeface="Childos Arabic"/>
              <a:ea typeface="Childos Arabic"/>
              <a:cs typeface="Childos Arabic"/>
            </a:endParaRPr>
          </a:p>
        </p:txBody>
      </p:sp>
      <p:sp>
        <p:nvSpPr>
          <p:cNvPr id="14" name="Freeform 14"/>
          <p:cNvSpPr/>
          <p:nvPr/>
        </p:nvSpPr>
        <p:spPr>
          <a:xfrm>
            <a:off x="4656455" y="5335931"/>
            <a:ext cx="5879053" cy="233385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lIns="91440" tIns="45720" rIns="91440" bIns="45720" anchor="t"/>
          <a:lstStyle/>
          <a:p>
            <a:pPr algn="ctr"/>
            <a:endParaRPr lang="en-GB" sz="1000" kern="1200" dirty="0">
              <a:latin typeface="Arial"/>
              <a:cs typeface="Arial"/>
            </a:endParaRPr>
          </a:p>
          <a:p>
            <a:pPr algn="ctr"/>
            <a:r>
              <a:rPr lang="en-GB" b="1" dirty="0">
                <a:latin typeface="Apricots"/>
              </a:rPr>
              <a:t>Prophecy and Promise </a:t>
            </a:r>
          </a:p>
          <a:p>
            <a:r>
              <a:rPr lang="en-GB" sz="1200" dirty="0">
                <a:latin typeface="Childos Arabic"/>
                <a:cs typeface="Arial"/>
              </a:rPr>
              <a:t>In this branch, pupils learn that the people of Israel wanted a king to protect them, but God chose David, a humble shepherd, whose anointing foreshadows Jesus’ ministry. They explore how David unites the people, cares for them as a shepherd king, and establishes a covenant promising that one of his descendants will reign forever, connecting to Jesus’ birth and lineage. Children are introduced to the O Antiphons and the hymn O Come, O Come Emmanuel, which use biblical imagery to proclaim the coming of Christ. Pupils also begin to understand the significance of the shepherd imagery in Scripture and the Rosary as a prayer honouring Mary, helping them connect faith, prayer, and biblical symbolism.</a:t>
            </a:r>
          </a:p>
        </p:txBody>
      </p:sp>
      <p:sp>
        <p:nvSpPr>
          <p:cNvPr id="15" name="Freeform 15"/>
          <p:cNvSpPr/>
          <p:nvPr/>
        </p:nvSpPr>
        <p:spPr>
          <a:xfrm>
            <a:off x="4624294" y="5036166"/>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565994">
            <a:off x="1659662" y="2535573"/>
            <a:ext cx="2204910" cy="332740"/>
          </a:xfrm>
          <a:prstGeom prst="rect">
            <a:avLst/>
          </a:prstGeom>
        </p:spPr>
        <p:txBody>
          <a:bodyPr lIns="0" tIns="0" rIns="0" bIns="0" rtlCol="0" anchor="t">
            <a:spAutoFit/>
          </a:bodyPr>
          <a:lstStyle/>
          <a:p>
            <a:pPr algn="ctr">
              <a:lnSpc>
                <a:spcPts val="2420"/>
              </a:lnSpc>
            </a:pPr>
            <a:r>
              <a:rPr lang="en-US" sz="2200" spc="-123">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1962076"/>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This half term we will be focusing on additional and subtraction. Within this unit, we  will continue to develop mental methods and formal methods to solve problems. </a:t>
            </a:r>
          </a:p>
          <a:p>
            <a:pPr algn="l">
              <a:lnSpc>
                <a:spcPts val="1725"/>
              </a:lnSpc>
            </a:pPr>
            <a:r>
              <a:rPr lang="en-US" sz="1500" spc="-72" dirty="0">
                <a:solidFill>
                  <a:srgbClr val="000000"/>
                </a:solidFill>
                <a:latin typeface="Childos Arabic"/>
                <a:ea typeface="Childos Arabic"/>
                <a:cs typeface="Childos Arabic"/>
                <a:sym typeface="Childos Arabic"/>
              </a:rPr>
              <a:t>We will then  focus on multiplication and division. Looking at multiples, factors, prime square and cube numbers. Following this, we will develop the skills to be able to multiply and divide quickly by 10, 100 and 1,000.</a:t>
            </a:r>
            <a:endParaRPr lang="en-US" sz="1500" spc="-72" dirty="0">
              <a:solidFill>
                <a:srgbClr val="ED1212"/>
              </a:solidFill>
              <a:latin typeface="Childos Arabic"/>
              <a:ea typeface="Childos Arabic"/>
              <a:cs typeface="Childos Arabic"/>
              <a:sym typeface="Childos Arabic"/>
            </a:endParaRP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2286" y="2372611"/>
            <a:ext cx="1658537" cy="5017399"/>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are writing to entertain  and will be focusing on a setting narrative  and a letter. </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We will be: </a:t>
            </a:r>
          </a:p>
          <a:p>
            <a:pPr algn="l">
              <a:lnSpc>
                <a:spcPts val="1725"/>
              </a:lnSpc>
            </a:pPr>
            <a:endParaRPr lang="en-US" sz="1000" spc="-72" dirty="0">
              <a:solidFill>
                <a:srgbClr val="000000"/>
              </a:solidFill>
              <a:latin typeface="Childos Arabic"/>
              <a:ea typeface="Childos Arabic"/>
              <a:cs typeface="Childos Arabic"/>
              <a:sym typeface="Childos Arabic"/>
            </a:endParaRPr>
          </a:p>
          <a:p>
            <a:pPr marL="323860" lvl="1" indent="-161930" algn="l">
              <a:lnSpc>
                <a:spcPts val="1725"/>
              </a:lnSpc>
              <a:buFont typeface="Arial"/>
              <a:buChar char="•"/>
            </a:pPr>
            <a:r>
              <a:rPr lang="en-US" sz="1500" spc="-72" dirty="0">
                <a:solidFill>
                  <a:srgbClr val="000000"/>
                </a:solidFill>
                <a:latin typeface="Childos Arabic"/>
                <a:ea typeface="Childos Arabic"/>
                <a:cs typeface="Childos Arabic"/>
                <a:sym typeface="Childos Arabic"/>
              </a:rPr>
              <a:t>using modal verbs to show possibility </a:t>
            </a:r>
          </a:p>
          <a:p>
            <a:pPr marL="323860" lvl="1" indent="-161930" algn="l">
              <a:lnSpc>
                <a:spcPts val="1725"/>
              </a:lnSpc>
              <a:buFont typeface="Arial"/>
              <a:buChar char="•"/>
            </a:pPr>
            <a:r>
              <a:rPr lang="en-US" sz="1500" spc="-72" dirty="0">
                <a:solidFill>
                  <a:srgbClr val="000000"/>
                </a:solidFill>
                <a:latin typeface="Childos Arabic"/>
                <a:ea typeface="Childos Arabic"/>
                <a:cs typeface="Childos Arabic"/>
                <a:sym typeface="Childos Arabic"/>
              </a:rPr>
              <a:t>using expanded noun phrases to convey complicated information</a:t>
            </a:r>
          </a:p>
          <a:p>
            <a:pPr marL="323860" lvl="1" indent="-161930" algn="l">
              <a:lnSpc>
                <a:spcPts val="1725"/>
              </a:lnSpc>
              <a:buFont typeface="Arial"/>
              <a:buChar char="•"/>
            </a:pPr>
            <a:r>
              <a:rPr lang="en-US" sz="1500" spc="-72" dirty="0">
                <a:solidFill>
                  <a:srgbClr val="000000"/>
                </a:solidFill>
                <a:latin typeface="Childos Arabic"/>
                <a:ea typeface="Childos Arabic"/>
                <a:cs typeface="Childos Arabic"/>
                <a:sym typeface="Childos Arabic"/>
              </a:rPr>
              <a:t>using devices to build cohesion within a paragraph</a:t>
            </a:r>
          </a:p>
          <a:p>
            <a:pPr marL="323860" lvl="1" indent="-161930" algn="l">
              <a:lnSpc>
                <a:spcPts val="1725"/>
              </a:lnSpc>
              <a:buFont typeface="Arial"/>
              <a:buChar char="•"/>
            </a:pPr>
            <a:r>
              <a:rPr lang="en-US" sz="1500" spc="-72" dirty="0">
                <a:solidFill>
                  <a:srgbClr val="000000"/>
                </a:solidFill>
                <a:latin typeface="Childos Arabic"/>
                <a:ea typeface="Childos Arabic"/>
                <a:cs typeface="Childos Arabic"/>
                <a:sym typeface="Childos Arabic"/>
              </a:rPr>
              <a:t>Continuing to develop an understanding of how to use verb prefixes</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1943131" y="4883007"/>
            <a:ext cx="2119758" cy="2180982"/>
          </a:xfrm>
          <a:prstGeom prst="rect">
            <a:avLst/>
          </a:prstGeom>
        </p:spPr>
        <p:txBody>
          <a:bodyPr wrap="square" lIns="0" tIns="0" rIns="0" bIns="0" rtlCol="0" anchor="t">
            <a:spAutoFit/>
          </a:bodyPr>
          <a:lstStyle/>
          <a:p>
            <a:pPr algn="ctr">
              <a:lnSpc>
                <a:spcPts val="1699"/>
              </a:lnSpc>
              <a:spcBef>
                <a:spcPct val="0"/>
              </a:spcBef>
            </a:pPr>
            <a:r>
              <a:rPr lang="en-US" sz="1440" spc="-70" dirty="0">
                <a:solidFill>
                  <a:srgbClr val="000000"/>
                </a:solidFill>
                <a:latin typeface="Childos Arabic"/>
                <a:ea typeface="Childos Arabic"/>
                <a:cs typeface="Childos Arabic"/>
                <a:sym typeface="Childos Arabic"/>
              </a:rPr>
              <a:t>We will be focusing on all our reading fluency and comprehension skills using whole class reading sessions including opportunities for teacher modelling, echo reading and partner reading. </a:t>
            </a:r>
          </a:p>
          <a:p>
            <a:pPr algn="ctr">
              <a:lnSpc>
                <a:spcPts val="1699"/>
              </a:lnSpc>
              <a:spcBef>
                <a:spcPct val="0"/>
              </a:spcBef>
            </a:pPr>
            <a:r>
              <a:rPr lang="en-US" sz="1440" spc="-70" dirty="0">
                <a:solidFill>
                  <a:srgbClr val="000000"/>
                </a:solidFill>
                <a:latin typeface="Childos Arabic"/>
                <a:ea typeface="Childos Arabic"/>
                <a:cs typeface="Childos Arabic"/>
                <a:sym typeface="Childos Arabic"/>
              </a:rPr>
              <a:t>We will continue to deepen our awareness of justifying answers with evidence</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427720" cy="1234440"/>
          </a:xfrm>
          <a:prstGeom prst="rect">
            <a:avLst/>
          </a:prstGeom>
          <a:noFill/>
          <a:ln>
            <a:noFill/>
          </a:ln>
        </p:spPr>
        <p:txBody>
          <a:bodyPr rot="0" vert="horz" wrap="square" lIns="91440" tIns="45720" rIns="91440" bIns="45720" anchor="t" anchorCtr="0" upright="1">
            <a:noAutofit/>
          </a:bodyPr>
          <a:lstStyle/>
          <a:p>
            <a:pPr algn="ctr">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5800" dirty="0">
                <a:effectLst/>
                <a:latin typeface="Apricots"/>
                <a:ea typeface="Calibri"/>
                <a:cs typeface="Pattaya"/>
              </a:rPr>
              <a:t>Year </a:t>
            </a:r>
            <a:r>
              <a:rPr lang="en-GB" sz="5800" dirty="0">
                <a:latin typeface="Apricots"/>
                <a:ea typeface="Calibri"/>
                <a:cs typeface="Pattaya"/>
              </a:rPr>
              <a:t>5 </a:t>
            </a:r>
            <a:r>
              <a:rPr lang="en-GB" sz="5800" dirty="0">
                <a:effectLst/>
                <a:latin typeface="Apricots"/>
                <a:ea typeface="Calibri"/>
                <a:cs typeface="Pattaya"/>
              </a:rPr>
              <a:t>Learning Overview</a:t>
            </a:r>
            <a:endParaRPr lang="en-GB" sz="1100" dirty="0">
              <a:effectLst/>
              <a:latin typeface="Apricots"/>
              <a:ea typeface="Calibri"/>
              <a:cs typeface="Pattaya"/>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Advent Term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6"/>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7"/>
            <a:stretch>
              <a:fillRect/>
            </a:stretch>
          </a:blipFill>
        </p:spPr>
        <p:txBody>
          <a:bodyPr/>
          <a:lstStyle/>
          <a:p>
            <a:endParaRPr lang="en-GB"/>
          </a:p>
        </p:txBody>
      </p:sp>
      <p:pic>
        <p:nvPicPr>
          <p:cNvPr id="2" name="Picture 2" descr="Stages of Human Development: What It Is &amp; Why It's Important | Maryville  Online"/>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6460" t="11132" r="7021"/>
          <a:stretch/>
        </p:blipFill>
        <p:spPr bwMode="auto">
          <a:xfrm>
            <a:off x="8847380" y="1461083"/>
            <a:ext cx="1676401" cy="90055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9"/>
          <p:cNvSpPr/>
          <p:nvPr/>
        </p:nvSpPr>
        <p:spPr>
          <a:xfrm>
            <a:off x="7186203" y="1461875"/>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TextBox 24"/>
          <p:cNvSpPr txBox="1"/>
          <p:nvPr/>
        </p:nvSpPr>
        <p:spPr>
          <a:xfrm>
            <a:off x="7507727" y="1430226"/>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pic>
        <p:nvPicPr>
          <p:cNvPr id="11" name="Picture 2" descr="FArTHER: Amazon.co.uk: Baker-Smith, Grahame, Baker-Smith, Grahame:  8601417971369: Books">
            <a:extLst>
              <a:ext uri="{FF2B5EF4-FFF2-40B4-BE49-F238E27FC236}">
                <a16:creationId xmlns:a16="http://schemas.microsoft.com/office/drawing/2014/main" id="{758D29B2-52B4-42E9-BF3A-61C78A243AE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84922" y="2968659"/>
            <a:ext cx="1539484" cy="1759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03039" y="234385"/>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75012" y="4434683"/>
            <a:ext cx="3293998" cy="331441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dirty="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272446" y="39827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6727641" y="5621820"/>
            <a:ext cx="3768123" cy="1756722"/>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7"/>
            <a:stretch>
              <a:fillRect t="-3890" r="-87558" b="-174205"/>
            </a:stretch>
          </a:blipFill>
        </p:spPr>
        <p:txBody>
          <a:bodyPr/>
          <a:lstStyle/>
          <a:p>
            <a:endParaRPr lang="en-GB"/>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8"/>
            <a:stretch>
              <a:fillRect l="-31365" t="-110949" r="-10184" b="-32088"/>
            </a:stretch>
          </a:blipFill>
        </p:spPr>
        <p:txBody>
          <a:bodyPr/>
          <a:lstStyle/>
          <a:p>
            <a:endParaRPr lang="en-GB"/>
          </a:p>
        </p:txBody>
      </p:sp>
      <p:grpSp>
        <p:nvGrpSpPr>
          <p:cNvPr id="19" name="Group 19"/>
          <p:cNvGrpSpPr/>
          <p:nvPr/>
        </p:nvGrpSpPr>
        <p:grpSpPr>
          <a:xfrm>
            <a:off x="7063394" y="3927399"/>
            <a:ext cx="3611848" cy="1814018"/>
            <a:chOff x="0" y="0"/>
            <a:chExt cx="4864210" cy="2067508"/>
          </a:xfrm>
        </p:grpSpPr>
        <p:sp>
          <p:nvSpPr>
            <p:cNvPr id="20" name="Freeform 20"/>
            <p:cNvSpPr/>
            <p:nvPr/>
          </p:nvSpPr>
          <p:spPr>
            <a:xfrm>
              <a:off x="0" y="109618"/>
              <a:ext cx="3106038" cy="1711145"/>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1" name="Freeform 21"/>
            <p:cNvSpPr/>
            <p:nvPr/>
          </p:nvSpPr>
          <p:spPr>
            <a:xfrm>
              <a:off x="2365710" y="0"/>
              <a:ext cx="2498500" cy="2067508"/>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11"/>
              <a:stretch>
                <a:fillRect/>
              </a:stretch>
            </a:blipFill>
          </p:spPr>
          <p:txBody>
            <a:bodyPr/>
            <a:lstStyle/>
            <a:p>
              <a:endParaRPr lang="en-GB"/>
            </a:p>
          </p:txBody>
        </p:sp>
        <p:sp>
          <p:nvSpPr>
            <p:cNvPr id="22" name="TextBox 22"/>
            <p:cNvSpPr txBox="1"/>
            <p:nvPr/>
          </p:nvSpPr>
          <p:spPr>
            <a:xfrm>
              <a:off x="203450" y="196218"/>
              <a:ext cx="1498997" cy="673311"/>
            </a:xfrm>
            <a:prstGeom prst="rect">
              <a:avLst/>
            </a:prstGeom>
          </p:spPr>
          <p:txBody>
            <a:bodyPr lIns="0" tIns="0" rIns="0" bIns="0" rtlCol="0" anchor="t">
              <a:spAutoFit/>
            </a:bodyPr>
            <a:lstStyle/>
            <a:p>
              <a:pPr algn="ctr">
                <a:lnSpc>
                  <a:spcPts val="4060"/>
                </a:lnSpc>
              </a:pPr>
              <a:endParaRPr lang="en-US" sz="2900" dirty="0">
                <a:solidFill>
                  <a:srgbClr val="000000"/>
                </a:solidFill>
                <a:latin typeface="Childos Arabic"/>
                <a:ea typeface="Childos Arabic"/>
                <a:cs typeface="Childos Arabic"/>
                <a:sym typeface="Childos Arabic"/>
              </a:endParaRPr>
            </a:p>
          </p:txBody>
        </p:sp>
        <p:sp>
          <p:nvSpPr>
            <p:cNvPr id="23" name="TextBox 23"/>
            <p:cNvSpPr txBox="1"/>
            <p:nvPr/>
          </p:nvSpPr>
          <p:spPr>
            <a:xfrm>
              <a:off x="109" y="265682"/>
              <a:ext cx="2655875" cy="1367331"/>
            </a:xfrm>
            <a:prstGeom prst="rect">
              <a:avLst/>
            </a:prstGeom>
          </p:spPr>
          <p:txBody>
            <a:bodyPr wrap="square" lIns="0" tIns="0" rIns="0" bIns="0" rtlCol="0" anchor="t">
              <a:spAutoFit/>
            </a:bodyPr>
            <a:lstStyle/>
            <a:p>
              <a:pPr algn="ctr">
                <a:lnSpc>
                  <a:spcPts val="1947"/>
                </a:lnSpc>
              </a:pPr>
              <a:r>
                <a:rPr lang="en-US" sz="1100" spc="-81" dirty="0">
                  <a:solidFill>
                    <a:srgbClr val="000000"/>
                  </a:solidFill>
                  <a:latin typeface="Childos Arabic"/>
                  <a:cs typeface="Childos Arabic"/>
                </a:rPr>
                <a:t>¿</a:t>
              </a:r>
              <a:r>
                <a:rPr lang="en-US" sz="1100" spc="-81" dirty="0" err="1">
                  <a:solidFill>
                    <a:srgbClr val="000000"/>
                  </a:solidFill>
                  <a:latin typeface="Childos Arabic"/>
                  <a:cs typeface="Childos Arabic"/>
                </a:rPr>
                <a:t>Tienes</a:t>
              </a:r>
              <a:r>
                <a:rPr lang="en-US" sz="1100" spc="-81" dirty="0">
                  <a:solidFill>
                    <a:srgbClr val="000000"/>
                  </a:solidFill>
                  <a:latin typeface="Childos Arabic"/>
                  <a:cs typeface="Childos Arabic"/>
                </a:rPr>
                <a:t> </a:t>
              </a:r>
              <a:r>
                <a:rPr lang="en-US" sz="1100" spc="-81" dirty="0" err="1">
                  <a:solidFill>
                    <a:srgbClr val="000000"/>
                  </a:solidFill>
                  <a:latin typeface="Childos Arabic"/>
                  <a:cs typeface="Childos Arabic"/>
                </a:rPr>
                <a:t>una</a:t>
              </a:r>
              <a:r>
                <a:rPr lang="en-US" sz="1100" spc="-81" dirty="0">
                  <a:solidFill>
                    <a:srgbClr val="000000"/>
                  </a:solidFill>
                  <a:latin typeface="Childos Arabic"/>
                  <a:cs typeface="Childos Arabic"/>
                </a:rPr>
                <a:t> </a:t>
              </a:r>
              <a:r>
                <a:rPr lang="en-US" sz="1100" spc="-81" dirty="0" err="1">
                  <a:solidFill>
                    <a:srgbClr val="000000"/>
                  </a:solidFill>
                  <a:latin typeface="Childos Arabic"/>
                  <a:cs typeface="Childos Arabic"/>
                </a:rPr>
                <a:t>mascota</a:t>
              </a:r>
              <a:r>
                <a:rPr lang="en-US" sz="1100" spc="-81" dirty="0">
                  <a:solidFill>
                    <a:srgbClr val="000000"/>
                  </a:solidFill>
                  <a:latin typeface="Childos Arabic"/>
                  <a:cs typeface="Childos Arabic"/>
                </a:rPr>
                <a:t>? (Do You Have a Pet?)   By the end of this unit pupils will have the knowledge and skills to present both orally and in written form about the pets they have and/or do not have.</a:t>
              </a:r>
              <a:endParaRPr lang="en-US" sz="1100" dirty="0">
                <a:ea typeface="Calibri"/>
                <a:cs typeface="Calibri"/>
              </a:endParaRPr>
            </a:p>
          </p:txBody>
        </p:sp>
      </p:grpSp>
      <p:sp>
        <p:nvSpPr>
          <p:cNvPr id="24" name="TextBox 24"/>
          <p:cNvSpPr txBox="1"/>
          <p:nvPr/>
        </p:nvSpPr>
        <p:spPr>
          <a:xfrm>
            <a:off x="357891" y="194484"/>
            <a:ext cx="1727028"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History </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3367" y="3930482"/>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grpSp>
        <p:nvGrpSpPr>
          <p:cNvPr id="32" name="Group 32"/>
          <p:cNvGrpSpPr/>
          <p:nvPr/>
        </p:nvGrpSpPr>
        <p:grpSpPr>
          <a:xfrm rot="1143128">
            <a:off x="6896981" y="5481900"/>
            <a:ext cx="2048493" cy="528570"/>
            <a:chOff x="35007" y="72553"/>
            <a:chExt cx="2198515" cy="704760"/>
          </a:xfrm>
        </p:grpSpPr>
        <p:sp>
          <p:nvSpPr>
            <p:cNvPr id="33" name="Freeform 33"/>
            <p:cNvSpPr/>
            <p:nvPr/>
          </p:nvSpPr>
          <p:spPr>
            <a:xfrm rot="-739120">
              <a:off x="35007" y="220046"/>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4" name="TextBox 34"/>
            <p:cNvSpPr txBox="1"/>
            <p:nvPr/>
          </p:nvSpPr>
          <p:spPr>
            <a:xfrm rot="20287035">
              <a:off x="142730" y="72553"/>
              <a:ext cx="2090792" cy="646759"/>
            </a:xfrm>
            <a:prstGeom prst="rect">
              <a:avLst/>
            </a:prstGeom>
          </p:spPr>
          <p:txBody>
            <a:bodyPr wrap="square" lIns="0" tIns="0" rIns="0" bIns="0" rtlCol="0" anchor="t">
              <a:spAutoFit/>
            </a:bodyPr>
            <a:lstStyle/>
            <a:p>
              <a:pPr algn="ctr">
                <a:lnSpc>
                  <a:spcPts val="4060"/>
                </a:lnSpc>
              </a:pPr>
              <a:r>
                <a:rPr lang="en-US" sz="2500" dirty="0">
                  <a:solidFill>
                    <a:srgbClr val="000000"/>
                  </a:solidFill>
                  <a:latin typeface="Apricots" pitchFamily="50" charset="0"/>
                  <a:ea typeface="Childos Arabic"/>
                  <a:cs typeface="Childos Arabic"/>
                  <a:sym typeface="Childos Arabic"/>
                </a:rPr>
                <a:t>Art and DT</a:t>
              </a:r>
            </a:p>
          </p:txBody>
        </p:sp>
      </p:grpSp>
      <p:sp>
        <p:nvSpPr>
          <p:cNvPr id="35" name="TextBox 35"/>
          <p:cNvSpPr txBox="1"/>
          <p:nvPr/>
        </p:nvSpPr>
        <p:spPr>
          <a:xfrm>
            <a:off x="6863174" y="6200611"/>
            <a:ext cx="3632587" cy="971420"/>
          </a:xfrm>
          <a:prstGeom prst="rect">
            <a:avLst/>
          </a:prstGeom>
        </p:spPr>
        <p:txBody>
          <a:bodyPr wrap="square" lIns="0" tIns="0" rIns="0" bIns="0" rtlCol="0" anchor="t">
            <a:spAutoFit/>
          </a:bodyPr>
          <a:lstStyle/>
          <a:p>
            <a:pPr>
              <a:lnSpc>
                <a:spcPts val="1947"/>
              </a:lnSpc>
              <a:spcBef>
                <a:spcPct val="0"/>
              </a:spcBef>
            </a:pPr>
            <a:r>
              <a:rPr lang="en-US" sz="1500" spc="-81" dirty="0">
                <a:solidFill>
                  <a:srgbClr val="000000"/>
                </a:solidFill>
                <a:latin typeface="Childos Arabic"/>
                <a:ea typeface="Childos Arabic"/>
                <a:cs typeface="Childos Arabic"/>
                <a:sym typeface="Childos Arabic"/>
              </a:rPr>
              <a:t>We will be continuing to develop our printing techniques and evaluate our work to make improvements.</a:t>
            </a:r>
          </a:p>
          <a:p>
            <a:pPr>
              <a:lnSpc>
                <a:spcPts val="1947"/>
              </a:lnSpc>
              <a:spcBef>
                <a:spcPct val="0"/>
              </a:spcBef>
            </a:pPr>
            <a:r>
              <a:rPr lang="en-US" sz="1500" spc="-81" dirty="0">
                <a:solidFill>
                  <a:srgbClr val="000000"/>
                </a:solidFill>
                <a:latin typeface="Childos Arabic"/>
                <a:cs typeface="Childos Arabic"/>
                <a:sym typeface="Childos Arabic"/>
              </a:rPr>
              <a:t>In DT, we will be focusing on structures and exploring different material properties and sources.</a:t>
            </a:r>
            <a:endParaRPr lang="en-US" sz="1500" dirty="0"/>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040" y="644414"/>
            <a:ext cx="3749040" cy="311192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592965" cy="2618409"/>
          </a:xfrm>
          <a:prstGeom prst="rect">
            <a:avLst/>
          </a:prstGeom>
        </p:spPr>
        <p:txBody>
          <a:bodyPr wrap="square" lIns="0" tIns="0" rIns="0" bIns="0" rtlCol="0" anchor="t">
            <a:spAutoFit/>
          </a:bodyPr>
          <a:lstStyle/>
          <a:p>
            <a:pPr>
              <a:lnSpc>
                <a:spcPts val="1699"/>
              </a:lnSpc>
              <a:spcBef>
                <a:spcPct val="0"/>
              </a:spcBef>
            </a:pPr>
            <a:r>
              <a:rPr lang="en-US" sz="1478" spc="-70" dirty="0">
                <a:solidFill>
                  <a:srgbClr val="000000"/>
                </a:solidFill>
                <a:latin typeface="Childos Arabic"/>
                <a:ea typeface="Childos Arabic"/>
                <a:cs typeface="Childos Arabic"/>
                <a:sym typeface="Childos Arabic"/>
              </a:rPr>
              <a:t>We are Historical Researchers.</a:t>
            </a:r>
          </a:p>
          <a:p>
            <a:pPr>
              <a:lnSpc>
                <a:spcPts val="1699"/>
              </a:lnSpc>
              <a:spcBef>
                <a:spcPct val="0"/>
              </a:spcBef>
            </a:pPr>
            <a:r>
              <a:rPr lang="en-US" sz="1478" spc="-70" dirty="0">
                <a:solidFill>
                  <a:srgbClr val="000000"/>
                </a:solidFill>
                <a:latin typeface="Childos Arabic"/>
                <a:ea typeface="Childos Arabic"/>
                <a:cs typeface="Childos Arabic"/>
                <a:sym typeface="Childos Arabic"/>
              </a:rPr>
              <a:t>We will be researching the Anglo Saxons and Scots. </a:t>
            </a:r>
          </a:p>
          <a:p>
            <a:pPr>
              <a:lnSpc>
                <a:spcPts val="1699"/>
              </a:lnSpc>
              <a:spcBef>
                <a:spcPct val="0"/>
              </a:spcBef>
            </a:pPr>
            <a:r>
              <a:rPr lang="en-US" sz="1478" spc="-70" dirty="0">
                <a:solidFill>
                  <a:srgbClr val="000000"/>
                </a:solidFill>
                <a:latin typeface="Childos Arabic"/>
                <a:ea typeface="Childos Arabic"/>
                <a:cs typeface="Childos Arabic"/>
                <a:sym typeface="Childos Arabic"/>
              </a:rPr>
              <a:t>We will be discovering the impact the Ancient Maya had on the world. </a:t>
            </a:r>
          </a:p>
          <a:p>
            <a:pPr>
              <a:lnSpc>
                <a:spcPts val="1699"/>
              </a:lnSpc>
              <a:spcBef>
                <a:spcPct val="0"/>
              </a:spcBef>
            </a:pPr>
            <a:endParaRPr lang="en-US" sz="1478" spc="-70" dirty="0">
              <a:solidFill>
                <a:srgbClr val="000000"/>
              </a:solidFill>
              <a:latin typeface="Childos Arabic"/>
              <a:ea typeface="Childos Arabic"/>
              <a:cs typeface="Childos Arabic"/>
              <a:sym typeface="Childos Arabic"/>
            </a:endParaRPr>
          </a:p>
          <a:p>
            <a:pPr>
              <a:lnSpc>
                <a:spcPts val="1699"/>
              </a:lnSpc>
              <a:spcBef>
                <a:spcPct val="0"/>
              </a:spcBef>
            </a:pPr>
            <a:r>
              <a:rPr lang="en-US" sz="1478" spc="-70" dirty="0">
                <a:solidFill>
                  <a:srgbClr val="000000"/>
                </a:solidFill>
                <a:latin typeface="Childos Arabic"/>
                <a:ea typeface="Childos Arabic"/>
                <a:cs typeface="Childos Arabic"/>
                <a:sym typeface="Childos Arabic"/>
              </a:rPr>
              <a:t>We will be learning about:</a:t>
            </a:r>
          </a:p>
          <a:p>
            <a:pPr marL="319143" lvl="1" indent="-159571">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Where Anglo-Saxons fit into British History chronology</a:t>
            </a:r>
          </a:p>
          <a:p>
            <a:pPr marL="319143" lvl="1" indent="-159571">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effect of Roman withdrawal from Britain</a:t>
            </a:r>
          </a:p>
          <a:p>
            <a:pPr marL="319143" lvl="1" indent="-159571">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Understand why they settled in Britain</a:t>
            </a:r>
          </a:p>
          <a:p>
            <a:pPr marL="319143" lvl="1" indent="-159571">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Understand how they ruled Britain</a:t>
            </a:r>
          </a:p>
          <a:p>
            <a:pPr marL="319143" lvl="1" indent="-159571">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Understand of life in Britain at that time</a:t>
            </a:r>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3">
              <a:extLst>
                <a:ext uri="{96DAC541-7B7A-43D3-8B79-37D633B846F1}">
                  <asvg:svgBlip xmlns:asvg="http://schemas.microsoft.com/office/drawing/2016/SVG/main" r:embed="rId14"/>
                </a:ext>
              </a:extLst>
            </a:blip>
            <a:stretch>
              <a:fillRect b="-9762"/>
            </a:stretch>
          </a:blipFill>
        </p:spPr>
        <p:txBody>
          <a:bodyPr/>
          <a:lstStyle/>
          <a:p>
            <a:endParaRPr lang="en-GB"/>
          </a:p>
        </p:txBody>
      </p:sp>
      <p:sp>
        <p:nvSpPr>
          <p:cNvPr id="41" name="Freeform 8">
            <a:extLst>
              <a:ext uri="{FF2B5EF4-FFF2-40B4-BE49-F238E27FC236}">
                <a16:creationId xmlns:a16="http://schemas.microsoft.com/office/drawing/2014/main" id="{A58844CC-7FA3-28E9-63C1-995107588FA7}"/>
              </a:ext>
            </a:extLst>
          </p:cNvPr>
          <p:cNvSpPr/>
          <p:nvPr/>
        </p:nvSpPr>
        <p:spPr>
          <a:xfrm>
            <a:off x="6096113" y="37142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6167999" y="3697905"/>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Spanish</a:t>
            </a:r>
          </a:p>
        </p:txBody>
      </p:sp>
      <p:sp>
        <p:nvSpPr>
          <p:cNvPr id="42" name="TextBox 41">
            <a:extLst>
              <a:ext uri="{FF2B5EF4-FFF2-40B4-BE49-F238E27FC236}">
                <a16:creationId xmlns:a16="http://schemas.microsoft.com/office/drawing/2014/main" id="{06649A4A-8597-A62B-E19E-341A74998DAD}"/>
              </a:ext>
            </a:extLst>
          </p:cNvPr>
          <p:cNvSpPr txBox="1"/>
          <p:nvPr/>
        </p:nvSpPr>
        <p:spPr>
          <a:xfrm>
            <a:off x="197639" y="4870016"/>
            <a:ext cx="2572495" cy="24437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ricots" pitchFamily="50" charset="0"/>
              </a:rPr>
              <a:t>Created and loved by God</a:t>
            </a:r>
          </a:p>
          <a:p>
            <a:pPr lvl="0">
              <a:defRPr/>
            </a:pPr>
            <a:r>
              <a:rPr lang="en-US" sz="1280" dirty="0">
                <a:latin typeface="Childos Arabic" panose="020B0604020202020204" charset="-78"/>
                <a:cs typeface="Childos Arabic" panose="020B0604020202020204" charset="-78"/>
              </a:rPr>
              <a:t>We will be looking at exploring the individual through the church’s teaching that we are made in the image and likeness of God. We will be learning to value ourselves as the basis for our relationships and this includes looking at our bodies, learning that becoming adult is a natural phase of life and understanding the changes our bodies experience through puberty.</a:t>
            </a: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58143" y="4356087"/>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844070" y="4560295"/>
            <a:ext cx="3924753" cy="3185487"/>
          </a:xfrm>
          <a:prstGeom prst="rect">
            <a:avLst/>
          </a:prstGeom>
          <a:noFill/>
        </p:spPr>
        <p:txBody>
          <a:bodyPr wrap="square">
            <a:spAutoFit/>
          </a:bodyPr>
          <a:lstStyle/>
          <a:p>
            <a:pPr>
              <a:buNone/>
            </a:pPr>
            <a:r>
              <a:rPr lang="en-GB" sz="1400" dirty="0">
                <a:effectLst/>
                <a:latin typeface="Apricots" pitchFamily="50" charset="0"/>
                <a:ea typeface="Calibri" panose="020F0502020204030204" pitchFamily="34" charset="0"/>
                <a:cs typeface="Arial" panose="020B0604020202020204" pitchFamily="34" charset="0"/>
              </a:rPr>
              <a:t>Computing Systems and Networks:</a:t>
            </a:r>
            <a:endParaRPr lang="en-GB" sz="1200" dirty="0">
              <a:effectLst/>
              <a:latin typeface="Apricots" pitchFamily="50"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n-US" sz="900" dirty="0">
              <a:effectLst/>
              <a:latin typeface="Abadi" panose="020B0604020104020204" pitchFamily="34" charset="0"/>
              <a:ea typeface="Calibri" panose="020F0502020204030204" pitchFamily="34" charset="0"/>
              <a:cs typeface="Arial" panose="020B0604020202020204" pitchFamily="34" charset="0"/>
            </a:endParaRPr>
          </a:p>
          <a:p>
            <a:pPr lvl="0"/>
            <a:r>
              <a:rPr lang="en-US" sz="1000" dirty="0">
                <a:latin typeface="Childos Arabic" panose="020B0604020202020204" charset="-78"/>
                <a:ea typeface="Calibri" panose="020F0502020204030204" pitchFamily="34" charset="0"/>
                <a:cs typeface="Childos Arabic" panose="020B0604020202020204" charset="-78"/>
              </a:rPr>
              <a:t>Our first unit will be focused on Search Engines. Pupils will be identifying hardware and using software, while exploring how computers communicate and connect to one another. </a:t>
            </a:r>
          </a:p>
          <a:p>
            <a:pPr lvl="0"/>
            <a:endParaRPr lang="en-US" sz="1000" dirty="0">
              <a:effectLst/>
              <a:latin typeface="Childos Arabic" panose="020B0604020202020204" charset="-78"/>
              <a:ea typeface="Calibri" panose="020F0502020204030204" pitchFamily="34" charset="0"/>
              <a:cs typeface="Childos Arabic" panose="020B0604020202020204" charset="-78"/>
            </a:endParaRPr>
          </a:p>
          <a:p>
            <a:pPr lvl="0"/>
            <a:r>
              <a:rPr lang="en-US" sz="1000" dirty="0">
                <a:latin typeface="Childos Arabic" panose="020B0604020202020204" charset="-78"/>
                <a:ea typeface="Calibri" panose="020F0502020204030204" pitchFamily="34" charset="0"/>
                <a:cs typeface="Childos Arabic" panose="020B0604020202020204" charset="-78"/>
              </a:rPr>
              <a:t>Pupils will know how to:</a:t>
            </a:r>
          </a:p>
          <a:p>
            <a:pPr marL="171450" lvl="0" indent="-171450">
              <a:buFont typeface="Arial" panose="020B0604020202020204" pitchFamily="34" charset="0"/>
              <a:buChar char="•"/>
            </a:pPr>
            <a:r>
              <a:rPr lang="en-US" sz="1000" dirty="0">
                <a:latin typeface="Childos Arabic" panose="020B0604020202020204" charset="-78"/>
                <a:ea typeface="Calibri" panose="020F0502020204030204" pitchFamily="34" charset="0"/>
                <a:cs typeface="Childos Arabic" panose="020B0604020202020204" charset="-78"/>
              </a:rPr>
              <a:t>Explain what a search engine is, suggest several search engines to use and explain how to use them to find websites and information</a:t>
            </a:r>
          </a:p>
          <a:p>
            <a:pPr marL="171450" lvl="0" indent="-171450">
              <a:buFont typeface="Arial" panose="020B0604020202020204" pitchFamily="34" charset="0"/>
              <a:buChar char="•"/>
            </a:pPr>
            <a:r>
              <a:rPr lang="en-US" sz="1000" dirty="0">
                <a:latin typeface="Childos Arabic" panose="020B0604020202020204" charset="-78"/>
                <a:ea typeface="Calibri" panose="020F0502020204030204" pitchFamily="34" charset="0"/>
                <a:cs typeface="Childos Arabic" panose="020B0604020202020204" charset="-78"/>
              </a:rPr>
              <a:t>Suggest things online are not always true and recognize what to check for</a:t>
            </a:r>
          </a:p>
          <a:p>
            <a:pPr marL="171450" lvl="0" indent="-171450">
              <a:buFont typeface="Arial" panose="020B0604020202020204" pitchFamily="34" charset="0"/>
              <a:buChar char="•"/>
            </a:pPr>
            <a:r>
              <a:rPr lang="en-US" sz="1000" dirty="0">
                <a:latin typeface="Childos Arabic" panose="020B0604020202020204" charset="-78"/>
                <a:ea typeface="Calibri" panose="020F0502020204030204" pitchFamily="34" charset="0"/>
                <a:cs typeface="Childos Arabic" panose="020B0604020202020204" charset="-78"/>
              </a:rPr>
              <a:t>Explain why keywords are important and what TASK stands for, using these strategies to search effectively</a:t>
            </a:r>
          </a:p>
          <a:p>
            <a:pPr marL="171450" lvl="0" indent="-171450">
              <a:buFont typeface="Arial" panose="020B0604020202020204" pitchFamily="34" charset="0"/>
              <a:buChar char="•"/>
            </a:pPr>
            <a:r>
              <a:rPr lang="en-GB" sz="1000" dirty="0">
                <a:latin typeface="Childos Arabic" panose="020B0604020202020204" charset="-78"/>
                <a:cs typeface="Childos Arabic" panose="020B0604020202020204" charset="-78"/>
              </a:rPr>
              <a:t>Recognise the terms ‘copyright’ and ‘fair use’ and combine text and images in a poster.</a:t>
            </a:r>
          </a:p>
          <a:p>
            <a:pPr marL="171450" lvl="0" indent="-171450">
              <a:buFont typeface="Arial" panose="020B0604020202020204" pitchFamily="34" charset="0"/>
              <a:buChar char="•"/>
            </a:pPr>
            <a:r>
              <a:rPr lang="en-GB" sz="1000" dirty="0">
                <a:latin typeface="Childos Arabic" panose="020B0604020202020204" charset="-78"/>
                <a:cs typeface="Childos Arabic" panose="020B0604020202020204" charset="-78"/>
              </a:rPr>
              <a:t>Make parallels between book searching and internet searching, explaining the role of web crawlers and recognising that results are rated to decide rank.</a:t>
            </a:r>
          </a:p>
          <a:p>
            <a:pPr marL="171450" lvl="0" indent="-171450">
              <a:buFont typeface="Arial" panose="020B0604020202020204" pitchFamily="34" charset="0"/>
              <a:buChar char="•"/>
            </a:pPr>
            <a:endParaRPr lang="en-US" sz="900" dirty="0">
              <a:latin typeface="Abadi" panose="020B0604020104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endParaRPr lang="en-US" sz="900" dirty="0">
              <a:latin typeface="Abadi" panose="020B0604020104020204" pitchFamily="34" charset="0"/>
              <a:ea typeface="Calibri" panose="020F0502020204030204" pitchFamily="34" charset="0"/>
              <a:cs typeface="Arial" panose="020B0604020202020204" pitchFamily="34" charset="0"/>
            </a:endParaRPr>
          </a:p>
        </p:txBody>
      </p:sp>
      <p:sp>
        <p:nvSpPr>
          <p:cNvPr id="46" name="Freeform 3">
            <a:extLst>
              <a:ext uri="{FF2B5EF4-FFF2-40B4-BE49-F238E27FC236}">
                <a16:creationId xmlns:a16="http://schemas.microsoft.com/office/drawing/2014/main" id="{6D588802-E09F-39E7-F7BE-46C7669E0EBF}"/>
              </a:ext>
            </a:extLst>
          </p:cNvPr>
          <p:cNvSpPr/>
          <p:nvPr/>
        </p:nvSpPr>
        <p:spPr>
          <a:xfrm>
            <a:off x="4011528" y="9071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5">
              <a:extLst>
                <a:ext uri="{96DAC541-7B7A-43D3-8B79-37D633B846F1}">
                  <asvg:svgBlip xmlns:asvg="http://schemas.microsoft.com/office/drawing/2016/SVG/main" r:embed="rId16"/>
                </a:ext>
              </a:extLst>
            </a:blip>
            <a:stretch>
              <a:fillRect l="-1763" b="-41782"/>
            </a:stretch>
          </a:blipFill>
        </p:spPr>
        <p:txBody>
          <a:bodyPr/>
          <a:lstStyle/>
          <a:p>
            <a:endParaRPr lang="en-GB" sz="1600" dirty="0"/>
          </a:p>
        </p:txBody>
      </p:sp>
      <p:grpSp>
        <p:nvGrpSpPr>
          <p:cNvPr id="11" name="Group 11"/>
          <p:cNvGrpSpPr>
            <a:grpSpLocks noChangeAspect="1"/>
          </p:cNvGrpSpPr>
          <p:nvPr/>
        </p:nvGrpSpPr>
        <p:grpSpPr>
          <a:xfrm rot="955323">
            <a:off x="9417160" y="72676"/>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7"/>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556950" y="911019"/>
            <a:ext cx="3127875" cy="2677656"/>
          </a:xfrm>
          <a:prstGeom prst="rect">
            <a:avLst/>
          </a:prstGeom>
          <a:noFill/>
        </p:spPr>
        <p:txBody>
          <a:bodyPr wrap="square" rtlCol="0">
            <a:spAutoFit/>
          </a:bodyPr>
          <a:lstStyle/>
          <a:p>
            <a:r>
              <a:rPr lang="en-GB" sz="1400" dirty="0">
                <a:latin typeface="Childos Arabic" panose="020B0604020202020204" charset="-78"/>
                <a:cs typeface="Childos Arabic" panose="020B0604020202020204" charset="-78"/>
              </a:rPr>
              <a:t>Football will be our focus for PE </a:t>
            </a:r>
          </a:p>
          <a:p>
            <a:r>
              <a:rPr lang="en-GB" sz="1400" dirty="0">
                <a:latin typeface="Childos Arabic" panose="020B0604020202020204" charset="-78"/>
                <a:cs typeface="Childos Arabic" panose="020B0604020202020204" charset="-78"/>
              </a:rPr>
              <a:t>this half-term. The skills that the children will develop will be:</a:t>
            </a:r>
          </a:p>
          <a:p>
            <a:r>
              <a:rPr lang="en-GB" sz="1400" dirty="0">
                <a:latin typeface="Childos Arabic" panose="020B0604020202020204" charset="-78"/>
                <a:cs typeface="Childos Arabic" panose="020B0604020202020204" charset="-78"/>
              </a:rPr>
              <a:t>To be able to dribble effectively in different directions, with either side.</a:t>
            </a:r>
          </a:p>
          <a:p>
            <a:r>
              <a:rPr lang="en-GB" sz="1400" dirty="0">
                <a:latin typeface="Childos Arabic" panose="020B0604020202020204" charset="-78"/>
                <a:cs typeface="Childos Arabic" panose="020B0604020202020204" charset="-78"/>
              </a:rPr>
              <a:t>To tackle safely and effectively when defending.</a:t>
            </a:r>
          </a:p>
          <a:p>
            <a:r>
              <a:rPr lang="en-GB" sz="1400" dirty="0">
                <a:latin typeface="Childos Arabic" panose="020B0604020202020204" charset="-78"/>
                <a:cs typeface="Childos Arabic" panose="020B0604020202020204" charset="-78"/>
              </a:rPr>
              <a:t>To shoot with increased accuracy at a static target using the correct technique. </a:t>
            </a:r>
          </a:p>
          <a:p>
            <a:r>
              <a:rPr lang="en-GB" sz="1400" dirty="0">
                <a:latin typeface="Childos Arabic" panose="020B0604020202020204" charset="-78"/>
                <a:cs typeface="Childos Arabic" panose="020B0604020202020204" charset="-78"/>
              </a:rPr>
              <a:t>They will then apply these skills in small matches and develop team work skills.</a:t>
            </a:r>
          </a:p>
        </p:txBody>
      </p:sp>
      <p:sp>
        <p:nvSpPr>
          <p:cNvPr id="50" name="TextBox 49">
            <a:extLst>
              <a:ext uri="{FF2B5EF4-FFF2-40B4-BE49-F238E27FC236}">
                <a16:creationId xmlns:a16="http://schemas.microsoft.com/office/drawing/2014/main" id="{BF65E8B5-A14A-2540-4B39-BD0A52928774}"/>
              </a:ext>
            </a:extLst>
          </p:cNvPr>
          <p:cNvSpPr txBox="1"/>
          <p:nvPr/>
        </p:nvSpPr>
        <p:spPr>
          <a:xfrm>
            <a:off x="4125422" y="1018352"/>
            <a:ext cx="3249613" cy="2492990"/>
          </a:xfrm>
          <a:prstGeom prst="rect">
            <a:avLst/>
          </a:prstGeom>
          <a:noFill/>
        </p:spPr>
        <p:txBody>
          <a:bodyPr wrap="square" rtlCol="0">
            <a:spAutoFit/>
          </a:bodyPr>
          <a:lstStyle/>
          <a:p>
            <a:r>
              <a:rPr lang="en-GB" sz="1300" dirty="0">
                <a:latin typeface="Childos Arabic" panose="020B0604020202020204" charset="-78"/>
                <a:cs typeface="Childos Arabic" panose="020B0604020202020204" charset="-78"/>
              </a:rPr>
              <a:t>Our Music focus is on our new unit called Classroom Jazz. We will be continuing to develop our skills in reading stave notation and applying this to playing instruments. We will be focusing on Jazz Music and thinking about the genre of music, developing our musical vocabulary to include Jazz terminology as well as continuing to develop the understanding of time signatures, treble clef and staff notation. Pupils will performing their learning within a group to showcase their skills.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CF241F-F188-49AC-9A37-33AE78F4D067}"/>
</file>

<file path=customXml/itemProps2.xml><?xml version="1.0" encoding="utf-8"?>
<ds:datastoreItem xmlns:ds="http://schemas.openxmlformats.org/officeDocument/2006/customXml" ds:itemID="{6A3B7E60-68D1-4E9F-8A97-17EF74B93467}"/>
</file>

<file path=customXml/itemProps3.xml><?xml version="1.0" encoding="utf-8"?>
<ds:datastoreItem xmlns:ds="http://schemas.openxmlformats.org/officeDocument/2006/customXml" ds:itemID="{D656B8A0-1381-436D-B46D-0DEAC1EA1D18}"/>
</file>

<file path=docProps/app.xml><?xml version="1.0" encoding="utf-8"?>
<Properties xmlns="http://schemas.openxmlformats.org/officeDocument/2006/extended-properties" xmlns:vt="http://schemas.openxmlformats.org/officeDocument/2006/docPropsVTypes">
  <TotalTime>1174</TotalTime>
  <Words>974</Words>
  <Application>Microsoft Office PowerPoint</Application>
  <PresentationFormat>Custom</PresentationFormat>
  <Paragraphs>65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Pattaya</vt:lpstr>
      <vt:lpstr>Calibri</vt:lpstr>
      <vt:lpstr>Arial</vt:lpstr>
      <vt:lpstr>Abadi</vt:lpstr>
      <vt:lpstr>Apricots</vt:lpstr>
      <vt:lpstr>Modern Love Caps</vt:lpstr>
      <vt:lpstr>Childos Arabic</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Michelle Brogan</dc:creator>
  <cp:lastModifiedBy>Michelle Brogan</cp:lastModifiedBy>
  <cp:revision>76</cp:revision>
  <cp:lastPrinted>2025-07-21T07:10:37Z</cp:lastPrinted>
  <dcterms:created xsi:type="dcterms:W3CDTF">2006-08-16T00:00:00Z</dcterms:created>
  <dcterms:modified xsi:type="dcterms:W3CDTF">2025-11-04T10:35:18Z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