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0693400" cy="7556500"/>
  <p:notesSz cx="6797675" cy="9926638"/>
  <p:embeddedFontLst>
    <p:embeddedFont>
      <p:font typeface="Abadi" panose="020B0604020104020204" pitchFamily="34" charset="0"/>
      <p:regular r:id="rId7"/>
      <p:bold r:id="rId8"/>
      <p:italic r:id="rId9"/>
      <p:boldItalic r:id="rId10"/>
    </p:embeddedFont>
    <p:embeddedFont>
      <p:font typeface="Apricots" panose="020B0604020202020204" charset="0"/>
      <p:regular r:id="rId11"/>
    </p:embeddedFont>
    <p:embeddedFont>
      <p:font typeface="Calibri" panose="020F0502020204030204" pitchFamily="34" charset="0"/>
      <p:regular r:id="rId12"/>
      <p:bold r:id="rId13"/>
      <p:italic r:id="rId14"/>
      <p:boldItalic r:id="rId15"/>
    </p:embeddedFont>
    <p:embeddedFont>
      <p:font typeface="Childos Arabic" panose="020B0604020202020204" charset="-78"/>
      <p:regular r:id="rId16"/>
    </p:embeddedFont>
    <p:embeddedFont>
      <p:font typeface="Modern Love" panose="04090805081005020601" pitchFamily="82" charset="0"/>
      <p:regular r:id="rId17"/>
    </p:embeddedFont>
    <p:embeddedFont>
      <p:font typeface="Modern Love Caps" panose="04070805081001020A01" pitchFamily="82" charset="0"/>
      <p:regular r:id="rId18"/>
    </p:embeddedFont>
    <p:embeddedFont>
      <p:font typeface="Rockwell" panose="02060603020205020403"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svg"/><Relationship Id="rId1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3.svg"/><Relationship Id="rId9" Type="http://schemas.openxmlformats.org/officeDocument/2006/relationships/image" Target="../media/image14.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23" y="2264948"/>
            <a:ext cx="2064441" cy="771495"/>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a:ln>
            <a:solidFill>
              <a:srgbClr val="4472C4"/>
            </a:solidFill>
          </a:ln>
        </p:spPr>
        <p:txBody>
          <a:bodyPr/>
          <a:lstStyle/>
          <a:p>
            <a:endParaRPr lang="en-GB"/>
          </a:p>
        </p:txBody>
      </p:sp>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7168064" y="2076472"/>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grpSp>
        <p:nvGrpSpPr>
          <p:cNvPr id="11" name="Group 11"/>
          <p:cNvGrpSpPr>
            <a:grpSpLocks noChangeAspect="1"/>
          </p:cNvGrpSpPr>
          <p:nvPr/>
        </p:nvGrpSpPr>
        <p:grpSpPr>
          <a:xfrm rot="-1178916">
            <a:off x="9220999" y="1954503"/>
            <a:ext cx="1298658" cy="1249970"/>
            <a:chOff x="30480" y="591820"/>
            <a:chExt cx="12736830" cy="12259310"/>
          </a:xfrm>
        </p:grpSpPr>
        <p:sp>
          <p:nvSpPr>
            <p:cNvPr id="12" name="Freeform 12"/>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13"/>
              <a:stretch>
                <a:fillRect l="-19351" t="-5134" r="-18864" b="5134"/>
              </a:stretch>
            </a:blipFill>
          </p:spPr>
          <p:txBody>
            <a:bodyPr/>
            <a:lstStyle/>
            <a:p>
              <a:endParaRPr lang="en-GB"/>
            </a:p>
          </p:txBody>
        </p:sp>
      </p:grpSp>
      <p:sp>
        <p:nvSpPr>
          <p:cNvPr id="13" name="TextBox 13"/>
          <p:cNvSpPr txBox="1"/>
          <p:nvPr/>
        </p:nvSpPr>
        <p:spPr>
          <a:xfrm>
            <a:off x="7214660" y="2363086"/>
            <a:ext cx="3198062" cy="2401107"/>
          </a:xfrm>
          <a:prstGeom prst="rect">
            <a:avLst/>
          </a:prstGeom>
        </p:spPr>
        <p:txBody>
          <a:bodyPr lIns="0" tIns="0" rIns="0" bIns="0" rtlCol="0" anchor="t">
            <a:spAutoFit/>
          </a:bodyPr>
          <a:lstStyle/>
          <a:p>
            <a:pPr algn="l">
              <a:lnSpc>
                <a:spcPts val="1721"/>
              </a:lnSpc>
            </a:pPr>
            <a:r>
              <a:rPr lang="en-US" sz="1496" spc="-71">
                <a:solidFill>
                  <a:srgbClr val="000000"/>
                </a:solidFill>
                <a:latin typeface="Childos Arabic"/>
                <a:ea typeface="Childos Arabic"/>
                <a:cs typeface="Childos Arabic"/>
                <a:sym typeface="Childos Arabic"/>
              </a:rPr>
              <a:t>We are  Scientists</a:t>
            </a:r>
          </a:p>
          <a:p>
            <a:pPr algn="l">
              <a:lnSpc>
                <a:spcPts val="1721"/>
              </a:lnSpc>
            </a:pPr>
            <a:endParaRPr lang="en-US" sz="1496" spc="-71">
              <a:solidFill>
                <a:srgbClr val="000000"/>
              </a:solidFill>
              <a:latin typeface="Childos Arabic"/>
              <a:ea typeface="Childos Arabic"/>
              <a:cs typeface="Childos Arabic"/>
              <a:sym typeface="Childos Arabic"/>
            </a:endParaRPr>
          </a:p>
          <a:p>
            <a:pPr>
              <a:lnSpc>
                <a:spcPts val="1721"/>
              </a:lnSpc>
            </a:pPr>
            <a:r>
              <a:rPr lang="en-US" sz="1450" spc="-71">
                <a:solidFill>
                  <a:srgbClr val="000000"/>
                </a:solidFill>
                <a:latin typeface="Childos Arabic"/>
                <a:ea typeface="Childos Arabic"/>
                <a:cs typeface="Childos Arabic"/>
                <a:sym typeface="Childos Arabic"/>
              </a:rPr>
              <a:t>We will be learning about organizing living things  (plants and animals)by criteria</a:t>
            </a:r>
            <a:endParaRPr lang="en-US" sz="1450" spc="-71">
              <a:solidFill>
                <a:srgbClr val="000000"/>
              </a:solidFill>
              <a:latin typeface="Childos Arabic"/>
              <a:ea typeface="Childos Arabic"/>
              <a:cs typeface="Childos Arabic"/>
            </a:endParaRPr>
          </a:p>
          <a:p>
            <a:pPr algn="l">
              <a:lnSpc>
                <a:spcPts val="1721"/>
              </a:lnSpc>
            </a:pPr>
            <a:r>
              <a:rPr lang="en-US" sz="1496" spc="-71">
                <a:solidFill>
                  <a:srgbClr val="000000"/>
                </a:solidFill>
                <a:latin typeface="Childos Arabic"/>
                <a:ea typeface="Childos Arabic"/>
                <a:cs typeface="Childos Arabic"/>
                <a:sym typeface="Childos Arabic"/>
              </a:rPr>
              <a:t>We will: </a:t>
            </a:r>
          </a:p>
          <a:p>
            <a:pPr marL="322580" lvl="1" indent="-161290" algn="l">
              <a:lnSpc>
                <a:spcPts val="1721"/>
              </a:lnSpc>
              <a:buFont typeface="Arial"/>
              <a:buChar char="•"/>
            </a:pPr>
            <a:r>
              <a:rPr lang="en-US" sz="1450" spc="-71">
                <a:solidFill>
                  <a:srgbClr val="000000"/>
                </a:solidFill>
                <a:latin typeface="Childos Arabic"/>
                <a:ea typeface="Childos Arabic"/>
                <a:cs typeface="Childos Arabic"/>
                <a:sym typeface="Childos Arabic"/>
              </a:rPr>
              <a:t>Explain the things we observe.</a:t>
            </a:r>
            <a:endParaRPr lang="en-US" sz="1450" spc="-71">
              <a:solidFill>
                <a:srgbClr val="000000"/>
              </a:solidFill>
              <a:latin typeface="Childos Arabic"/>
              <a:ea typeface="Childos Arabic"/>
              <a:cs typeface="Childos Arabic"/>
            </a:endParaRPr>
          </a:p>
          <a:p>
            <a:pPr marL="322580" lvl="1" indent="-161290">
              <a:lnSpc>
                <a:spcPts val="1721"/>
              </a:lnSpc>
              <a:buFont typeface="Arial"/>
              <a:buChar char="•"/>
            </a:pPr>
            <a:r>
              <a:rPr lang="en-US" sz="1450" spc="-71">
                <a:solidFill>
                  <a:srgbClr val="000000"/>
                </a:solidFill>
                <a:latin typeface="Childos Arabic"/>
                <a:ea typeface="Childos Arabic"/>
                <a:cs typeface="Childos Arabic"/>
                <a:sym typeface="Childos Arabic"/>
              </a:rPr>
              <a:t>Investigate how different  plants and animals can be sorted</a:t>
            </a:r>
            <a:endParaRPr lang="en-US" sz="1450" spc="-71">
              <a:solidFill>
                <a:srgbClr val="000000"/>
              </a:solidFill>
              <a:latin typeface="Childos Arabic"/>
              <a:ea typeface="Childos Arabic"/>
              <a:cs typeface="Childos Arabic"/>
            </a:endParaRPr>
          </a:p>
          <a:p>
            <a:pPr marL="322580" lvl="1" indent="-161290" algn="l">
              <a:lnSpc>
                <a:spcPts val="1721"/>
              </a:lnSpc>
              <a:buFont typeface="Arial"/>
              <a:buChar char="•"/>
            </a:pPr>
            <a:r>
              <a:rPr lang="en-US" sz="1450" spc="-71">
                <a:solidFill>
                  <a:srgbClr val="000000"/>
                </a:solidFill>
                <a:latin typeface="Childos Arabic"/>
                <a:ea typeface="Childos Arabic"/>
                <a:cs typeface="Childos Arabic"/>
                <a:sym typeface="Childos Arabic"/>
              </a:rPr>
              <a:t>Identify the features of living things.</a:t>
            </a:r>
            <a:endParaRPr lang="en-US" sz="1450" spc="-71">
              <a:solidFill>
                <a:srgbClr val="000000"/>
              </a:solidFill>
              <a:latin typeface="Childos Arabic"/>
              <a:ea typeface="Childos Arabic"/>
              <a:cs typeface="Childos Arabic"/>
            </a:endParaRPr>
          </a:p>
          <a:p>
            <a:pPr marL="322580" lvl="1" indent="-161290" algn="l">
              <a:lnSpc>
                <a:spcPts val="1721"/>
              </a:lnSpc>
              <a:buFont typeface="Arial"/>
              <a:buChar char="•"/>
            </a:pPr>
            <a:r>
              <a:rPr lang="en-US" sz="1450" spc="-71">
                <a:solidFill>
                  <a:srgbClr val="000000"/>
                </a:solidFill>
                <a:latin typeface="Childos Arabic"/>
                <a:ea typeface="Childos Arabic"/>
                <a:cs typeface="Childos Arabic"/>
                <a:sym typeface="Childos Arabic"/>
              </a:rPr>
              <a:t>Read and make tree and branch diagrams</a:t>
            </a:r>
            <a:endParaRPr lang="en-US" sz="1450" spc="-71">
              <a:solidFill>
                <a:srgbClr val="000000"/>
              </a:solidFill>
              <a:latin typeface="Childos Arabic"/>
              <a:ea typeface="Childos Arabic"/>
              <a:cs typeface="Childos Arabic"/>
            </a:endParaRPr>
          </a:p>
          <a:p>
            <a:pPr algn="l">
              <a:lnSpc>
                <a:spcPts val="1721"/>
              </a:lnSpc>
            </a:pPr>
            <a:endParaRPr lang="en-US" sz="1496" spc="-71">
              <a:solidFill>
                <a:srgbClr val="000000"/>
              </a:solidFill>
              <a:latin typeface="Childos Arabic"/>
              <a:ea typeface="Childos Arabic"/>
              <a:cs typeface="Childos Arabic"/>
              <a:sym typeface="Childos Arabic"/>
            </a:endParaRPr>
          </a:p>
        </p:txBody>
      </p:sp>
      <p:sp>
        <p:nvSpPr>
          <p:cNvPr id="14" name="Freeform 14"/>
          <p:cNvSpPr/>
          <p:nvPr/>
        </p:nvSpPr>
        <p:spPr>
          <a:xfrm>
            <a:off x="4798364" y="5350124"/>
            <a:ext cx="5879053"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lIns="91440" tIns="45720" rIns="91440" bIns="45720" anchor="t"/>
          <a:lstStyle/>
          <a:p>
            <a:pPr algn="ctr"/>
            <a:r>
              <a:rPr lang="en-GB" b="1"/>
              <a:t> </a:t>
            </a:r>
          </a:p>
          <a:p>
            <a:pPr algn="ctr"/>
            <a:r>
              <a:rPr lang="en-GB" b="1">
                <a:latin typeface="Apricots" pitchFamily="50" charset="0"/>
              </a:rPr>
              <a:t>Prophecy and Promise</a:t>
            </a:r>
          </a:p>
          <a:p>
            <a:r>
              <a:rPr lang="en-GB" sz="1400">
                <a:latin typeface="Abadi"/>
              </a:rPr>
              <a:t>We begin with the topic ‘Promises’ where we will explore the importance and significance of the prophets and </a:t>
            </a:r>
            <a:r>
              <a:rPr lang="en-GB" sz="1400" err="1">
                <a:latin typeface="Abadi"/>
              </a:rPr>
              <a:t>thir</a:t>
            </a:r>
            <a:r>
              <a:rPr lang="en-GB" sz="1400">
                <a:latin typeface="Abadi"/>
              </a:rPr>
              <a:t> role in telling us what would happen in the future. We will link it with God giving us chances to be closer to Him.</a:t>
            </a:r>
          </a:p>
          <a:p>
            <a:r>
              <a:rPr lang="en-GB" sz="1400">
                <a:latin typeface="Abadi"/>
              </a:rPr>
              <a:t> Finally, we focus on the preparations we make as Christians to celebrate the birth of the Son of God. </a:t>
            </a: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2401298"/>
          </a:xfrm>
          <a:prstGeom prst="rect">
            <a:avLst/>
          </a:prstGeom>
        </p:spPr>
        <p:txBody>
          <a:bodyPr lIns="0" tIns="0" rIns="0" bIns="0" rtlCol="0" anchor="t">
            <a:spAutoFit/>
          </a:bodyPr>
          <a:lstStyle/>
          <a:p>
            <a:pPr algn="l">
              <a:lnSpc>
                <a:spcPts val="1725"/>
              </a:lnSpc>
            </a:pPr>
            <a:r>
              <a:rPr lang="en-US" sz="1500" spc="-72">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a:solidFill>
                  <a:srgbClr val="000000"/>
                </a:solidFill>
                <a:latin typeface="Childos Arabic"/>
                <a:ea typeface="Childos Arabic"/>
                <a:cs typeface="Childos Arabic"/>
                <a:sym typeface="Childos Arabic"/>
              </a:rPr>
              <a:t>Applying our place value knowledge in column addition of 3 and 4 digit numbers</a:t>
            </a:r>
          </a:p>
          <a:p>
            <a:pPr marL="323850" lvl="1" indent="-161925" algn="l">
              <a:lnSpc>
                <a:spcPts val="1725"/>
              </a:lnSpc>
              <a:buFont typeface="Arial"/>
              <a:buChar char="•"/>
            </a:pPr>
            <a:r>
              <a:rPr lang="en-US" sz="1500" spc="-72">
                <a:solidFill>
                  <a:srgbClr val="000000"/>
                </a:solidFill>
                <a:latin typeface="Childos Arabic"/>
                <a:ea typeface="Childos Arabic"/>
                <a:cs typeface="Childos Arabic"/>
                <a:sym typeface="Childos Arabic"/>
              </a:rPr>
              <a:t>Subtraction – in various ways – number line to column subtraction of 4 digit numbers and beyond.</a:t>
            </a:r>
          </a:p>
          <a:p>
            <a:pPr marL="323850" lvl="1" indent="-161925" algn="l">
              <a:lnSpc>
                <a:spcPts val="1725"/>
              </a:lnSpc>
              <a:buFont typeface="Arial"/>
              <a:buChar char="•"/>
            </a:pPr>
            <a:r>
              <a:rPr lang="en-US" sz="1500" spc="-72">
                <a:solidFill>
                  <a:srgbClr val="000000"/>
                </a:solidFill>
                <a:latin typeface="Childos Arabic"/>
                <a:ea typeface="Childos Arabic"/>
                <a:cs typeface="Childos Arabic"/>
                <a:sym typeface="Childos Arabic"/>
              </a:rPr>
              <a:t>Multiplying  2 and 3 digit numbers</a:t>
            </a:r>
          </a:p>
          <a:p>
            <a:pPr marL="323850" lvl="1" indent="-161925">
              <a:lnSpc>
                <a:spcPts val="1725"/>
              </a:lnSpc>
              <a:buFont typeface="Arial"/>
              <a:buChar char="•"/>
            </a:pPr>
            <a:r>
              <a:rPr lang="en-US" sz="1500" spc="-72">
                <a:solidFill>
                  <a:srgbClr val="000000"/>
                </a:solidFill>
                <a:latin typeface="Childos Arabic"/>
                <a:ea typeface="Childos Arabic"/>
                <a:cs typeface="Childos Arabic"/>
              </a:rPr>
              <a:t>Perimeter </a:t>
            </a:r>
            <a:endParaRPr lang="en-US" sz="1500" spc="-72">
              <a:solidFill>
                <a:srgbClr val="000000"/>
              </a:solidFill>
              <a:latin typeface="Childos Arabic"/>
              <a:ea typeface="Childos Arabic"/>
              <a:cs typeface="Childos Arabic"/>
              <a:sym typeface="Childos Arabic"/>
            </a:endParaRPr>
          </a:p>
          <a:p>
            <a:pPr marL="323850" lvl="1" indent="-161925" algn="l">
              <a:lnSpc>
                <a:spcPts val="1725"/>
              </a:lnSpc>
              <a:buFont typeface="Arial"/>
              <a:buChar char="•"/>
            </a:pPr>
            <a:r>
              <a:rPr lang="en-US" sz="1500" spc="-72">
                <a:solidFill>
                  <a:srgbClr val="ED1212"/>
                </a:solidFill>
                <a:latin typeface="Childos Arabic"/>
                <a:ea typeface="Childos Arabic"/>
                <a:cs typeface="Childos Arabic"/>
                <a:sym typeface="Childos Arabic"/>
              </a:rPr>
              <a:t>It is extremely important that children know their times tables by heart.</a:t>
            </a:r>
          </a:p>
          <a:p>
            <a:pPr marL="323850" lvl="1" indent="-161925">
              <a:lnSpc>
                <a:spcPts val="1725"/>
              </a:lnSpc>
              <a:buFont typeface="Arial"/>
              <a:buChar char="•"/>
            </a:pPr>
            <a:endParaRPr lang="en-US" sz="1500" spc="-72">
              <a:solidFill>
                <a:srgbClr val="ED1212"/>
              </a:solidFill>
              <a:latin typeface="Childos Arabic"/>
              <a:ea typeface="Childos Arabic"/>
              <a:cs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52286" y="2372611"/>
            <a:ext cx="1658537" cy="5453416"/>
          </a:xfrm>
          <a:prstGeom prst="rect">
            <a:avLst/>
          </a:prstGeom>
        </p:spPr>
        <p:txBody>
          <a:bodyPr lIns="0" tIns="0" rIns="0" bIns="0" rtlCol="0" anchor="t">
            <a:spAutoFit/>
          </a:bodyPr>
          <a:lstStyle/>
          <a:p>
            <a:pPr algn="l">
              <a:lnSpc>
                <a:spcPts val="1725"/>
              </a:lnSpc>
            </a:pPr>
            <a:r>
              <a:rPr lang="en-US" sz="1500" spc="-72">
                <a:solidFill>
                  <a:srgbClr val="000000"/>
                </a:solidFill>
                <a:latin typeface="Childos Arabic"/>
                <a:ea typeface="Childos Arabic"/>
                <a:cs typeface="Childos Arabic"/>
                <a:sym typeface="Childos Arabic"/>
              </a:rPr>
              <a:t>We are writing to inform  and will be focusing on  newspaper reports and description. </a:t>
            </a:r>
          </a:p>
          <a:p>
            <a:pPr algn="l">
              <a:lnSpc>
                <a:spcPts val="1725"/>
              </a:lnSpc>
            </a:pPr>
            <a:endParaRPr lang="en-US" sz="1500" spc="-72">
              <a:solidFill>
                <a:srgbClr val="000000"/>
              </a:solidFill>
              <a:latin typeface="Childos Arabic"/>
              <a:ea typeface="Childos Arabic"/>
              <a:cs typeface="Childos Arabic"/>
              <a:sym typeface="Childos Arabic"/>
            </a:endParaRPr>
          </a:p>
          <a:p>
            <a:pPr algn="l">
              <a:lnSpc>
                <a:spcPts val="1725"/>
              </a:lnSpc>
            </a:pPr>
            <a:r>
              <a:rPr lang="en-US" sz="1500" spc="-72">
                <a:solidFill>
                  <a:srgbClr val="000000"/>
                </a:solidFill>
                <a:latin typeface="Childos Arabic"/>
                <a:ea typeface="Childos Arabic"/>
                <a:cs typeface="Childos Arabic"/>
                <a:sym typeface="Childos Arabic"/>
              </a:rPr>
              <a:t>We will be: </a:t>
            </a:r>
          </a:p>
          <a:p>
            <a:pPr algn="l">
              <a:lnSpc>
                <a:spcPts val="1725"/>
              </a:lnSpc>
            </a:pPr>
            <a:endParaRPr lang="en-US" sz="1500" spc="-72">
              <a:solidFill>
                <a:srgbClr val="000000"/>
              </a:solidFill>
              <a:latin typeface="Childos Arabic"/>
              <a:ea typeface="Childos Arabic"/>
              <a:cs typeface="Childos Arabic"/>
              <a:sym typeface="Childos Arabic"/>
            </a:endParaRPr>
          </a:p>
          <a:p>
            <a:pPr algn="l">
              <a:lnSpc>
                <a:spcPts val="1725"/>
              </a:lnSpc>
            </a:pPr>
            <a:r>
              <a:rPr lang="en-US" sz="1500" spc="-72">
                <a:solidFill>
                  <a:srgbClr val="000000"/>
                </a:solidFill>
                <a:latin typeface="Childos Arabic"/>
                <a:ea typeface="Childos Arabic"/>
                <a:cs typeface="Childos Arabic"/>
                <a:sym typeface="Childos Arabic"/>
              </a:rPr>
              <a:t>Writing in paragraphs.</a:t>
            </a:r>
          </a:p>
          <a:p>
            <a:pPr>
              <a:lnSpc>
                <a:spcPts val="1725"/>
              </a:lnSpc>
            </a:pPr>
            <a:endParaRPr lang="en-US" sz="1500" spc="-72">
              <a:solidFill>
                <a:srgbClr val="000000"/>
              </a:solidFill>
              <a:latin typeface="Childos Arabic"/>
              <a:ea typeface="Childos Arabic"/>
              <a:cs typeface="Childos Arabic"/>
            </a:endParaRPr>
          </a:p>
          <a:p>
            <a:pPr>
              <a:lnSpc>
                <a:spcPts val="1725"/>
              </a:lnSpc>
            </a:pPr>
            <a:r>
              <a:rPr lang="en-US" sz="1500" spc="-72">
                <a:solidFill>
                  <a:srgbClr val="000000"/>
                </a:solidFill>
                <a:latin typeface="Childos Arabic"/>
                <a:ea typeface="Childos Arabic"/>
                <a:cs typeface="Childos Arabic"/>
              </a:rPr>
              <a:t>Using 5ws to give concise information in the first paragraph.</a:t>
            </a:r>
          </a:p>
          <a:p>
            <a:pPr>
              <a:lnSpc>
                <a:spcPts val="1725"/>
              </a:lnSpc>
            </a:pPr>
            <a:endParaRPr lang="en-US" sz="1500" spc="-72">
              <a:solidFill>
                <a:srgbClr val="000000"/>
              </a:solidFill>
              <a:latin typeface="Childos Arabic"/>
              <a:ea typeface="Childos Arabic"/>
              <a:cs typeface="Childos Arabic"/>
              <a:sym typeface="Childos Arabic"/>
            </a:endParaRPr>
          </a:p>
          <a:p>
            <a:pPr algn="l">
              <a:lnSpc>
                <a:spcPts val="1725"/>
              </a:lnSpc>
            </a:pPr>
            <a:r>
              <a:rPr lang="en-US" sz="1500" spc="-72">
                <a:solidFill>
                  <a:srgbClr val="000000"/>
                </a:solidFill>
                <a:latin typeface="Childos Arabic"/>
                <a:ea typeface="Childos Arabic"/>
                <a:cs typeface="Childos Arabic"/>
                <a:sym typeface="Childos Arabic"/>
              </a:rPr>
              <a:t>Including reported speech and using inverted commas for witness statements.</a:t>
            </a:r>
          </a:p>
          <a:p>
            <a:pPr algn="l">
              <a:lnSpc>
                <a:spcPts val="1725"/>
              </a:lnSpc>
            </a:pPr>
            <a:endParaRPr lang="en-US" sz="1500" spc="-72">
              <a:solidFill>
                <a:srgbClr val="000000"/>
              </a:solidFill>
              <a:latin typeface="Childos Arabic"/>
              <a:ea typeface="Childos Arabic"/>
              <a:cs typeface="Childos Arabic"/>
            </a:endParaRPr>
          </a:p>
          <a:p>
            <a:pPr>
              <a:lnSpc>
                <a:spcPts val="1725"/>
              </a:lnSpc>
            </a:pPr>
            <a:r>
              <a:rPr lang="en-US" sz="1500" spc="-72">
                <a:solidFill>
                  <a:srgbClr val="000000"/>
                </a:solidFill>
                <a:latin typeface="Childos Arabic"/>
                <a:ea typeface="Childos Arabic"/>
                <a:cs typeface="Childos Arabic"/>
              </a:rPr>
              <a:t>A narrative on outsiders</a:t>
            </a:r>
          </a:p>
          <a:p>
            <a:pPr>
              <a:lnSpc>
                <a:spcPts val="1725"/>
              </a:lnSpc>
            </a:pPr>
            <a:r>
              <a:rPr lang="en-US" sz="1500" spc="-72">
                <a:solidFill>
                  <a:srgbClr val="000000"/>
                </a:solidFill>
                <a:latin typeface="Childos Arabic"/>
                <a:ea typeface="Childos Arabic"/>
                <a:cs typeface="Childos Arabic"/>
              </a:rPr>
              <a:t>A report.</a:t>
            </a:r>
          </a:p>
          <a:p>
            <a:pPr>
              <a:lnSpc>
                <a:spcPts val="1725"/>
              </a:lnSpc>
            </a:pPr>
            <a:endParaRPr lang="en-US" sz="1500" spc="-72">
              <a:solidFill>
                <a:srgbClr val="000000"/>
              </a:solidFill>
              <a:latin typeface="Childos Arabic"/>
              <a:ea typeface="Childos Arabic"/>
              <a:cs typeface="Childos Arabic"/>
              <a:sym typeface="Childos Arabic"/>
            </a:endParaRPr>
          </a:p>
          <a:p>
            <a:pPr algn="l">
              <a:lnSpc>
                <a:spcPts val="1725"/>
              </a:lnSpc>
            </a:pPr>
            <a:r>
              <a:rPr lang="en-US" sz="1500" spc="-72">
                <a:solidFill>
                  <a:srgbClr val="000000"/>
                </a:solidFill>
                <a:latin typeface="Childos Arabic"/>
                <a:ea typeface="Childos Arabic"/>
                <a:cs typeface="Childos Arabic"/>
                <a:sym typeface="Childos Arabic"/>
              </a:rPr>
              <a:t>  </a:t>
            </a:r>
          </a:p>
          <a:p>
            <a:pPr algn="l">
              <a:lnSpc>
                <a:spcPts val="1725"/>
              </a:lnSpc>
            </a:pPr>
            <a:r>
              <a:rPr lang="en-US" sz="1500" spc="-72">
                <a:solidFill>
                  <a:srgbClr val="000000"/>
                </a:solidFill>
                <a:latin typeface="Childos Arabic"/>
                <a:ea typeface="Childos Arabic"/>
                <a:cs typeface="Childos Arabic"/>
                <a:sym typeface="Childos Arabic"/>
              </a:rPr>
              <a:t> </a:t>
            </a:r>
          </a:p>
          <a:p>
            <a:pPr algn="l">
              <a:lnSpc>
                <a:spcPts val="1725"/>
              </a:lnSpc>
            </a:pPr>
            <a:endParaRPr lang="en-US" sz="1500" spc="-72">
              <a:solidFill>
                <a:srgbClr val="000000"/>
              </a:solidFill>
              <a:latin typeface="Childos Arabic"/>
              <a:ea typeface="Childos Arabic"/>
              <a:cs typeface="Childos Arabic"/>
              <a:sym typeface="Childos Arabic"/>
            </a:endParaRPr>
          </a:p>
          <a:p>
            <a:pPr algn="l">
              <a:lnSpc>
                <a:spcPts val="1725"/>
              </a:lnSpc>
            </a:pPr>
            <a:endParaRPr lang="en-US" sz="1500" spc="-72">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err="1">
                <a:solidFill>
                  <a:srgbClr val="000000"/>
                </a:solidFill>
                <a:latin typeface="Apricots" pitchFamily="50" charset="0"/>
                <a:ea typeface="Childos Arabic"/>
                <a:cs typeface="Childos Arabic"/>
                <a:sym typeface="Childos Arabic"/>
              </a:rPr>
              <a:t>Maths</a:t>
            </a:r>
            <a:endParaRPr lang="en-US" sz="290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507727" y="1430226"/>
            <a:ext cx="128641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1943131" y="4883007"/>
            <a:ext cx="1976313" cy="1746376"/>
          </a:xfrm>
          <a:prstGeom prst="rect">
            <a:avLst/>
          </a:prstGeom>
        </p:spPr>
        <p:txBody>
          <a:bodyPr lIns="0" tIns="0" rIns="0" bIns="0" rtlCol="0" anchor="t">
            <a:spAutoFit/>
          </a:bodyPr>
          <a:lstStyle/>
          <a:p>
            <a:pPr algn="ctr">
              <a:lnSpc>
                <a:spcPts val="1699"/>
              </a:lnSpc>
              <a:spcBef>
                <a:spcPct val="0"/>
              </a:spcBef>
            </a:pPr>
            <a:r>
              <a:rPr lang="en-US" sz="1478" spc="-70">
                <a:solidFill>
                  <a:srgbClr val="000000"/>
                </a:solidFill>
                <a:latin typeface="Childos Arabic"/>
                <a:ea typeface="Childos Arabic"/>
                <a:cs typeface="Childos Arabic"/>
                <a:sym typeface="Childos Arabic"/>
              </a:rPr>
              <a:t>We will be developing our fluency, pace and stamina.</a:t>
            </a:r>
          </a:p>
          <a:p>
            <a:pPr algn="ctr">
              <a:lnSpc>
                <a:spcPts val="1699"/>
              </a:lnSpc>
              <a:spcBef>
                <a:spcPct val="0"/>
              </a:spcBef>
            </a:pPr>
            <a:endParaRPr lang="en-US" sz="1478" spc="-70">
              <a:solidFill>
                <a:srgbClr val="000000"/>
              </a:solidFill>
              <a:latin typeface="Childos Arabic"/>
              <a:ea typeface="Childos Arabic"/>
              <a:cs typeface="Childos Arabic"/>
              <a:sym typeface="Childos Arabic"/>
            </a:endParaRPr>
          </a:p>
          <a:p>
            <a:pPr algn="ctr">
              <a:lnSpc>
                <a:spcPts val="1699"/>
              </a:lnSpc>
              <a:spcBef>
                <a:spcPct val="0"/>
              </a:spcBef>
            </a:pPr>
            <a:r>
              <a:rPr lang="en-US" sz="1478" spc="-70">
                <a:solidFill>
                  <a:srgbClr val="000000"/>
                </a:solidFill>
                <a:latin typeface="Childos Arabic"/>
                <a:ea typeface="Childos Arabic"/>
                <a:cs typeface="Childos Arabic"/>
                <a:sym typeface="Childos Arabic"/>
              </a:rPr>
              <a:t>We will read 1:1 with an adult,  small groups and daily guided reading sessions.</a:t>
            </a:r>
          </a:p>
          <a:p>
            <a:pPr algn="ctr">
              <a:lnSpc>
                <a:spcPts val="1699"/>
              </a:lnSpc>
              <a:spcBef>
                <a:spcPct val="0"/>
              </a:spcBef>
            </a:pPr>
            <a:r>
              <a:rPr lang="en-US" sz="1478" spc="-70">
                <a:solidFill>
                  <a:srgbClr val="000000"/>
                </a:solidFill>
                <a:latin typeface="Childos Arabic"/>
                <a:ea typeface="Childos Arabic"/>
                <a:cs typeface="Childos Arabic"/>
                <a:sym typeface="Childos Arabic"/>
              </a:rPr>
              <a:t>We will continue to work on fluency and expression. </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17976" y="-218093"/>
            <a:ext cx="8427720" cy="1117497"/>
          </a:xfrm>
          <a:prstGeom prst="rect">
            <a:avLst/>
          </a:prstGeom>
          <a:noFill/>
          <a:ln>
            <a:noFill/>
          </a:ln>
        </p:spPr>
        <p:txBody>
          <a:bodyPr rot="0" vert="horz" wrap="square" lIns="91440" tIns="45720" rIns="91440" bIns="45720" anchor="t" anchorCtr="0" upright="1">
            <a:noAutofit/>
          </a:bodyPr>
          <a:lstStyle/>
          <a:p>
            <a:pPr algn="ctr">
              <a:buNone/>
            </a:pPr>
            <a:r>
              <a:rPr lang="en-GB" sz="500">
                <a:effectLst/>
                <a:latin typeface="Rockwell" panose="02060603020205020403" pitchFamily="18"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a:effectLst/>
                <a:latin typeface="Apricots" pitchFamily="50" charset="0"/>
                <a:ea typeface="Calibri" panose="020F0502020204030204" pitchFamily="34" charset="0"/>
                <a:cs typeface="Pattaya" panose="00000500000000000000" pitchFamily="2" charset="-34"/>
              </a:rPr>
              <a:t>Year 4 Learning Overview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Advent Term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2" name="TextBox 1">
            <a:extLst>
              <a:ext uri="{FF2B5EF4-FFF2-40B4-BE49-F238E27FC236}">
                <a16:creationId xmlns:a16="http://schemas.microsoft.com/office/drawing/2014/main" id="{4EA5C5D9-4E46-74CE-8104-21631B743ECB}"/>
              </a:ext>
            </a:extLst>
          </p:cNvPr>
          <p:cNvSpPr txBox="1"/>
          <p:nvPr/>
        </p:nvSpPr>
        <p:spPr>
          <a:xfrm>
            <a:off x="2324358" y="3210282"/>
            <a:ext cx="12002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The Whale</a:t>
            </a:r>
          </a:p>
          <a:p>
            <a:r>
              <a:rPr lang="en-GB">
                <a:ea typeface="Calibri"/>
                <a:cs typeface="Calibri"/>
              </a:rPr>
              <a:t>The Leaf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4605"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Freeform 3"/>
          <p:cNvSpPr/>
          <p:nvPr/>
        </p:nvSpPr>
        <p:spPr>
          <a:xfrm>
            <a:off x="203039" y="234385"/>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Freeform 8"/>
          <p:cNvSpPr/>
          <p:nvPr/>
        </p:nvSpPr>
        <p:spPr>
          <a:xfrm>
            <a:off x="2953008" y="39392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272446" y="39827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7"/>
            <a:stretch>
              <a:fillRect l="-31365" t="-110949" r="-10184" b="-32088"/>
            </a:stretch>
          </a:blipFill>
        </p:spPr>
        <p:txBody>
          <a:bodyPr/>
          <a:lstStyle/>
          <a:p>
            <a:endParaRPr lang="en-GB"/>
          </a:p>
        </p:txBody>
      </p:sp>
      <p:grpSp>
        <p:nvGrpSpPr>
          <p:cNvPr id="19" name="Group 19"/>
          <p:cNvGrpSpPr/>
          <p:nvPr/>
        </p:nvGrpSpPr>
        <p:grpSpPr>
          <a:xfrm>
            <a:off x="7108682" y="4126978"/>
            <a:ext cx="3648158" cy="1550631"/>
            <a:chOff x="0" y="0"/>
            <a:chExt cx="4864210" cy="2067508"/>
          </a:xfrm>
        </p:grpSpPr>
        <p:sp>
          <p:nvSpPr>
            <p:cNvPr id="20"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a:off x="2365710" y="0"/>
              <a:ext cx="2498500" cy="2067508"/>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0"/>
              <a:stretch>
                <a:fillRect/>
              </a:stretch>
            </a:blipFill>
          </p:spPr>
          <p:txBody>
            <a:bodyPr/>
            <a:lstStyle/>
            <a:p>
              <a:endParaRPr lang="en-GB"/>
            </a:p>
          </p:txBody>
        </p:sp>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a:solidFill>
                  <a:srgbClr val="000000"/>
                </a:solidFill>
                <a:latin typeface="Childos Arabic"/>
                <a:ea typeface="Childos Arabic"/>
                <a:cs typeface="Childos Arabic"/>
                <a:sym typeface="Childos Arabic"/>
              </a:endParaRPr>
            </a:p>
          </p:txBody>
        </p:sp>
        <p:sp>
          <p:nvSpPr>
            <p:cNvPr id="23" name="TextBox 23"/>
            <p:cNvSpPr txBox="1"/>
            <p:nvPr/>
          </p:nvSpPr>
          <p:spPr>
            <a:xfrm>
              <a:off x="29311" y="553603"/>
              <a:ext cx="2921138" cy="330433"/>
            </a:xfrm>
            <a:prstGeom prst="rect">
              <a:avLst/>
            </a:prstGeom>
          </p:spPr>
          <p:txBody>
            <a:bodyPr lIns="0" tIns="0" rIns="0" bIns="0" rtlCol="0" anchor="t">
              <a:spAutoFit/>
            </a:bodyPr>
            <a:lstStyle/>
            <a:p>
              <a:pPr algn="ctr">
                <a:lnSpc>
                  <a:spcPts val="1947"/>
                </a:lnSpc>
              </a:pPr>
              <a:endParaRPr lang="en-US" sz="1693" spc="-81">
                <a:solidFill>
                  <a:srgbClr val="000000"/>
                </a:solidFill>
                <a:latin typeface="Childos Arabic"/>
                <a:ea typeface="Childos Arabic"/>
                <a:cs typeface="Childos Arabic"/>
                <a:sym typeface="Childos Arabic"/>
              </a:endParaRPr>
            </a:p>
          </p:txBody>
        </p:sp>
      </p:grpSp>
      <p:sp>
        <p:nvSpPr>
          <p:cNvPr id="24" name="TextBox 24"/>
          <p:cNvSpPr txBox="1"/>
          <p:nvPr/>
        </p:nvSpPr>
        <p:spPr>
          <a:xfrm>
            <a:off x="533177" y="194484"/>
            <a:ext cx="116644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History </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3367" y="3930482"/>
            <a:ext cx="97155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RSHE</a:t>
            </a:r>
          </a:p>
        </p:txBody>
      </p:sp>
      <p:sp>
        <p:nvSpPr>
          <p:cNvPr id="35" name="TextBox 35"/>
          <p:cNvSpPr txBox="1"/>
          <p:nvPr/>
        </p:nvSpPr>
        <p:spPr>
          <a:xfrm>
            <a:off x="7092135" y="6142718"/>
            <a:ext cx="3184908" cy="247825"/>
          </a:xfrm>
          <a:prstGeom prst="rect">
            <a:avLst/>
          </a:prstGeom>
        </p:spPr>
        <p:txBody>
          <a:bodyPr lIns="0" tIns="0" rIns="0" bIns="0" rtlCol="0" anchor="t">
            <a:spAutoFit/>
          </a:bodyPr>
          <a:lstStyle/>
          <a:p>
            <a:pPr algn="l">
              <a:lnSpc>
                <a:spcPts val="1947"/>
              </a:lnSpc>
              <a:spcBef>
                <a:spcPct val="0"/>
              </a:spcBef>
            </a:pPr>
            <a:endParaRPr lang="en-US" sz="1693" spc="-81">
              <a:solidFill>
                <a:srgbClr val="000000"/>
              </a:solidFill>
              <a:latin typeface="Childos Arabic"/>
              <a:ea typeface="Childos Arabic"/>
              <a:cs typeface="Childos Arabic"/>
              <a:sym typeface="Childos Arabic"/>
            </a:endParaRP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040" y="644414"/>
            <a:ext cx="3749040" cy="311192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2835392"/>
          </a:xfrm>
          <a:prstGeom prst="rect">
            <a:avLst/>
          </a:prstGeom>
        </p:spPr>
        <p:txBody>
          <a:bodyPr wrap="square" lIns="0" tIns="0" rIns="0" bIns="0" rtlCol="0" anchor="t">
            <a:spAutoFit/>
          </a:bodyPr>
          <a:lstStyle/>
          <a:p>
            <a:pPr algn="l">
              <a:lnSpc>
                <a:spcPts val="1699"/>
              </a:lnSpc>
              <a:spcBef>
                <a:spcPct val="0"/>
              </a:spcBef>
            </a:pPr>
            <a:r>
              <a:rPr lang="en-US" sz="1400" spc="-70">
                <a:solidFill>
                  <a:srgbClr val="000000"/>
                </a:solidFill>
                <a:latin typeface="Abadi"/>
                <a:ea typeface="Childos Arabic"/>
                <a:cs typeface="Childos Arabic"/>
                <a:sym typeface="Childos Arabic"/>
              </a:rPr>
              <a:t>We are Historical Researchers.</a:t>
            </a:r>
            <a:endParaRPr lang="en-US" sz="1400" spc="-70">
              <a:solidFill>
                <a:srgbClr val="000000"/>
              </a:solidFill>
              <a:latin typeface="Abadi"/>
              <a:ea typeface="Childos Arabic"/>
              <a:cs typeface="Childos Arabic"/>
            </a:endParaRPr>
          </a:p>
          <a:p>
            <a:pPr algn="l">
              <a:lnSpc>
                <a:spcPts val="1699"/>
              </a:lnSpc>
              <a:spcBef>
                <a:spcPct val="0"/>
              </a:spcBef>
            </a:pPr>
            <a:r>
              <a:rPr lang="en-US" sz="1400" spc="-70">
                <a:solidFill>
                  <a:srgbClr val="000000"/>
                </a:solidFill>
                <a:latin typeface="Abadi"/>
                <a:ea typeface="Childos Arabic"/>
                <a:cs typeface="Childos Arabic"/>
                <a:sym typeface="Childos Arabic"/>
              </a:rPr>
              <a:t>We will be researching the Ancient Greeks and contrasting their civilization to Britain during the same time period. We will be discovering the impact the Ancient Greeks had on the world and their legacy.</a:t>
            </a:r>
            <a:endParaRPr lang="en-US" sz="1400" spc="-70">
              <a:solidFill>
                <a:srgbClr val="000000"/>
              </a:solidFill>
              <a:latin typeface="Abadi"/>
              <a:ea typeface="Childos Arabic"/>
              <a:cs typeface="Childos Arabic"/>
            </a:endParaRPr>
          </a:p>
          <a:p>
            <a:pPr algn="l">
              <a:lnSpc>
                <a:spcPts val="1699"/>
              </a:lnSpc>
              <a:spcBef>
                <a:spcPct val="0"/>
              </a:spcBef>
            </a:pPr>
            <a:r>
              <a:rPr lang="en-US" sz="1400" spc="-70">
                <a:solidFill>
                  <a:srgbClr val="000000"/>
                </a:solidFill>
                <a:latin typeface="Abadi"/>
                <a:ea typeface="Childos Arabic"/>
                <a:cs typeface="Childos Arabic"/>
                <a:sym typeface="Childos Arabic"/>
              </a:rPr>
              <a:t>We will be learning about:</a:t>
            </a:r>
            <a:endParaRPr lang="en-US" sz="1400" spc="-7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a:solidFill>
                  <a:srgbClr val="000000"/>
                </a:solidFill>
                <a:latin typeface="Abadi"/>
                <a:ea typeface="Childos Arabic"/>
                <a:cs typeface="Childos Arabic"/>
                <a:sym typeface="Childos Arabic"/>
              </a:rPr>
              <a:t>Where and when the Ancient Greeks lived. </a:t>
            </a:r>
            <a:endParaRPr lang="en-US" sz="1400" spc="-7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a:solidFill>
                  <a:srgbClr val="000000"/>
                </a:solidFill>
                <a:latin typeface="Abadi"/>
                <a:ea typeface="Childos Arabic"/>
                <a:cs typeface="Childos Arabic"/>
                <a:sym typeface="Childos Arabic"/>
              </a:rPr>
              <a:t>What made their civilization successful </a:t>
            </a:r>
            <a:endParaRPr lang="en-US" sz="1400" spc="-7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a:solidFill>
                  <a:srgbClr val="000000"/>
                </a:solidFill>
                <a:latin typeface="Abadi"/>
                <a:ea typeface="Childos Arabic"/>
                <a:cs typeface="Childos Arabic"/>
                <a:sym typeface="Childos Arabic"/>
              </a:rPr>
              <a:t>Using sources to find out about history  </a:t>
            </a:r>
            <a:endParaRPr lang="en-US" sz="1400" spc="-70">
              <a:solidFill>
                <a:srgbClr val="000000"/>
              </a:solidFill>
              <a:latin typeface="Abadi"/>
              <a:ea typeface="Childos Arabic"/>
              <a:cs typeface="Childos Arabic"/>
            </a:endParaRPr>
          </a:p>
          <a:p>
            <a:pPr marL="318770" lvl="1" indent="-159385" algn="l">
              <a:lnSpc>
                <a:spcPts val="1699"/>
              </a:lnSpc>
              <a:spcBef>
                <a:spcPct val="0"/>
              </a:spcBef>
              <a:buFont typeface="Arial"/>
              <a:buChar char="•"/>
            </a:pPr>
            <a:r>
              <a:rPr lang="en-US" sz="1400" spc="-70">
                <a:solidFill>
                  <a:srgbClr val="000000"/>
                </a:solidFill>
                <a:latin typeface="Abadi"/>
                <a:ea typeface="Childos Arabic"/>
                <a:cs typeface="Childos Arabic"/>
                <a:sym typeface="Childos Arabic"/>
              </a:rPr>
              <a:t>Ancient Greek religion and beliefs</a:t>
            </a:r>
            <a:endParaRPr lang="en-US" sz="1400" spc="-70">
              <a:solidFill>
                <a:srgbClr val="000000"/>
              </a:solidFill>
              <a:latin typeface="Abadi"/>
              <a:ea typeface="Childos Arabic"/>
              <a:cs typeface="Childos Arabic"/>
            </a:endParaRPr>
          </a:p>
          <a:p>
            <a:pPr marL="318770" lvl="1" indent="-159385" algn="l">
              <a:lnSpc>
                <a:spcPts val="1699"/>
              </a:lnSpc>
              <a:buFont typeface="Arial"/>
              <a:buChar char="•"/>
            </a:pPr>
            <a:r>
              <a:rPr lang="en-US" sz="1400" spc="-70">
                <a:solidFill>
                  <a:srgbClr val="000000"/>
                </a:solidFill>
                <a:latin typeface="Abadi"/>
                <a:ea typeface="Childos Arabic"/>
                <a:cs typeface="Childos Arabic"/>
                <a:sym typeface="Childos Arabic"/>
              </a:rPr>
              <a:t>The decline of the Ancient Greeks.</a:t>
            </a:r>
            <a:endParaRPr lang="en-US" sz="1400" spc="-70">
              <a:solidFill>
                <a:srgbClr val="000000"/>
              </a:solidFill>
              <a:latin typeface="Abadi"/>
              <a:ea typeface="Childos Arabic"/>
              <a:cs typeface="Childos Arabic"/>
            </a:endParaRPr>
          </a:p>
          <a:p>
            <a:pPr marL="318770" lvl="1" indent="-159385">
              <a:lnSpc>
                <a:spcPts val="1698"/>
              </a:lnSpc>
              <a:buFont typeface="Arial"/>
              <a:buChar char="•"/>
            </a:pPr>
            <a:r>
              <a:rPr lang="en-US" sz="1400" spc="-70">
                <a:solidFill>
                  <a:srgbClr val="000000"/>
                </a:solidFill>
                <a:latin typeface="Abadi"/>
                <a:ea typeface="Childos Arabic"/>
                <a:cs typeface="Childos Arabic"/>
              </a:rPr>
              <a:t>Their legacy.</a:t>
            </a:r>
          </a:p>
        </p:txBody>
      </p:sp>
      <p:sp>
        <p:nvSpPr>
          <p:cNvPr id="15" name="Freeform 15"/>
          <p:cNvSpPr/>
          <p:nvPr/>
        </p:nvSpPr>
        <p:spPr>
          <a:xfrm>
            <a:off x="3242264" y="3250502"/>
            <a:ext cx="883158" cy="485069"/>
          </a:xfrm>
          <a:custGeom>
            <a:avLst/>
            <a:gdLst/>
            <a:ahLst/>
            <a:cxnLst/>
            <a:rect l="l" t="t" r="r" b="b"/>
            <a:pathLst>
              <a:path w="2598001" h="1591276">
                <a:moveTo>
                  <a:pt x="0" y="0"/>
                </a:moveTo>
                <a:lnTo>
                  <a:pt x="2598001" y="0"/>
                </a:lnTo>
                <a:lnTo>
                  <a:pt x="2598001" y="1591276"/>
                </a:lnTo>
                <a:lnTo>
                  <a:pt x="0" y="15912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4">
              <a:extLst>
                <a:ext uri="{96DAC541-7B7A-43D3-8B79-37D633B846F1}">
                  <asvg:svgBlip xmlns:asvg="http://schemas.microsoft.com/office/drawing/2016/SVG/main" r:embed="rId15"/>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6485164" y="3868516"/>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6532555" y="3862105"/>
            <a:ext cx="1801433" cy="485069"/>
          </a:xfrm>
          <a:prstGeom prst="rect">
            <a:avLst/>
          </a:prstGeom>
        </p:spPr>
        <p:txBody>
          <a:bodyPr wrap="square"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Spanish</a:t>
            </a:r>
          </a:p>
        </p:txBody>
      </p:sp>
      <p:sp>
        <p:nvSpPr>
          <p:cNvPr id="42" name="TextBox 41">
            <a:extLst>
              <a:ext uri="{FF2B5EF4-FFF2-40B4-BE49-F238E27FC236}">
                <a16:creationId xmlns:a16="http://schemas.microsoft.com/office/drawing/2014/main" id="{06649A4A-8597-A62B-E19E-341A74998DAD}"/>
              </a:ext>
            </a:extLst>
          </p:cNvPr>
          <p:cNvSpPr txBox="1"/>
          <p:nvPr/>
        </p:nvSpPr>
        <p:spPr>
          <a:xfrm>
            <a:off x="272445" y="4779125"/>
            <a:ext cx="2452177" cy="200054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pricots" pitchFamily="50" charset="0"/>
              </a:rPr>
              <a:t>Families and Relationships</a:t>
            </a:r>
          </a:p>
          <a:p>
            <a:pPr lvl="0">
              <a:defRPr/>
            </a:pPr>
            <a:r>
              <a:rPr lang="en-US" sz="1400">
                <a:latin typeface="Abadi"/>
              </a:rPr>
              <a:t>We will be looking at respecting one another and knowing that following the Sacraments can help us to develop healthy relationships. We will also focus on the importance of forgiveness and reconciliation.</a:t>
            </a:r>
            <a:endParaRPr lang="en-US" sz="1400" i="0" u="none" strike="noStrike" kern="1200" cap="none" spc="0" normalizeH="0" baseline="0" noProof="0">
              <a:ln>
                <a:noFill/>
              </a:ln>
              <a:solidFill>
                <a:prstClr val="black"/>
              </a:solidFill>
              <a:effectLst/>
              <a:uLnTx/>
              <a:uFillTx/>
              <a:latin typeface="Abadi"/>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6">
              <a:extLst>
                <a:ext uri="{96DAC541-7B7A-43D3-8B79-37D633B846F1}">
                  <asvg:svgBlip xmlns:asvg="http://schemas.microsoft.com/office/drawing/2016/SVG/main" r:embed="rId17"/>
                </a:ext>
              </a:extLst>
            </a:blip>
            <a:stretch>
              <a:fillRect l="-1763" b="-41782"/>
            </a:stretch>
          </a:blipFill>
        </p:spPr>
        <p:txBody>
          <a:bodyPr/>
          <a:lstStyle/>
          <a:p>
            <a:endParaRPr lang="en-GB" sz="1600"/>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8"/>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65525" y="1018352"/>
            <a:ext cx="3127875" cy="2031325"/>
          </a:xfrm>
          <a:prstGeom prst="rect">
            <a:avLst/>
          </a:prstGeom>
          <a:noFill/>
        </p:spPr>
        <p:txBody>
          <a:bodyPr wrap="square" lIns="91440" tIns="45720" rIns="91440" bIns="45720" rtlCol="0" anchor="t">
            <a:spAutoFit/>
          </a:bodyPr>
          <a:lstStyle/>
          <a:p>
            <a:r>
              <a:rPr lang="en-GB" sz="1400">
                <a:latin typeface="Abadi"/>
              </a:rPr>
              <a:t>Gymnastics</a:t>
            </a:r>
            <a:endParaRPr lang="en-GB" sz="1400" dirty="0">
              <a:latin typeface="Abadi" panose="020B0604020104020204" pitchFamily="34" charset="0"/>
            </a:endParaRPr>
          </a:p>
          <a:p>
            <a:r>
              <a:rPr lang="en-GB" sz="1400" dirty="0">
                <a:latin typeface="Abadi"/>
              </a:rPr>
              <a:t>To take off and land </a:t>
            </a:r>
            <a:r>
              <a:rPr lang="en-GB" sz="1400">
                <a:latin typeface="Abadi"/>
              </a:rPr>
              <a:t>safel;y</a:t>
            </a:r>
            <a:endParaRPr lang="en-GB" sz="1400" dirty="0">
              <a:latin typeface="Abadi"/>
            </a:endParaRPr>
          </a:p>
          <a:p>
            <a:r>
              <a:rPr lang="en-GB" sz="1400">
                <a:latin typeface="Abadi"/>
              </a:rPr>
              <a:t>To build up a routine</a:t>
            </a:r>
            <a:endParaRPr lang="en-GB" sz="1400" dirty="0">
              <a:latin typeface="Abadi"/>
            </a:endParaRPr>
          </a:p>
          <a:p>
            <a:r>
              <a:rPr lang="en-GB" sz="1400">
                <a:latin typeface="Abadi"/>
              </a:rPr>
              <a:t>To hold a balance</a:t>
            </a:r>
            <a:endParaRPr lang="en-GB" sz="1400" dirty="0">
              <a:latin typeface="Abadi"/>
            </a:endParaRPr>
          </a:p>
          <a:p>
            <a:r>
              <a:rPr lang="en-GB" sz="1400">
                <a:latin typeface="Abadi"/>
              </a:rPr>
              <a:t>To work alone</a:t>
            </a:r>
            <a:endParaRPr lang="en-GB" sz="1400" dirty="0">
              <a:latin typeface="Abadi"/>
            </a:endParaRPr>
          </a:p>
          <a:p>
            <a:r>
              <a:rPr lang="en-GB" sz="1400">
                <a:latin typeface="Abadi"/>
              </a:rPr>
              <a:t>To work in pairs</a:t>
            </a:r>
            <a:endParaRPr lang="en-GB" sz="1400" dirty="0">
              <a:latin typeface="Abadi"/>
            </a:endParaRPr>
          </a:p>
          <a:p>
            <a:r>
              <a:rPr lang="en-GB" sz="1400">
                <a:latin typeface="Abadi"/>
              </a:rPr>
              <a:t>To work in a small group</a:t>
            </a:r>
            <a:endParaRPr lang="en-GB" sz="1400" dirty="0">
              <a:latin typeface="Abadi"/>
            </a:endParaRPr>
          </a:p>
          <a:p>
            <a:r>
              <a:rPr lang="en-GB" sz="1400">
                <a:latin typeface="Abadi"/>
              </a:rPr>
              <a:t>To perform</a:t>
            </a:r>
            <a:endParaRPr lang="en-GB" sz="1400" dirty="0">
              <a:latin typeface="Abadi"/>
            </a:endParaRPr>
          </a:p>
          <a:p>
            <a:r>
              <a:rPr lang="en-GB" sz="1400">
                <a:latin typeface="Abadi"/>
              </a:rPr>
              <a:t>To evaluate</a:t>
            </a:r>
            <a:endParaRPr lang="en-GB" sz="1400" dirty="0">
              <a:latin typeface="Abadi"/>
            </a:endParaRPr>
          </a:p>
        </p:txBody>
      </p:sp>
      <p:sp>
        <p:nvSpPr>
          <p:cNvPr id="50" name="TextBox 49">
            <a:extLst>
              <a:ext uri="{FF2B5EF4-FFF2-40B4-BE49-F238E27FC236}">
                <a16:creationId xmlns:a16="http://schemas.microsoft.com/office/drawing/2014/main" id="{BF65E8B5-A14A-2540-4B39-BD0A52928774}"/>
              </a:ext>
            </a:extLst>
          </p:cNvPr>
          <p:cNvSpPr txBox="1"/>
          <p:nvPr/>
        </p:nvSpPr>
        <p:spPr>
          <a:xfrm>
            <a:off x="4125422" y="1018352"/>
            <a:ext cx="3249613" cy="1815882"/>
          </a:xfrm>
          <a:prstGeom prst="rect">
            <a:avLst/>
          </a:prstGeom>
          <a:noFill/>
        </p:spPr>
        <p:txBody>
          <a:bodyPr wrap="square" lIns="91440" tIns="45720" rIns="91440" bIns="45720" rtlCol="0" anchor="t">
            <a:spAutoFit/>
          </a:bodyPr>
          <a:lstStyle/>
          <a:p>
            <a:r>
              <a:rPr lang="en-GB" sz="1400">
                <a:latin typeface="Abadi"/>
                <a:cs typeface="Arial"/>
              </a:rPr>
              <a:t>Our Music lessons will focus on keeping rhythms and recognising different styles and beats. We will sing along and repeat back to echo rhythms and help develop out timing. Children will then begin to play some instruments. . This will progress to pupils performing their learning within a group . </a:t>
            </a:r>
          </a:p>
        </p:txBody>
      </p:sp>
      <p:sp>
        <p:nvSpPr>
          <p:cNvPr id="2" name="TextBox 1">
            <a:extLst>
              <a:ext uri="{FF2B5EF4-FFF2-40B4-BE49-F238E27FC236}">
                <a16:creationId xmlns:a16="http://schemas.microsoft.com/office/drawing/2014/main" id="{F5F5EE2D-E800-785E-2B8B-996163D9EBFD}"/>
              </a:ext>
            </a:extLst>
          </p:cNvPr>
          <p:cNvSpPr txBox="1"/>
          <p:nvPr/>
        </p:nvSpPr>
        <p:spPr>
          <a:xfrm>
            <a:off x="3201612" y="4869118"/>
            <a:ext cx="305868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badi"/>
                <a:ea typeface="Calibri"/>
                <a:cs typeface="Calibri"/>
              </a:rPr>
              <a:t>Programming</a:t>
            </a:r>
          </a:p>
          <a:p>
            <a:r>
              <a:rPr lang="en-GB" sz="1400">
                <a:latin typeface="Abadi"/>
                <a:ea typeface="Calibri"/>
                <a:cs typeface="Calibri"/>
              </a:rPr>
              <a:t>Coding</a:t>
            </a:r>
          </a:p>
          <a:p>
            <a:pPr algn="l"/>
            <a:r>
              <a:rPr lang="en-GB" sz="1400">
                <a:latin typeface="Abadi"/>
                <a:ea typeface="Calibri"/>
                <a:cs typeface="Calibri"/>
              </a:rPr>
              <a:t>Scratch</a:t>
            </a:r>
            <a:endParaRPr lang="en-GB"/>
          </a:p>
          <a:p>
            <a:r>
              <a:rPr lang="en-GB" sz="1400">
                <a:latin typeface="Abadi"/>
                <a:ea typeface="Calibri"/>
                <a:cs typeface="Calibri"/>
              </a:rPr>
              <a:t>Giving commands</a:t>
            </a:r>
          </a:p>
          <a:p>
            <a:r>
              <a:rPr lang="en-GB" sz="1400">
                <a:latin typeface="Abadi"/>
                <a:ea typeface="Calibri"/>
                <a:cs typeface="Calibri"/>
              </a:rPr>
              <a:t>Following procedures</a:t>
            </a:r>
          </a:p>
          <a:p>
            <a:r>
              <a:rPr lang="en-GB" sz="1400">
                <a:latin typeface="Abadi"/>
                <a:ea typeface="Calibri"/>
                <a:cs typeface="Calibri"/>
              </a:rPr>
              <a:t>Animation elements</a:t>
            </a:r>
          </a:p>
        </p:txBody>
      </p:sp>
      <p:sp>
        <p:nvSpPr>
          <p:cNvPr id="5" name="TextBox 4">
            <a:extLst>
              <a:ext uri="{FF2B5EF4-FFF2-40B4-BE49-F238E27FC236}">
                <a16:creationId xmlns:a16="http://schemas.microsoft.com/office/drawing/2014/main" id="{A2FAF564-3897-BD0E-5EA7-BE0AFC3D6403}"/>
              </a:ext>
            </a:extLst>
          </p:cNvPr>
          <p:cNvSpPr txBox="1"/>
          <p:nvPr/>
        </p:nvSpPr>
        <p:spPr>
          <a:xfrm>
            <a:off x="6871728" y="5998028"/>
            <a:ext cx="26189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badi"/>
                <a:ea typeface="Calibri"/>
                <a:cs typeface="Calibri"/>
              </a:rPr>
              <a:t>Food technology</a:t>
            </a:r>
          </a:p>
          <a:p>
            <a:r>
              <a:rPr lang="en-GB" sz="1400">
                <a:latin typeface="Abadi"/>
                <a:ea typeface="Calibri"/>
                <a:cs typeface="Calibri"/>
              </a:rPr>
              <a:t>Following a recipe</a:t>
            </a:r>
          </a:p>
          <a:p>
            <a:r>
              <a:rPr lang="en-GB" sz="1400">
                <a:latin typeface="Abadi"/>
                <a:ea typeface="Calibri"/>
                <a:cs typeface="Calibri"/>
              </a:rPr>
              <a:t>Adapting a recipe</a:t>
            </a:r>
          </a:p>
          <a:p>
            <a:r>
              <a:rPr lang="en-GB" sz="1400">
                <a:latin typeface="Abadi"/>
                <a:ea typeface="Calibri"/>
                <a:cs typeface="Calibri"/>
              </a:rPr>
              <a:t>Planning a healthy meal</a:t>
            </a:r>
          </a:p>
        </p:txBody>
      </p:sp>
      <p:sp>
        <p:nvSpPr>
          <p:cNvPr id="6" name="TextBox 5">
            <a:extLst>
              <a:ext uri="{FF2B5EF4-FFF2-40B4-BE49-F238E27FC236}">
                <a16:creationId xmlns:a16="http://schemas.microsoft.com/office/drawing/2014/main" id="{EC2DCA37-3142-F143-22AE-9E0D2800BE6F}"/>
              </a:ext>
            </a:extLst>
          </p:cNvPr>
          <p:cNvSpPr txBox="1"/>
          <p:nvPr/>
        </p:nvSpPr>
        <p:spPr>
          <a:xfrm rot="10800000" flipV="1">
            <a:off x="6806451" y="4486192"/>
            <a:ext cx="25469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badi"/>
              </a:rPr>
              <a:t>¿</a:t>
            </a:r>
            <a:r>
              <a:rPr lang="en-US" sz="1400" err="1">
                <a:latin typeface="Abadi"/>
              </a:rPr>
              <a:t>Qué</a:t>
            </a:r>
            <a:r>
              <a:rPr lang="en-US" sz="1400">
                <a:latin typeface="Abadi"/>
              </a:rPr>
              <a:t> </a:t>
            </a:r>
            <a:r>
              <a:rPr lang="en-US" sz="1400" err="1">
                <a:latin typeface="Abadi"/>
              </a:rPr>
              <a:t>Fecha</a:t>
            </a:r>
            <a:r>
              <a:rPr lang="en-US" sz="1400">
                <a:latin typeface="Abadi"/>
              </a:rPr>
              <a:t> Es Hoy? What is the date?</a:t>
            </a:r>
            <a:endParaRPr lang="en-US" sz="1400">
              <a:latin typeface="Abadi"/>
              <a:ea typeface="Calibri"/>
              <a:cs typeface="Calibri"/>
            </a:endParaRPr>
          </a:p>
          <a:p>
            <a:pPr algn="ctr"/>
            <a:r>
              <a:rPr lang="en-GB" sz="1400">
                <a:latin typeface="Abadi"/>
                <a:ea typeface="Calibri"/>
                <a:cs typeface="Calibri"/>
              </a:rPr>
              <a:t>Months and days</a:t>
            </a:r>
          </a:p>
          <a:p>
            <a:pPr algn="ctr"/>
            <a:r>
              <a:rPr lang="en-GB" sz="1400">
                <a:latin typeface="Abadi"/>
                <a:ea typeface="Calibri"/>
                <a:cs typeface="Calibri"/>
              </a:rPr>
              <a:t>Key events</a:t>
            </a:r>
          </a:p>
        </p:txBody>
      </p:sp>
      <p:sp>
        <p:nvSpPr>
          <p:cNvPr id="7" name="TextBox 6">
            <a:extLst>
              <a:ext uri="{FF2B5EF4-FFF2-40B4-BE49-F238E27FC236}">
                <a16:creationId xmlns:a16="http://schemas.microsoft.com/office/drawing/2014/main" id="{93784C30-6133-9953-0AA8-07A187017D4F}"/>
              </a:ext>
            </a:extLst>
          </p:cNvPr>
          <p:cNvSpPr txBox="1"/>
          <p:nvPr/>
        </p:nvSpPr>
        <p:spPr>
          <a:xfrm>
            <a:off x="7051604" y="5629267"/>
            <a:ext cx="25410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pricots"/>
                <a:ea typeface="Calibri"/>
                <a:cs typeface="Calibri"/>
              </a:rPr>
              <a:t>Design Technology</a:t>
            </a:r>
            <a:endParaRPr lang="en-GB" b="1">
              <a:latin typeface="Apricot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BB02E5-21C2-44A6-A718-F3FDCA4C1827}">
  <ds:schemaRefs>
    <ds:schemaRef ds:uri="cfb5791d-50cb-459b-b260-264e49aabc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013AA0-8E53-4B87-8B09-688F327C464F}">
  <ds:schemaRefs>
    <ds:schemaRef ds:uri="http://schemas.microsoft.com/sharepoint/v3/contenttype/forms"/>
  </ds:schemaRefs>
</ds:datastoreItem>
</file>

<file path=customXml/itemProps3.xml><?xml version="1.0" encoding="utf-8"?>
<ds:datastoreItem xmlns:ds="http://schemas.openxmlformats.org/officeDocument/2006/customXml" ds:itemID="{21454B6A-71EA-42F2-B7D5-3C73EB07F76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Apricots</vt:lpstr>
      <vt:lpstr>Modern Love Caps</vt:lpstr>
      <vt:lpstr>Childos Arabic</vt:lpstr>
      <vt:lpstr>Rockwell</vt:lpstr>
      <vt:lpstr>Arial</vt:lpstr>
      <vt:lpstr>Calibri</vt:lpstr>
      <vt:lpstr>Modern Love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Lisa Hunka</dc:creator>
  <cp:lastModifiedBy>Madalena Cruz</cp:lastModifiedBy>
  <cp:revision>14</cp:revision>
  <cp:lastPrinted>2025-07-21T07:10:37Z</cp:lastPrinted>
  <dcterms:created xsi:type="dcterms:W3CDTF">2006-08-16T00:00:00Z</dcterms:created>
  <dcterms:modified xsi:type="dcterms:W3CDTF">2026-02-04T12:32:06Z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