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2"/>
    <p:sldId id="258" r:id="rId3"/>
  </p:sldIdLst>
  <p:sldSz cx="10693400" cy="7556500"/>
  <p:notesSz cx="6797675" cy="9926638"/>
  <p:embeddedFontLst>
    <p:embeddedFont>
      <p:font typeface="Abadi" panose="020B0604020104020204" pitchFamily="34" charset="0"/>
      <p:regular r:id="rId5"/>
    </p:embeddedFont>
    <p:embeddedFont>
      <p:font typeface="Apricots" pitchFamily="2" charset="0"/>
      <p:regular r:id="rId6"/>
    </p:embeddedFont>
    <p:embeddedFont>
      <p:font typeface="Calibri" panose="020F0502020204030204" pitchFamily="34" charset="0"/>
      <p:regular r:id="rId7"/>
      <p:bold r:id="rId8"/>
      <p:italic r:id="rId9"/>
      <p:boldItalic r:id="rId10"/>
    </p:embeddedFont>
    <p:embeddedFont>
      <p:font typeface="Childos Arabic" panose="020B0604020202020204" charset="-78"/>
      <p:regular r:id="rId11"/>
    </p:embeddedFont>
    <p:embeddedFont>
      <p:font typeface="Modern Love" panose="04090805081005020601" pitchFamily="82" charset="0"/>
      <p:regular r:id="rId12"/>
    </p:embeddedFont>
    <p:embeddedFont>
      <p:font typeface="Modern Love Caps" panose="04070805081001020A01" pitchFamily="82" charset="0"/>
      <p:regular r:id="rId13"/>
    </p:embeddedFont>
    <p:embeddedFont>
      <p:font typeface="Rockwell" panose="02060603020205020403" pitchFamily="18"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38" autoAdjust="0"/>
    <p:restoredTop sz="94622" autoAdjust="0"/>
  </p:normalViewPr>
  <p:slideViewPr>
    <p:cSldViewPr>
      <p:cViewPr>
        <p:scale>
          <a:sx n="70" d="100"/>
          <a:sy n="70" d="100"/>
        </p:scale>
        <p:origin x="68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customXml" Target="../customXml/item3.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customXml" Target="../customXml/item2.xml"/><Relationship Id="rId10" Type="http://schemas.openxmlformats.org/officeDocument/2006/relationships/font" Target="fonts/font6.fntdata"/><Relationship Id="rId19"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15B3FCB-7992-458D-BB18-D4AF4575F3E8}" type="datetimeFigureOut">
              <a:rPr lang="en-GB" smtClean="0"/>
              <a:t>27/10/2025</a:t>
            </a:fld>
            <a:endParaRPr lang="en-GB"/>
          </a:p>
        </p:txBody>
      </p:sp>
      <p:sp>
        <p:nvSpPr>
          <p:cNvPr id="4" name="Slide Image Placeholder 3"/>
          <p:cNvSpPr>
            <a:spLocks noGrp="1" noRot="1" noChangeAspect="1"/>
          </p:cNvSpPr>
          <p:nvPr>
            <p:ph type="sldImg" idx="2"/>
          </p:nvPr>
        </p:nvSpPr>
        <p:spPr>
          <a:xfrm>
            <a:off x="1028700" y="1241425"/>
            <a:ext cx="47402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AC1E464-4479-4BD2-9263-0D53D3A1F2DF}" type="slidenum">
              <a:rPr lang="en-GB" smtClean="0"/>
              <a:t>‹#›</a:t>
            </a:fld>
            <a:endParaRPr lang="en-GB"/>
          </a:p>
        </p:txBody>
      </p:sp>
    </p:spTree>
    <p:extLst>
      <p:ext uri="{BB962C8B-B14F-4D97-AF65-F5344CB8AC3E}">
        <p14:creationId xmlns:p14="http://schemas.microsoft.com/office/powerpoint/2010/main" val="3814624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C1E464-4479-4BD2-9263-0D53D3A1F2DF}" type="slidenum">
              <a:rPr lang="en-GB" smtClean="0"/>
              <a:t>1</a:t>
            </a:fld>
            <a:endParaRPr lang="en-GB"/>
          </a:p>
        </p:txBody>
      </p:sp>
    </p:spTree>
    <p:extLst>
      <p:ext uri="{BB962C8B-B14F-4D97-AF65-F5344CB8AC3E}">
        <p14:creationId xmlns:p14="http://schemas.microsoft.com/office/powerpoint/2010/main" val="349395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C1E464-4479-4BD2-9263-0D53D3A1F2DF}" type="slidenum">
              <a:rPr lang="en-GB" smtClean="0"/>
              <a:t>2</a:t>
            </a:fld>
            <a:endParaRPr lang="en-GB"/>
          </a:p>
        </p:txBody>
      </p:sp>
    </p:spTree>
    <p:extLst>
      <p:ext uri="{BB962C8B-B14F-4D97-AF65-F5344CB8AC3E}">
        <p14:creationId xmlns:p14="http://schemas.microsoft.com/office/powerpoint/2010/main" val="207191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jpeg"/><Relationship Id="rId7" Type="http://schemas.openxmlformats.org/officeDocument/2006/relationships/image" Target="../media/image9.svg"/><Relationship Id="rId12" Type="http://schemas.openxmlformats.org/officeDocument/2006/relationships/image" Target="../media/image23.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2.png"/><Relationship Id="rId5" Type="http://schemas.openxmlformats.org/officeDocument/2006/relationships/image" Target="../media/image3.sv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2.png"/><Relationship Id="rId9" Type="http://schemas.openxmlformats.org/officeDocument/2006/relationships/image" Target="../media/image20.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4E606A8-E7BD-8CEE-6AAF-AFB52E599727}"/>
              </a:ext>
            </a:extLst>
          </p:cNvPr>
          <p:cNvSpPr/>
          <p:nvPr/>
        </p:nvSpPr>
        <p:spPr>
          <a:xfrm>
            <a:off x="-15982" y="0"/>
            <a:ext cx="10709382" cy="757948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Freeform 3"/>
          <p:cNvSpPr/>
          <p:nvPr/>
        </p:nvSpPr>
        <p:spPr>
          <a:xfrm>
            <a:off x="241748" y="1519551"/>
            <a:ext cx="1980751"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flipV="1">
            <a:off x="57929" y="2154827"/>
            <a:ext cx="2040544" cy="4879563"/>
          </a:xfrm>
          <a:custGeom>
            <a:avLst/>
            <a:gdLst/>
            <a:ahLst/>
            <a:cxnLst/>
            <a:rect l="l" t="t" r="r" b="b"/>
            <a:pathLst>
              <a:path w="2040544" h="4879563">
                <a:moveTo>
                  <a:pt x="0" y="4879563"/>
                </a:moveTo>
                <a:lnTo>
                  <a:pt x="2040544" y="4879563"/>
                </a:lnTo>
                <a:lnTo>
                  <a:pt x="2040544" y="0"/>
                </a:lnTo>
                <a:lnTo>
                  <a:pt x="0" y="0"/>
                </a:lnTo>
                <a:lnTo>
                  <a:pt x="0" y="487956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1828444" y="2624155"/>
            <a:ext cx="2049187" cy="923997"/>
          </a:xfrm>
          <a:custGeom>
            <a:avLst/>
            <a:gdLst/>
            <a:ahLst/>
            <a:cxnLst/>
            <a:rect l="l" t="t" r="r" b="b"/>
            <a:pathLst>
              <a:path w="2049187" h="923997">
                <a:moveTo>
                  <a:pt x="0" y="0"/>
                </a:moveTo>
                <a:lnTo>
                  <a:pt x="2049187" y="0"/>
                </a:lnTo>
                <a:lnTo>
                  <a:pt x="2049187" y="923997"/>
                </a:lnTo>
                <a:lnTo>
                  <a:pt x="0" y="9239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6" name="Freeform 6"/>
          <p:cNvSpPr/>
          <p:nvPr/>
        </p:nvSpPr>
        <p:spPr>
          <a:xfrm>
            <a:off x="1494119" y="4492861"/>
            <a:ext cx="2986824" cy="2932518"/>
          </a:xfrm>
          <a:custGeom>
            <a:avLst/>
            <a:gdLst/>
            <a:ahLst/>
            <a:cxnLst/>
            <a:rect l="l" t="t" r="r" b="b"/>
            <a:pathLst>
              <a:path w="2986824" h="2932518">
                <a:moveTo>
                  <a:pt x="0" y="0"/>
                </a:moveTo>
                <a:lnTo>
                  <a:pt x="2986824" y="0"/>
                </a:lnTo>
                <a:lnTo>
                  <a:pt x="2986824" y="2932518"/>
                </a:lnTo>
                <a:lnTo>
                  <a:pt x="0" y="29325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7" name="Freeform 7"/>
          <p:cNvSpPr/>
          <p:nvPr/>
        </p:nvSpPr>
        <p:spPr>
          <a:xfrm>
            <a:off x="3629928" y="1519551"/>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Freeform 8"/>
          <p:cNvSpPr/>
          <p:nvPr/>
        </p:nvSpPr>
        <p:spPr>
          <a:xfrm>
            <a:off x="3734703" y="2088152"/>
            <a:ext cx="3194329" cy="2327867"/>
          </a:xfrm>
          <a:custGeom>
            <a:avLst/>
            <a:gdLst/>
            <a:ahLst/>
            <a:cxnLst/>
            <a:rect l="l" t="t" r="r" b="b"/>
            <a:pathLst>
              <a:path w="3194329" h="2327867">
                <a:moveTo>
                  <a:pt x="0" y="0"/>
                </a:moveTo>
                <a:lnTo>
                  <a:pt x="3194329" y="0"/>
                </a:lnTo>
                <a:lnTo>
                  <a:pt x="3194329" y="2327867"/>
                </a:lnTo>
                <a:lnTo>
                  <a:pt x="0" y="2327867"/>
                </a:lnTo>
                <a:lnTo>
                  <a:pt x="0" y="0"/>
                </a:lnTo>
                <a:close/>
              </a:path>
            </a:pathLst>
          </a:custGeom>
          <a:blipFill>
            <a:blip r:embed="rId12"/>
            <a:stretch>
              <a:fillRect/>
            </a:stretch>
          </a:blipFill>
        </p:spPr>
        <p:txBody>
          <a:bodyPr/>
          <a:lstStyle/>
          <a:p>
            <a:endParaRPr lang="en-GB"/>
          </a:p>
        </p:txBody>
      </p:sp>
      <p:sp>
        <p:nvSpPr>
          <p:cNvPr id="9" name="Freeform 9"/>
          <p:cNvSpPr/>
          <p:nvPr/>
        </p:nvSpPr>
        <p:spPr>
          <a:xfrm>
            <a:off x="7160864" y="1503221"/>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a:off x="7168064" y="2076472"/>
            <a:ext cx="3291253" cy="3258810"/>
          </a:xfrm>
          <a:custGeom>
            <a:avLst/>
            <a:gdLst/>
            <a:ahLst/>
            <a:cxnLst/>
            <a:rect l="l" t="t" r="r" b="b"/>
            <a:pathLst>
              <a:path w="3291253" h="3258810">
                <a:moveTo>
                  <a:pt x="0" y="0"/>
                </a:moveTo>
                <a:lnTo>
                  <a:pt x="3291253" y="0"/>
                </a:lnTo>
                <a:lnTo>
                  <a:pt x="3291253" y="3258810"/>
                </a:lnTo>
                <a:lnTo>
                  <a:pt x="0" y="3258810"/>
                </a:lnTo>
                <a:lnTo>
                  <a:pt x="0" y="0"/>
                </a:lnTo>
                <a:close/>
              </a:path>
            </a:pathLst>
          </a:custGeom>
          <a:blipFill>
            <a:blip r:embed="rId13"/>
            <a:stretch>
              <a:fillRect b="-19168"/>
            </a:stretch>
          </a:blipFill>
        </p:spPr>
        <p:txBody>
          <a:bodyPr/>
          <a:lstStyle/>
          <a:p>
            <a:endParaRPr lang="en-GB"/>
          </a:p>
        </p:txBody>
      </p:sp>
      <p:sp>
        <p:nvSpPr>
          <p:cNvPr id="13" name="TextBox 13"/>
          <p:cNvSpPr txBox="1"/>
          <p:nvPr/>
        </p:nvSpPr>
        <p:spPr>
          <a:xfrm>
            <a:off x="7239868" y="2095442"/>
            <a:ext cx="3198062" cy="3055132"/>
          </a:xfrm>
          <a:prstGeom prst="rect">
            <a:avLst/>
          </a:prstGeom>
        </p:spPr>
        <p:txBody>
          <a:bodyPr lIns="0" tIns="0" rIns="0" bIns="0" rtlCol="0" anchor="t">
            <a:spAutoFit/>
          </a:bodyPr>
          <a:lstStyle/>
          <a:p>
            <a:pPr algn="l">
              <a:lnSpc>
                <a:spcPts val="1721"/>
              </a:lnSpc>
            </a:pPr>
            <a:endParaRPr lang="en-US" sz="1496" spc="-71" dirty="0">
              <a:solidFill>
                <a:srgbClr val="000000"/>
              </a:solidFill>
              <a:latin typeface="Childos Arabic"/>
              <a:ea typeface="Childos Arabic"/>
              <a:cs typeface="Childos Arabic"/>
              <a:sym typeface="Childos Arabic"/>
            </a:endParaRPr>
          </a:p>
          <a:p>
            <a:pPr algn="l">
              <a:lnSpc>
                <a:spcPts val="1721"/>
              </a:lnSpc>
            </a:pPr>
            <a:endParaRPr lang="en-US" sz="1496" spc="-71" dirty="0">
              <a:solidFill>
                <a:srgbClr val="000000"/>
              </a:solidFill>
              <a:latin typeface="Childos Arabic"/>
              <a:ea typeface="Childos Arabic"/>
              <a:cs typeface="Childos Arabic"/>
              <a:sym typeface="Childos Arabic"/>
            </a:endParaRPr>
          </a:p>
          <a:p>
            <a:pPr algn="l">
              <a:lnSpc>
                <a:spcPts val="1721"/>
              </a:lnSpc>
            </a:pPr>
            <a:r>
              <a:rPr lang="en-US" sz="1496" spc="-71" dirty="0">
                <a:solidFill>
                  <a:srgbClr val="000000"/>
                </a:solidFill>
                <a:latin typeface="Childos Arabic"/>
                <a:ea typeface="Childos Arabic"/>
                <a:cs typeface="Childos Arabic"/>
                <a:sym typeface="Childos Arabic"/>
              </a:rPr>
              <a:t>We will continue our study </a:t>
            </a:r>
            <a:br>
              <a:rPr lang="en-US" sz="1496" spc="-71" dirty="0">
                <a:solidFill>
                  <a:srgbClr val="000000"/>
                </a:solidFill>
                <a:latin typeface="Childos Arabic"/>
                <a:ea typeface="Childos Arabic"/>
                <a:cs typeface="Childos Arabic"/>
                <a:sym typeface="Childos Arabic"/>
              </a:rPr>
            </a:br>
            <a:r>
              <a:rPr lang="en-US" sz="1496" spc="-71" dirty="0">
                <a:solidFill>
                  <a:srgbClr val="000000"/>
                </a:solidFill>
                <a:latin typeface="Childos Arabic"/>
                <a:ea typeface="Childos Arabic"/>
                <a:cs typeface="Childos Arabic"/>
                <a:sym typeface="Childos Arabic"/>
              </a:rPr>
              <a:t>of the seasons and we </a:t>
            </a:r>
            <a:br>
              <a:rPr lang="en-US" sz="1496" spc="-71" dirty="0">
                <a:solidFill>
                  <a:srgbClr val="000000"/>
                </a:solidFill>
                <a:latin typeface="Childos Arabic"/>
                <a:ea typeface="Childos Arabic"/>
                <a:cs typeface="Childos Arabic"/>
                <a:sym typeface="Childos Arabic"/>
              </a:rPr>
            </a:br>
            <a:r>
              <a:rPr lang="en-US" sz="1496" spc="-71" dirty="0">
                <a:solidFill>
                  <a:srgbClr val="000000"/>
                </a:solidFill>
                <a:latin typeface="Childos Arabic"/>
                <a:ea typeface="Childos Arabic"/>
                <a:cs typeface="Childos Arabic"/>
                <a:sym typeface="Childos Arabic"/>
              </a:rPr>
              <a:t>will also begin our unit </a:t>
            </a:r>
            <a:br>
              <a:rPr lang="en-US" sz="1496" spc="-71" dirty="0">
                <a:solidFill>
                  <a:srgbClr val="000000"/>
                </a:solidFill>
                <a:latin typeface="Childos Arabic"/>
                <a:ea typeface="Childos Arabic"/>
                <a:cs typeface="Childos Arabic"/>
                <a:sym typeface="Childos Arabic"/>
              </a:rPr>
            </a:br>
            <a:r>
              <a:rPr lang="en-US" sz="1496" spc="-71" dirty="0">
                <a:solidFill>
                  <a:srgbClr val="000000"/>
                </a:solidFill>
                <a:latin typeface="Childos Arabic"/>
                <a:ea typeface="Childos Arabic"/>
                <a:cs typeface="Childos Arabic"/>
                <a:sym typeface="Childos Arabic"/>
              </a:rPr>
              <a:t>on Plants.</a:t>
            </a:r>
          </a:p>
          <a:p>
            <a:pPr algn="l">
              <a:lnSpc>
                <a:spcPts val="1721"/>
              </a:lnSpc>
            </a:pPr>
            <a:endParaRPr lang="en-US" sz="1496" spc="-71" dirty="0">
              <a:solidFill>
                <a:srgbClr val="000000"/>
              </a:solidFill>
              <a:latin typeface="Childos Arabic"/>
              <a:ea typeface="Childos Arabic"/>
              <a:cs typeface="Childos Arabic"/>
              <a:sym typeface="Childos Arabic"/>
            </a:endParaRPr>
          </a:p>
          <a:p>
            <a:pPr algn="l">
              <a:lnSpc>
                <a:spcPts val="1721"/>
              </a:lnSpc>
            </a:pPr>
            <a:r>
              <a:rPr lang="en-US" sz="1496" spc="-71" dirty="0">
                <a:solidFill>
                  <a:srgbClr val="000000"/>
                </a:solidFill>
                <a:latin typeface="Childos Arabic"/>
                <a:ea typeface="Childos Arabic"/>
                <a:cs typeface="Childos Arabic"/>
                <a:sym typeface="Childos Arabic"/>
              </a:rPr>
              <a:t>We will: </a:t>
            </a:r>
          </a:p>
          <a:p>
            <a:pPr marL="323174" lvl="1" indent="-161587">
              <a:lnSpc>
                <a:spcPts val="1721"/>
              </a:lnSpc>
              <a:buFont typeface="Arial"/>
              <a:buChar char="•"/>
            </a:pPr>
            <a:endParaRPr lang="en-GB" sz="1496" spc="-71" dirty="0">
              <a:solidFill>
                <a:srgbClr val="000000"/>
              </a:solidFill>
              <a:latin typeface="Childos Arabic"/>
              <a:ea typeface="Childos Arabic"/>
              <a:cs typeface="Childos Arabic"/>
              <a:sym typeface="Childos Arabic"/>
            </a:endParaRPr>
          </a:p>
          <a:p>
            <a:pPr marL="323174" lvl="1" indent="-161587">
              <a:lnSpc>
                <a:spcPts val="1721"/>
              </a:lnSpc>
              <a:buFont typeface="Arial"/>
              <a:buChar char="•"/>
            </a:pPr>
            <a:r>
              <a:rPr lang="en-GB" sz="1496" spc="-71" dirty="0">
                <a:solidFill>
                  <a:srgbClr val="000000"/>
                </a:solidFill>
                <a:latin typeface="Childos Arabic"/>
                <a:ea typeface="Childos Arabic"/>
                <a:cs typeface="Childos Arabic"/>
                <a:sym typeface="Childos Arabic"/>
              </a:rPr>
              <a:t>Observe and record the changes which take place through Autumn</a:t>
            </a:r>
          </a:p>
          <a:p>
            <a:pPr marL="323174" lvl="1" indent="-161587">
              <a:lnSpc>
                <a:spcPts val="1721"/>
              </a:lnSpc>
              <a:buFont typeface="Arial"/>
              <a:buChar char="•"/>
            </a:pPr>
            <a:r>
              <a:rPr lang="en-GB" sz="1496" spc="-71" dirty="0">
                <a:solidFill>
                  <a:srgbClr val="000000"/>
                </a:solidFill>
                <a:latin typeface="Childos Arabic"/>
                <a:ea typeface="Childos Arabic"/>
                <a:cs typeface="Childos Arabic"/>
                <a:sym typeface="Childos Arabic"/>
              </a:rPr>
              <a:t>Know the basic structure of a tree</a:t>
            </a:r>
          </a:p>
          <a:p>
            <a:pPr marL="323174" lvl="1" indent="-161587">
              <a:lnSpc>
                <a:spcPts val="1721"/>
              </a:lnSpc>
              <a:buFont typeface="Arial"/>
              <a:buChar char="•"/>
            </a:pPr>
            <a:r>
              <a:rPr lang="en-GB" sz="1496" spc="-71" dirty="0">
                <a:solidFill>
                  <a:srgbClr val="000000"/>
                </a:solidFill>
                <a:latin typeface="Childos Arabic"/>
                <a:ea typeface="Childos Arabic"/>
                <a:cs typeface="Childos Arabic"/>
                <a:sym typeface="Childos Arabic"/>
              </a:rPr>
              <a:t>Identify and name different types of trees (deciduous and evergreen)</a:t>
            </a:r>
            <a:endParaRPr lang="en-US" sz="1496" spc="-71" dirty="0">
              <a:solidFill>
                <a:srgbClr val="000000"/>
              </a:solidFill>
              <a:latin typeface="Childos Arabic"/>
              <a:ea typeface="Childos Arabic"/>
              <a:cs typeface="Childos Arabic"/>
              <a:sym typeface="Childos Arabic"/>
            </a:endParaRPr>
          </a:p>
        </p:txBody>
      </p:sp>
      <p:sp>
        <p:nvSpPr>
          <p:cNvPr id="14" name="Freeform 14"/>
          <p:cNvSpPr/>
          <p:nvPr/>
        </p:nvSpPr>
        <p:spPr>
          <a:xfrm>
            <a:off x="4552747" y="5273804"/>
            <a:ext cx="5660952" cy="2333857"/>
          </a:xfrm>
          <a:custGeom>
            <a:avLst/>
            <a:gdLst/>
            <a:ahLst/>
            <a:cxnLst/>
            <a:rect l="l" t="t" r="r" b="b"/>
            <a:pathLst>
              <a:path w="3842231" h="2116720">
                <a:moveTo>
                  <a:pt x="0" y="0"/>
                </a:moveTo>
                <a:lnTo>
                  <a:pt x="3842231" y="0"/>
                </a:lnTo>
                <a:lnTo>
                  <a:pt x="3842231" y="2116720"/>
                </a:lnTo>
                <a:lnTo>
                  <a:pt x="0" y="211672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algn="ctr"/>
            <a:r>
              <a:rPr lang="en-GB" b="1" dirty="0"/>
              <a:t> </a:t>
            </a:r>
          </a:p>
          <a:p>
            <a:pPr algn="ctr"/>
            <a:r>
              <a:rPr lang="en-GB" b="1" dirty="0">
                <a:latin typeface="Childos Arabic" panose="020B0604020202020204" charset="-78"/>
                <a:cs typeface="Childos Arabic" panose="020B0604020202020204" charset="-78"/>
              </a:rPr>
              <a:t>Prophecy and Promise</a:t>
            </a:r>
          </a:p>
          <a:p>
            <a:r>
              <a:rPr lang="en-GB" sz="1600" dirty="0">
                <a:latin typeface="Childos Arabic" panose="020B0604020202020204" charset="-78"/>
                <a:cs typeface="Childos Arabic" panose="020B0604020202020204" charset="-78"/>
              </a:rPr>
              <a:t>We will explore the Bible stories of The Annunciation, The Visitation, The Birth of Jesus and the Visit of the Shepherds. As we listen to these stories, we will think about the special people and why these stories are important for Catholics. We take a closer look at Mary, learning the words of her prayer and </a:t>
            </a:r>
            <a:br>
              <a:rPr lang="en-GB" sz="1600" dirty="0">
                <a:latin typeface="Childos Arabic" panose="020B0604020202020204" charset="-78"/>
                <a:cs typeface="Childos Arabic" panose="020B0604020202020204" charset="-78"/>
              </a:rPr>
            </a:br>
            <a:r>
              <a:rPr lang="en-GB" sz="1600" dirty="0">
                <a:latin typeface="Childos Arabic" panose="020B0604020202020204" charset="-78"/>
                <a:cs typeface="Childos Arabic" panose="020B0604020202020204" charset="-78"/>
              </a:rPr>
              <a:t>thinking about how Catholics around the world honour Mary.</a:t>
            </a:r>
          </a:p>
        </p:txBody>
      </p:sp>
      <p:sp>
        <p:nvSpPr>
          <p:cNvPr id="15" name="Freeform 15"/>
          <p:cNvSpPr/>
          <p:nvPr/>
        </p:nvSpPr>
        <p:spPr>
          <a:xfrm>
            <a:off x="4624294" y="5036166"/>
            <a:ext cx="1933390" cy="507515"/>
          </a:xfrm>
          <a:custGeom>
            <a:avLst/>
            <a:gdLst/>
            <a:ahLst/>
            <a:cxnLst/>
            <a:rect l="l" t="t" r="r" b="b"/>
            <a:pathLst>
              <a:path w="1933390" h="507515">
                <a:moveTo>
                  <a:pt x="0" y="0"/>
                </a:moveTo>
                <a:lnTo>
                  <a:pt x="1933390" y="0"/>
                </a:lnTo>
                <a:lnTo>
                  <a:pt x="1933390" y="507515"/>
                </a:lnTo>
                <a:lnTo>
                  <a:pt x="0" y="50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8" name="TextBox 18"/>
          <p:cNvSpPr txBox="1"/>
          <p:nvPr/>
        </p:nvSpPr>
        <p:spPr>
          <a:xfrm rot="-565994">
            <a:off x="1740955" y="2941089"/>
            <a:ext cx="2204910" cy="332740"/>
          </a:xfrm>
          <a:prstGeom prst="rect">
            <a:avLst/>
          </a:prstGeom>
        </p:spPr>
        <p:txBody>
          <a:bodyPr lIns="0" tIns="0" rIns="0" bIns="0" rtlCol="0" anchor="t">
            <a:spAutoFit/>
          </a:bodyPr>
          <a:lstStyle/>
          <a:p>
            <a:pPr algn="ctr">
              <a:lnSpc>
                <a:spcPts val="2420"/>
              </a:lnSpc>
            </a:pPr>
            <a:r>
              <a:rPr lang="en-US" sz="2200" spc="-123" dirty="0">
                <a:solidFill>
                  <a:srgbClr val="000000"/>
                </a:solidFill>
                <a:latin typeface="Childos Arabic"/>
                <a:ea typeface="Childos Arabic"/>
                <a:cs typeface="Childos Arabic"/>
                <a:sym typeface="Childos Arabic"/>
              </a:rPr>
              <a:t>We are reading...</a:t>
            </a:r>
          </a:p>
        </p:txBody>
      </p:sp>
      <p:sp>
        <p:nvSpPr>
          <p:cNvPr id="19" name="TextBox 19"/>
          <p:cNvSpPr txBox="1"/>
          <p:nvPr/>
        </p:nvSpPr>
        <p:spPr>
          <a:xfrm>
            <a:off x="3783706" y="2167286"/>
            <a:ext cx="3145326" cy="1965282"/>
          </a:xfrm>
          <a:prstGeom prst="rect">
            <a:avLst/>
          </a:prstGeom>
        </p:spPr>
        <p:txBody>
          <a:bodyPr lIns="0" tIns="0" rIns="0" bIns="0" rtlCol="0" anchor="t">
            <a:spAutoFit/>
          </a:bodyPr>
          <a:lstStyle/>
          <a:p>
            <a:pPr algn="l">
              <a:lnSpc>
                <a:spcPts val="1725"/>
              </a:lnSpc>
            </a:pPr>
            <a:r>
              <a:rPr lang="en-US" sz="1500" spc="-72" dirty="0">
                <a:solidFill>
                  <a:srgbClr val="000000"/>
                </a:solidFill>
                <a:latin typeface="Childos Arabic"/>
                <a:ea typeface="Childos Arabic"/>
                <a:cs typeface="Childos Arabic"/>
                <a:sym typeface="Childos Arabic"/>
              </a:rPr>
              <a:t>We will be looking at:</a:t>
            </a:r>
          </a:p>
          <a:p>
            <a:pPr marL="323850" lvl="1" indent="-161925" algn="l">
              <a:lnSpc>
                <a:spcPts val="1725"/>
              </a:lnSpc>
              <a:buFont typeface="Arial"/>
              <a:buChar char="•"/>
            </a:pPr>
            <a:r>
              <a:rPr lang="en-US" sz="1500" spc="-72" dirty="0">
                <a:solidFill>
                  <a:srgbClr val="000000"/>
                </a:solidFill>
                <a:latin typeface="Childos Arabic"/>
                <a:ea typeface="Childos Arabic"/>
                <a:cs typeface="Childos Arabic"/>
                <a:sym typeface="Childos Arabic"/>
              </a:rPr>
              <a:t>Number bonds to 10</a:t>
            </a:r>
          </a:p>
          <a:p>
            <a:pPr marL="323850" lvl="1" indent="-161925" algn="l">
              <a:lnSpc>
                <a:spcPts val="1725"/>
              </a:lnSpc>
              <a:buFont typeface="Arial"/>
              <a:buChar char="•"/>
            </a:pPr>
            <a:r>
              <a:rPr lang="en-US" sz="1500" spc="-72" dirty="0">
                <a:solidFill>
                  <a:srgbClr val="000000"/>
                </a:solidFill>
                <a:latin typeface="Childos Arabic"/>
                <a:ea typeface="Childos Arabic"/>
                <a:cs typeface="Childos Arabic"/>
                <a:sym typeface="Childos Arabic"/>
              </a:rPr>
              <a:t>Subtracting using different </a:t>
            </a:r>
            <a:br>
              <a:rPr lang="en-US" sz="1500" spc="-72" dirty="0">
                <a:solidFill>
                  <a:srgbClr val="000000"/>
                </a:solidFill>
                <a:latin typeface="Childos Arabic"/>
                <a:ea typeface="Childos Arabic"/>
                <a:cs typeface="Childos Arabic"/>
                <a:sym typeface="Childos Arabic"/>
              </a:rPr>
            </a:br>
            <a:r>
              <a:rPr lang="en-US" sz="1500" spc="-72" dirty="0">
                <a:solidFill>
                  <a:srgbClr val="000000"/>
                </a:solidFill>
                <a:latin typeface="Childos Arabic"/>
                <a:ea typeface="Childos Arabic"/>
                <a:cs typeface="Childos Arabic"/>
                <a:sym typeface="Childos Arabic"/>
              </a:rPr>
              <a:t>methods</a:t>
            </a:r>
          </a:p>
          <a:p>
            <a:pPr marL="323850" lvl="1" indent="-161925" algn="l">
              <a:lnSpc>
                <a:spcPts val="1725"/>
              </a:lnSpc>
              <a:buFont typeface="Arial"/>
              <a:buChar char="•"/>
            </a:pPr>
            <a:r>
              <a:rPr lang="en-US" sz="1500" spc="-72" dirty="0">
                <a:solidFill>
                  <a:srgbClr val="000000"/>
                </a:solidFill>
                <a:latin typeface="Childos Arabic"/>
                <a:ea typeface="Childos Arabic"/>
                <a:cs typeface="Childos Arabic"/>
                <a:sym typeface="Childos Arabic"/>
              </a:rPr>
              <a:t>2D and 3D shapes</a:t>
            </a:r>
          </a:p>
          <a:p>
            <a:pPr marL="323850" lvl="1" indent="-161925" algn="l">
              <a:lnSpc>
                <a:spcPts val="1725"/>
              </a:lnSpc>
              <a:buFont typeface="Arial"/>
              <a:buChar char="•"/>
            </a:pPr>
            <a:endParaRPr lang="en-US" sz="1500" spc="-72" dirty="0">
              <a:solidFill>
                <a:srgbClr val="000000"/>
              </a:solidFill>
              <a:latin typeface="Childos Arabic"/>
              <a:ea typeface="Childos Arabic"/>
              <a:cs typeface="Childos Arabic"/>
              <a:sym typeface="Childos Arabic"/>
            </a:endParaRPr>
          </a:p>
          <a:p>
            <a:pPr algn="l">
              <a:lnSpc>
                <a:spcPts val="1725"/>
              </a:lnSpc>
              <a:spcBef>
                <a:spcPct val="0"/>
              </a:spcBef>
            </a:pPr>
            <a:r>
              <a:rPr lang="en-US" sz="1500" spc="-72" dirty="0">
                <a:solidFill>
                  <a:srgbClr val="ED1212"/>
                </a:solidFill>
                <a:latin typeface="Childos Arabic"/>
                <a:ea typeface="Childos Arabic"/>
                <a:cs typeface="Childos Arabic"/>
                <a:sym typeface="Childos Arabic"/>
              </a:rPr>
              <a:t>It is extremely important that children can now confidently count forwards and backwards to 20.</a:t>
            </a:r>
          </a:p>
        </p:txBody>
      </p:sp>
      <p:sp>
        <p:nvSpPr>
          <p:cNvPr id="21" name="TextBox 21"/>
          <p:cNvSpPr txBox="1"/>
          <p:nvPr/>
        </p:nvSpPr>
        <p:spPr>
          <a:xfrm>
            <a:off x="639438" y="1466488"/>
            <a:ext cx="1287746"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English</a:t>
            </a:r>
          </a:p>
        </p:txBody>
      </p:sp>
      <p:sp>
        <p:nvSpPr>
          <p:cNvPr id="22" name="TextBox 22"/>
          <p:cNvSpPr txBox="1"/>
          <p:nvPr/>
        </p:nvSpPr>
        <p:spPr>
          <a:xfrm>
            <a:off x="159221" y="2345154"/>
            <a:ext cx="1800477" cy="4799391"/>
          </a:xfrm>
          <a:prstGeom prst="rect">
            <a:avLst/>
          </a:prstGeom>
        </p:spPr>
        <p:txBody>
          <a:bodyPr wrap="square" lIns="0" tIns="0" rIns="0" bIns="0" rtlCol="0" anchor="t">
            <a:spAutoFit/>
          </a:bodyPr>
          <a:lstStyle/>
          <a:p>
            <a:pPr algn="l">
              <a:lnSpc>
                <a:spcPts val="1725"/>
              </a:lnSpc>
            </a:pPr>
            <a:r>
              <a:rPr lang="en-US" sz="1400" spc="-72" dirty="0">
                <a:solidFill>
                  <a:srgbClr val="000000"/>
                </a:solidFill>
                <a:latin typeface="Childos Arabic"/>
                <a:ea typeface="Childos Arabic"/>
                <a:cs typeface="Childos Arabic"/>
                <a:sym typeface="Childos Arabic"/>
              </a:rPr>
              <a:t>Our text this term will be Rapunzel by Bethan </a:t>
            </a:r>
            <a:r>
              <a:rPr lang="en-US" sz="1400" spc="-72" dirty="0" err="1">
                <a:solidFill>
                  <a:srgbClr val="000000"/>
                </a:solidFill>
                <a:latin typeface="Childos Arabic"/>
                <a:ea typeface="Childos Arabic"/>
                <a:cs typeface="Childos Arabic"/>
                <a:sym typeface="Childos Arabic"/>
              </a:rPr>
              <a:t>Woollvin</a:t>
            </a:r>
            <a:r>
              <a:rPr lang="en-US" sz="1400" spc="-72" dirty="0">
                <a:solidFill>
                  <a:srgbClr val="000000"/>
                </a:solidFill>
                <a:latin typeface="Childos Arabic"/>
                <a:ea typeface="Childos Arabic"/>
                <a:cs typeface="Childos Arabic"/>
                <a:sym typeface="Childos Arabic"/>
              </a:rPr>
              <a:t>. Whilst reading and investigating this </a:t>
            </a:r>
            <a:br>
              <a:rPr lang="en-US" sz="1400" spc="-72" dirty="0">
                <a:solidFill>
                  <a:srgbClr val="000000"/>
                </a:solidFill>
                <a:latin typeface="Childos Arabic"/>
                <a:ea typeface="Childos Arabic"/>
                <a:cs typeface="Childos Arabic"/>
                <a:sym typeface="Childos Arabic"/>
              </a:rPr>
            </a:br>
            <a:r>
              <a:rPr lang="en-US" sz="1400" spc="-72" dirty="0">
                <a:solidFill>
                  <a:srgbClr val="000000"/>
                </a:solidFill>
                <a:latin typeface="Childos Arabic"/>
                <a:ea typeface="Childos Arabic"/>
                <a:cs typeface="Childos Arabic"/>
                <a:sym typeface="Childos Arabic"/>
              </a:rPr>
              <a:t>book we will be working towards writing our own traditional tale before then writing instructions on how to catch a witch. </a:t>
            </a:r>
          </a:p>
          <a:p>
            <a:pPr>
              <a:lnSpc>
                <a:spcPts val="1725"/>
              </a:lnSpc>
            </a:pPr>
            <a:r>
              <a:rPr lang="en-US" sz="1400" spc="-72" dirty="0">
                <a:solidFill>
                  <a:srgbClr val="000000"/>
                </a:solidFill>
                <a:latin typeface="Childos Arabic"/>
                <a:ea typeface="Childos Arabic"/>
                <a:cs typeface="Childos Arabic"/>
                <a:sym typeface="Childos Arabic"/>
              </a:rPr>
              <a:t>Throughout the unit, we will be focusing on constructing sentences and using ‘and’ </a:t>
            </a:r>
            <a:br>
              <a:rPr lang="en-US" sz="1400" spc="-72" dirty="0">
                <a:solidFill>
                  <a:srgbClr val="000000"/>
                </a:solidFill>
                <a:latin typeface="Childos Arabic"/>
                <a:ea typeface="Childos Arabic"/>
                <a:cs typeface="Childos Arabic"/>
                <a:sym typeface="Childos Arabic"/>
              </a:rPr>
            </a:br>
            <a:r>
              <a:rPr lang="en-US" sz="1400" spc="-72" dirty="0">
                <a:solidFill>
                  <a:srgbClr val="000000"/>
                </a:solidFill>
                <a:latin typeface="Childos Arabic"/>
                <a:ea typeface="Childos Arabic"/>
                <a:cs typeface="Childos Arabic"/>
                <a:sym typeface="Childos Arabic"/>
              </a:rPr>
              <a:t>to make sentences longer. We will also be using the suffixes ‘s’ ‘es’ and ‘</a:t>
            </a:r>
            <a:r>
              <a:rPr lang="en-US" sz="1400" spc="-72" dirty="0" err="1">
                <a:solidFill>
                  <a:srgbClr val="000000"/>
                </a:solidFill>
                <a:latin typeface="Childos Arabic"/>
                <a:ea typeface="Childos Arabic"/>
                <a:cs typeface="Childos Arabic"/>
                <a:sym typeface="Childos Arabic"/>
              </a:rPr>
              <a:t>er</a:t>
            </a:r>
            <a:r>
              <a:rPr lang="en-US" sz="1400" spc="-72" dirty="0">
                <a:solidFill>
                  <a:srgbClr val="000000"/>
                </a:solidFill>
                <a:latin typeface="Childos Arabic"/>
                <a:ea typeface="Childos Arabic"/>
                <a:cs typeface="Childos Arabic"/>
                <a:sym typeface="Childos Arabic"/>
              </a:rPr>
              <a:t>’ and talking about how the words change. As always, ensuring we have finger spaces, capital letters </a:t>
            </a:r>
            <a:br>
              <a:rPr lang="en-US" sz="1400" spc="-72" dirty="0">
                <a:solidFill>
                  <a:srgbClr val="000000"/>
                </a:solidFill>
                <a:latin typeface="Childos Arabic"/>
                <a:ea typeface="Childos Arabic"/>
                <a:cs typeface="Childos Arabic"/>
                <a:sym typeface="Childos Arabic"/>
              </a:rPr>
            </a:br>
            <a:r>
              <a:rPr lang="en-US" sz="1400" spc="-72" dirty="0">
                <a:solidFill>
                  <a:srgbClr val="000000"/>
                </a:solidFill>
                <a:latin typeface="Childos Arabic"/>
                <a:ea typeface="Childos Arabic"/>
                <a:cs typeface="Childos Arabic"/>
                <a:sym typeface="Childos Arabic"/>
              </a:rPr>
              <a:t>and the correct </a:t>
            </a:r>
            <a:br>
              <a:rPr lang="en-US" sz="1400" spc="-72" dirty="0">
                <a:solidFill>
                  <a:srgbClr val="000000"/>
                </a:solidFill>
                <a:latin typeface="Childos Arabic"/>
                <a:ea typeface="Childos Arabic"/>
                <a:cs typeface="Childos Arabic"/>
                <a:sym typeface="Childos Arabic"/>
              </a:rPr>
            </a:br>
            <a:r>
              <a:rPr lang="en-US" sz="1400" spc="-72" dirty="0">
                <a:solidFill>
                  <a:srgbClr val="000000"/>
                </a:solidFill>
                <a:latin typeface="Childos Arabic"/>
                <a:ea typeface="Childos Arabic"/>
                <a:cs typeface="Childos Arabic"/>
                <a:sym typeface="Childos Arabic"/>
              </a:rPr>
              <a:t>very important.</a:t>
            </a:r>
          </a:p>
          <a:p>
            <a:pPr algn="l">
              <a:lnSpc>
                <a:spcPts val="1725"/>
              </a:lnSpc>
            </a:pPr>
            <a:endParaRPr lang="en-US" sz="1500" spc="-72" dirty="0">
              <a:solidFill>
                <a:srgbClr val="000000"/>
              </a:solidFill>
              <a:latin typeface="Childos Arabic"/>
              <a:ea typeface="Childos Arabic"/>
              <a:cs typeface="Childos Arabic"/>
              <a:sym typeface="Childos Arabic"/>
            </a:endParaRPr>
          </a:p>
        </p:txBody>
      </p:sp>
      <p:sp>
        <p:nvSpPr>
          <p:cNvPr id="23" name="TextBox 23"/>
          <p:cNvSpPr txBox="1"/>
          <p:nvPr/>
        </p:nvSpPr>
        <p:spPr>
          <a:xfrm>
            <a:off x="3950193" y="1482588"/>
            <a:ext cx="1180179" cy="485069"/>
          </a:xfrm>
          <a:prstGeom prst="rect">
            <a:avLst/>
          </a:prstGeom>
        </p:spPr>
        <p:txBody>
          <a:bodyPr wrap="square" lIns="0" tIns="0" rIns="0" bIns="0" rtlCol="0" anchor="t">
            <a:spAutoFit/>
          </a:bodyPr>
          <a:lstStyle/>
          <a:p>
            <a:pPr algn="ctr">
              <a:lnSpc>
                <a:spcPts val="4060"/>
              </a:lnSpc>
            </a:pPr>
            <a:r>
              <a:rPr lang="en-US" sz="2900" dirty="0" err="1">
                <a:solidFill>
                  <a:srgbClr val="000000"/>
                </a:solidFill>
                <a:latin typeface="Apricots" pitchFamily="50" charset="0"/>
                <a:ea typeface="Childos Arabic"/>
                <a:cs typeface="Childos Arabic"/>
                <a:sym typeface="Childos Arabic"/>
              </a:rPr>
              <a:t>Maths</a:t>
            </a:r>
            <a:endParaRPr lang="en-US" sz="2900" dirty="0">
              <a:solidFill>
                <a:srgbClr val="000000"/>
              </a:solidFill>
              <a:latin typeface="Apricots" pitchFamily="50" charset="0"/>
              <a:ea typeface="Childos Arabic"/>
              <a:cs typeface="Childos Arabic"/>
              <a:sym typeface="Childos Arabic"/>
            </a:endParaRPr>
          </a:p>
        </p:txBody>
      </p:sp>
      <p:sp>
        <p:nvSpPr>
          <p:cNvPr id="24" name="TextBox 24"/>
          <p:cNvSpPr txBox="1"/>
          <p:nvPr/>
        </p:nvSpPr>
        <p:spPr>
          <a:xfrm>
            <a:off x="7507727" y="1430226"/>
            <a:ext cx="1286415"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Science</a:t>
            </a:r>
          </a:p>
        </p:txBody>
      </p:sp>
      <p:sp>
        <p:nvSpPr>
          <p:cNvPr id="25" name="TextBox 25"/>
          <p:cNvSpPr txBox="1"/>
          <p:nvPr/>
        </p:nvSpPr>
        <p:spPr>
          <a:xfrm>
            <a:off x="4817454" y="5017267"/>
            <a:ext cx="1596045"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RE</a:t>
            </a:r>
          </a:p>
        </p:txBody>
      </p:sp>
      <p:sp>
        <p:nvSpPr>
          <p:cNvPr id="27" name="TextBox 27"/>
          <p:cNvSpPr txBox="1"/>
          <p:nvPr/>
        </p:nvSpPr>
        <p:spPr>
          <a:xfrm>
            <a:off x="1993357" y="5063112"/>
            <a:ext cx="2142222" cy="1746376"/>
          </a:xfrm>
          <a:prstGeom prst="rect">
            <a:avLst/>
          </a:prstGeom>
        </p:spPr>
        <p:txBody>
          <a:bodyPr wrap="square" lIns="0" tIns="0" rIns="0" bIns="0" rtlCol="0" anchor="t">
            <a:spAutoFit/>
          </a:bodyPr>
          <a:lstStyle/>
          <a:p>
            <a:pPr algn="ctr">
              <a:lnSpc>
                <a:spcPts val="1699"/>
              </a:lnSpc>
              <a:spcBef>
                <a:spcPct val="0"/>
              </a:spcBef>
            </a:pPr>
            <a:r>
              <a:rPr lang="en-US" sz="1478" spc="-70" dirty="0">
                <a:solidFill>
                  <a:srgbClr val="000000"/>
                </a:solidFill>
                <a:latin typeface="Childos Arabic"/>
                <a:ea typeface="Childos Arabic"/>
                <a:cs typeface="Childos Arabic"/>
                <a:sym typeface="Childos Arabic"/>
              </a:rPr>
              <a:t>In phonics, we will be recapping sounds we already know before beginning to grow the code and learn new sounds. </a:t>
            </a:r>
          </a:p>
          <a:p>
            <a:pPr algn="ctr">
              <a:lnSpc>
                <a:spcPts val="1699"/>
              </a:lnSpc>
              <a:spcBef>
                <a:spcPct val="0"/>
              </a:spcBef>
            </a:pPr>
            <a:r>
              <a:rPr lang="en-US" sz="1478" spc="-70" dirty="0">
                <a:solidFill>
                  <a:srgbClr val="000000"/>
                </a:solidFill>
                <a:latin typeface="Childos Arabic"/>
                <a:ea typeface="Childos Arabic"/>
                <a:cs typeface="Childos Arabic"/>
                <a:sym typeface="Childos Arabic"/>
              </a:rPr>
              <a:t>New sounds we have learnt will be sent home each week for you to continue to practice together at home.</a:t>
            </a:r>
          </a:p>
        </p:txBody>
      </p:sp>
      <p:sp>
        <p:nvSpPr>
          <p:cNvPr id="31" name="Text Box 548">
            <a:extLst>
              <a:ext uri="{FF2B5EF4-FFF2-40B4-BE49-F238E27FC236}">
                <a16:creationId xmlns:a16="http://schemas.microsoft.com/office/drawing/2014/main" id="{DFEE3B76-5DA9-7850-A9FE-3900A35D5594}"/>
              </a:ext>
            </a:extLst>
          </p:cNvPr>
          <p:cNvSpPr txBox="1">
            <a:spLocks noChangeArrowheads="1"/>
          </p:cNvSpPr>
          <p:nvPr/>
        </p:nvSpPr>
        <p:spPr bwMode="auto">
          <a:xfrm>
            <a:off x="0" y="-262160"/>
            <a:ext cx="8427720" cy="1234440"/>
          </a:xfrm>
          <a:prstGeom prst="rect">
            <a:avLst/>
          </a:prstGeom>
          <a:noFill/>
          <a:ln>
            <a:noFill/>
          </a:ln>
        </p:spPr>
        <p:txBody>
          <a:bodyPr rot="0" vert="horz" wrap="square" lIns="91440" tIns="45720" rIns="91440" bIns="45720" anchor="t" anchorCtr="0" upright="1">
            <a:noAutofit/>
          </a:bodyPr>
          <a:lstStyle/>
          <a:p>
            <a:pPr algn="ctr">
              <a:buNone/>
            </a:pPr>
            <a:r>
              <a:rPr lang="en-GB" sz="500" dirty="0">
                <a:effectLst/>
                <a:latin typeface="Rockwell" panose="020606030202050204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n-GB" sz="600" dirty="0">
                <a:effectLst/>
                <a:latin typeface="Modern Love" panose="04090805081005020601" pitchFamily="8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5800" dirty="0">
                <a:effectLst/>
                <a:latin typeface="Apricots" pitchFamily="50" charset="0"/>
                <a:ea typeface="Calibri" panose="020F0502020204030204" pitchFamily="34" charset="0"/>
                <a:cs typeface="Pattaya" panose="00000500000000000000" pitchFamily="2" charset="-34"/>
              </a:rPr>
              <a:t>Year 1 Learning Overview</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93058327-2D67-8B10-1E13-2BD69A5C6A3B}"/>
              </a:ext>
            </a:extLst>
          </p:cNvPr>
          <p:cNvSpPr txBox="1">
            <a:spLocks noChangeArrowheads="1"/>
          </p:cNvSpPr>
          <p:nvPr/>
        </p:nvSpPr>
        <p:spPr bwMode="auto">
          <a:xfrm>
            <a:off x="57881" y="809263"/>
            <a:ext cx="2034540" cy="495300"/>
          </a:xfrm>
          <a:prstGeom prst="rect">
            <a:avLst/>
          </a:prstGeom>
          <a:noFill/>
          <a:ln w="9525">
            <a:noFill/>
            <a:miter lim="800000"/>
            <a:headEnd/>
            <a:tailEnd/>
          </a:ln>
        </p:spPr>
        <p:txBody>
          <a:bodyPr rot="0" vert="horz" wrap="square" lIns="91440" tIns="45720" rIns="91440" bIns="45720" anchor="t" anchorCtr="0">
            <a:noAutofit/>
          </a:bodyPr>
          <a:lstStyle/>
          <a:p>
            <a:pPr>
              <a:buNone/>
              <a:tabLst>
                <a:tab pos="810260" algn="l"/>
              </a:tabLst>
            </a:pPr>
            <a:r>
              <a:rPr lang="en-US" sz="2600" dirty="0">
                <a:solidFill>
                  <a:srgbClr val="FF0000"/>
                </a:solidFill>
                <a:effectLst/>
                <a:latin typeface="Modern Love Caps" panose="04070805081001020A01" pitchFamily="82" charset="0"/>
                <a:ea typeface="Calibri" panose="020F0502020204030204" pitchFamily="34" charset="0"/>
                <a:cs typeface="Times New Roman" panose="02020603050405020304" pitchFamily="18" charset="0"/>
              </a:rPr>
              <a:t>Advent Term 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id="{EE86DE4B-5373-64A1-03C3-97BDF1C1B9C2}"/>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19347" b="20129"/>
          <a:stretch/>
        </p:blipFill>
        <p:spPr>
          <a:xfrm>
            <a:off x="8140092" y="104498"/>
            <a:ext cx="1308100" cy="1120140"/>
          </a:xfrm>
          <a:prstGeom prst="rect">
            <a:avLst/>
          </a:prstGeom>
        </p:spPr>
      </p:pic>
      <p:sp>
        <p:nvSpPr>
          <p:cNvPr id="34" name="Freeform 10">
            <a:extLst>
              <a:ext uri="{FF2B5EF4-FFF2-40B4-BE49-F238E27FC236}">
                <a16:creationId xmlns:a16="http://schemas.microsoft.com/office/drawing/2014/main" id="{17F4E586-FE93-842F-D648-7E301C5827F4}"/>
              </a:ext>
            </a:extLst>
          </p:cNvPr>
          <p:cNvSpPr/>
          <p:nvPr/>
        </p:nvSpPr>
        <p:spPr>
          <a:xfrm>
            <a:off x="9426151" y="118077"/>
            <a:ext cx="1128433" cy="1136089"/>
          </a:xfrm>
          <a:custGeom>
            <a:avLst/>
            <a:gdLst/>
            <a:ahLst/>
            <a:cxnLst/>
            <a:rect l="l" t="t" r="r" b="b"/>
            <a:pathLst>
              <a:path w="1386311" h="1417640">
                <a:moveTo>
                  <a:pt x="0" y="0"/>
                </a:moveTo>
                <a:lnTo>
                  <a:pt x="1386311" y="0"/>
                </a:lnTo>
                <a:lnTo>
                  <a:pt x="1386311" y="1417640"/>
                </a:lnTo>
                <a:lnTo>
                  <a:pt x="0" y="1417640"/>
                </a:lnTo>
                <a:lnTo>
                  <a:pt x="0" y="0"/>
                </a:lnTo>
                <a:close/>
              </a:path>
            </a:pathLst>
          </a:custGeom>
          <a:blipFill>
            <a:blip r:embed="rId17"/>
            <a:stretch>
              <a:fillRect/>
            </a:stretch>
          </a:blipFill>
        </p:spPr>
        <p:txBody>
          <a:bodyPr/>
          <a:lstStyle/>
          <a:p>
            <a:endParaRPr lang="en-GB"/>
          </a:p>
        </p:txBody>
      </p:sp>
      <p:sp>
        <p:nvSpPr>
          <p:cNvPr id="35" name="Freeform 11">
            <a:extLst>
              <a:ext uri="{FF2B5EF4-FFF2-40B4-BE49-F238E27FC236}">
                <a16:creationId xmlns:a16="http://schemas.microsoft.com/office/drawing/2014/main" id="{87CAF75B-EFFF-C871-8964-2A72CF1005A9}"/>
              </a:ext>
            </a:extLst>
          </p:cNvPr>
          <p:cNvSpPr/>
          <p:nvPr/>
        </p:nvSpPr>
        <p:spPr>
          <a:xfrm>
            <a:off x="10082749" y="4951024"/>
            <a:ext cx="594669" cy="1008096"/>
          </a:xfrm>
          <a:custGeom>
            <a:avLst/>
            <a:gdLst/>
            <a:ahLst/>
            <a:cxnLst/>
            <a:rect l="l" t="t" r="r" b="b"/>
            <a:pathLst>
              <a:path w="659061" h="1119160">
                <a:moveTo>
                  <a:pt x="0" y="0"/>
                </a:moveTo>
                <a:lnTo>
                  <a:pt x="659061" y="0"/>
                </a:lnTo>
                <a:lnTo>
                  <a:pt x="659061" y="1119160"/>
                </a:lnTo>
                <a:lnTo>
                  <a:pt x="0" y="1119160"/>
                </a:lnTo>
                <a:lnTo>
                  <a:pt x="0" y="0"/>
                </a:lnTo>
                <a:close/>
              </a:path>
            </a:pathLst>
          </a:custGeom>
          <a:blipFill>
            <a:blip r:embed="rId18"/>
            <a:stretch>
              <a:fillRect/>
            </a:stretch>
          </a:blipFill>
        </p:spPr>
        <p:txBody>
          <a:bodyPr/>
          <a:lstStyle/>
          <a:p>
            <a:endParaRPr lang="en-GB"/>
          </a:p>
        </p:txBody>
      </p:sp>
      <p:pic>
        <p:nvPicPr>
          <p:cNvPr id="2" name="Picture 2" descr="Rapunzel: A Rebel Fairytale Book Review">
            <a:extLst>
              <a:ext uri="{FF2B5EF4-FFF2-40B4-BE49-F238E27FC236}">
                <a16:creationId xmlns:a16="http://schemas.microsoft.com/office/drawing/2014/main" id="{A3DAD4B6-0A22-4A03-8967-03EA07DFC730}"/>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rot="21081746">
            <a:off x="2383184" y="3251924"/>
            <a:ext cx="1264364" cy="12561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vergreen Tree PNG Transparent Images Free Download | Vector Files | Pngtree">
            <a:extLst>
              <a:ext uri="{FF2B5EF4-FFF2-40B4-BE49-F238E27FC236}">
                <a16:creationId xmlns:a16="http://schemas.microsoft.com/office/drawing/2014/main" id="{C1F9898A-8046-4D3F-B3B6-BD4706F675A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713688" y="1448483"/>
            <a:ext cx="2049099" cy="20490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891F400-889B-8169-EDFF-2EA3B1A2D0AB}"/>
              </a:ext>
            </a:extLst>
          </p:cNvPr>
          <p:cNvSpPr/>
          <p:nvPr/>
        </p:nvSpPr>
        <p:spPr>
          <a:xfrm>
            <a:off x="-20052" y="0"/>
            <a:ext cx="10776890" cy="75565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Freeform 3"/>
          <p:cNvSpPr/>
          <p:nvPr/>
        </p:nvSpPr>
        <p:spPr>
          <a:xfrm>
            <a:off x="203039" y="234385"/>
            <a:ext cx="1981111" cy="52161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275012" y="4434683"/>
            <a:ext cx="3293998" cy="3314413"/>
          </a:xfrm>
          <a:custGeom>
            <a:avLst/>
            <a:gdLst/>
            <a:ahLst/>
            <a:cxnLst/>
            <a:rect l="l" t="t" r="r" b="b"/>
            <a:pathLst>
              <a:path w="2773938" h="2723503">
                <a:moveTo>
                  <a:pt x="0" y="0"/>
                </a:moveTo>
                <a:lnTo>
                  <a:pt x="2773938" y="0"/>
                </a:lnTo>
                <a:lnTo>
                  <a:pt x="2773938" y="2723503"/>
                </a:lnTo>
                <a:lnTo>
                  <a:pt x="0" y="27235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dirty="0"/>
          </a:p>
        </p:txBody>
      </p:sp>
      <p:sp>
        <p:nvSpPr>
          <p:cNvPr id="8" name="Freeform 8"/>
          <p:cNvSpPr/>
          <p:nvPr/>
        </p:nvSpPr>
        <p:spPr>
          <a:xfrm>
            <a:off x="2953008" y="3939259"/>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Freeform 9"/>
          <p:cNvSpPr/>
          <p:nvPr/>
        </p:nvSpPr>
        <p:spPr>
          <a:xfrm>
            <a:off x="272446" y="3982794"/>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4" name="TextBox 24"/>
          <p:cNvSpPr txBox="1"/>
          <p:nvPr/>
        </p:nvSpPr>
        <p:spPr>
          <a:xfrm>
            <a:off x="281053" y="209283"/>
            <a:ext cx="1757973"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History </a:t>
            </a:r>
          </a:p>
        </p:txBody>
      </p:sp>
      <p:sp>
        <p:nvSpPr>
          <p:cNvPr id="26" name="TextBox 26"/>
          <p:cNvSpPr txBox="1"/>
          <p:nvPr/>
        </p:nvSpPr>
        <p:spPr>
          <a:xfrm>
            <a:off x="3018986" y="3920127"/>
            <a:ext cx="1801433"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Computing</a:t>
            </a:r>
          </a:p>
        </p:txBody>
      </p:sp>
      <p:sp>
        <p:nvSpPr>
          <p:cNvPr id="27" name="TextBox 27"/>
          <p:cNvSpPr txBox="1"/>
          <p:nvPr/>
        </p:nvSpPr>
        <p:spPr>
          <a:xfrm>
            <a:off x="753367" y="3930482"/>
            <a:ext cx="971550" cy="48506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RSHE</a:t>
            </a:r>
          </a:p>
        </p:txBody>
      </p:sp>
      <p:sp>
        <p:nvSpPr>
          <p:cNvPr id="37" name="Freeform 3">
            <a:extLst>
              <a:ext uri="{FF2B5EF4-FFF2-40B4-BE49-F238E27FC236}">
                <a16:creationId xmlns:a16="http://schemas.microsoft.com/office/drawing/2014/main" id="{686BDDDC-BF75-9A68-78B7-5D0443B42464}"/>
              </a:ext>
            </a:extLst>
          </p:cNvPr>
          <p:cNvSpPr/>
          <p:nvPr/>
        </p:nvSpPr>
        <p:spPr>
          <a:xfrm>
            <a:off x="7421409" y="117079"/>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5" name="TextBox 25"/>
          <p:cNvSpPr txBox="1"/>
          <p:nvPr/>
        </p:nvSpPr>
        <p:spPr>
          <a:xfrm>
            <a:off x="7919248" y="84242"/>
            <a:ext cx="920137"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PE</a:t>
            </a:r>
          </a:p>
        </p:txBody>
      </p:sp>
      <p:pic>
        <p:nvPicPr>
          <p:cNvPr id="38" name="Picture 37">
            <a:extLst>
              <a:ext uri="{FF2B5EF4-FFF2-40B4-BE49-F238E27FC236}">
                <a16:creationId xmlns:a16="http://schemas.microsoft.com/office/drawing/2014/main" id="{4F3C1EEA-F931-FD90-C836-42AFD8C5892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3040" y="644414"/>
            <a:ext cx="3749040" cy="3111926"/>
          </a:xfrm>
          <a:prstGeom prst="rect">
            <a:avLst/>
          </a:prstGeom>
          <a:noFill/>
          <a:extLst>
            <a:ext uri="{909E8E84-426E-40DD-AFC4-6F175D3DCCD1}">
              <a14:hiddenFill xmlns:a14="http://schemas.microsoft.com/office/drawing/2010/main">
                <a:solidFill>
                  <a:srgbClr val="FFFFFF"/>
                </a:solidFill>
              </a14:hiddenFill>
            </a:ext>
          </a:extLst>
        </p:spPr>
      </p:pic>
      <p:sp>
        <p:nvSpPr>
          <p:cNvPr id="39" name="Freeform 7">
            <a:extLst>
              <a:ext uri="{FF2B5EF4-FFF2-40B4-BE49-F238E27FC236}">
                <a16:creationId xmlns:a16="http://schemas.microsoft.com/office/drawing/2014/main" id="{C5A36BEA-FDD6-7A57-857C-7B6F9B0BDA40}"/>
              </a:ext>
            </a:extLst>
          </p:cNvPr>
          <p:cNvSpPr/>
          <p:nvPr/>
        </p:nvSpPr>
        <p:spPr>
          <a:xfrm>
            <a:off x="4042372" y="653909"/>
            <a:ext cx="3390900" cy="2994660"/>
          </a:xfrm>
          <a:custGeom>
            <a:avLst/>
            <a:gdLst/>
            <a:ahLst/>
            <a:cxnLst/>
            <a:rect l="l" t="t" r="r" b="b"/>
            <a:pathLst>
              <a:path w="3016537" h="4187055">
                <a:moveTo>
                  <a:pt x="0" y="0"/>
                </a:moveTo>
                <a:lnTo>
                  <a:pt x="3016537" y="0"/>
                </a:lnTo>
                <a:lnTo>
                  <a:pt x="3016537" y="4187055"/>
                </a:lnTo>
                <a:lnTo>
                  <a:pt x="0" y="4187055"/>
                </a:lnTo>
                <a:lnTo>
                  <a:pt x="0" y="0"/>
                </a:lnTo>
                <a:close/>
              </a:path>
            </a:pathLst>
          </a:custGeom>
          <a:blipFill>
            <a:blip r:embed="rId9">
              <a:extLst>
                <a:ext uri="{96DAC541-7B7A-43D3-8B79-37D633B846F1}">
                  <asvg:svgBlip xmlns:asvg="http://schemas.microsoft.com/office/drawing/2016/SVG/main" r:embed="rId10"/>
                </a:ext>
              </a:extLst>
            </a:blip>
            <a:stretch>
              <a:fillRect b="-9762"/>
            </a:stretch>
          </a:blipFill>
        </p:spPr>
        <p:txBody>
          <a:bodyPr/>
          <a:lstStyle/>
          <a:p>
            <a:endParaRPr lang="en-GB"/>
          </a:p>
        </p:txBody>
      </p:sp>
      <p:sp>
        <p:nvSpPr>
          <p:cNvPr id="42" name="TextBox 41">
            <a:extLst>
              <a:ext uri="{FF2B5EF4-FFF2-40B4-BE49-F238E27FC236}">
                <a16:creationId xmlns:a16="http://schemas.microsoft.com/office/drawing/2014/main" id="{06649A4A-8597-A62B-E19E-341A74998DAD}"/>
              </a:ext>
            </a:extLst>
          </p:cNvPr>
          <p:cNvSpPr txBox="1"/>
          <p:nvPr/>
        </p:nvSpPr>
        <p:spPr>
          <a:xfrm>
            <a:off x="272445" y="4779125"/>
            <a:ext cx="2452177"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ricots" pitchFamily="50" charset="0"/>
              </a:rPr>
              <a:t>Created to Love Others</a:t>
            </a:r>
          </a:p>
          <a:p>
            <a:pPr lvl="0">
              <a:defRPr/>
            </a:pPr>
            <a:r>
              <a:rPr lang="en-US" sz="1400" dirty="0">
                <a:latin typeface="Abadi" panose="020B0604020104020204" pitchFamily="34" charset="0"/>
              </a:rPr>
              <a:t>In this unit, we will identify the people we trust to talk to. We will be thinking about why saying sorry is important and how we feel when saying sorry. We will also think closely about our behavior and how our behavior can make others feel. Finally, we will think about safe and unsafe situations.</a:t>
            </a:r>
            <a:endParaRPr kumimoji="0" lang="en-GB" sz="1050" b="1" i="0" u="none" strike="noStrike" kern="1200" cap="none" spc="0" normalizeH="0" baseline="0" noProof="0" dirty="0">
              <a:ln>
                <a:noFill/>
              </a:ln>
              <a:solidFill>
                <a:prstClr val="black"/>
              </a:solidFill>
              <a:effectLst/>
              <a:uLnTx/>
              <a:uFillTx/>
              <a:latin typeface="Abadi" panose="020B0604020104020204" pitchFamily="34" charset="0"/>
            </a:endParaRPr>
          </a:p>
        </p:txBody>
      </p:sp>
      <p:pic>
        <p:nvPicPr>
          <p:cNvPr id="43" name="Picture 42">
            <a:extLst>
              <a:ext uri="{FF2B5EF4-FFF2-40B4-BE49-F238E27FC236}">
                <a16:creationId xmlns:a16="http://schemas.microsoft.com/office/drawing/2014/main" id="{76386893-1CD7-D74F-2767-9E1D9E532EB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58143" y="4356087"/>
            <a:ext cx="3775075" cy="3022455"/>
          </a:xfrm>
          <a:prstGeom prst="rect">
            <a:avLst/>
          </a:prstGeom>
          <a:noFill/>
          <a:extLst>
            <a:ext uri="{909E8E84-426E-40DD-AFC4-6F175D3DCCD1}">
              <a14:hiddenFill xmlns:a14="http://schemas.microsoft.com/office/drawing/2010/main">
                <a:solidFill>
                  <a:srgbClr val="FFFFFF"/>
                </a:solidFill>
              </a14:hiddenFill>
            </a:ext>
          </a:extLst>
        </p:spPr>
      </p:pic>
      <p:sp>
        <p:nvSpPr>
          <p:cNvPr id="46" name="Freeform 3">
            <a:extLst>
              <a:ext uri="{FF2B5EF4-FFF2-40B4-BE49-F238E27FC236}">
                <a16:creationId xmlns:a16="http://schemas.microsoft.com/office/drawing/2014/main" id="{6D588802-E09F-39E7-F7BE-46C7669E0EBF}"/>
              </a:ext>
            </a:extLst>
          </p:cNvPr>
          <p:cNvSpPr/>
          <p:nvPr/>
        </p:nvSpPr>
        <p:spPr>
          <a:xfrm>
            <a:off x="4011528" y="90716"/>
            <a:ext cx="1981111" cy="52161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7" name="TextBox 24">
            <a:extLst>
              <a:ext uri="{FF2B5EF4-FFF2-40B4-BE49-F238E27FC236}">
                <a16:creationId xmlns:a16="http://schemas.microsoft.com/office/drawing/2014/main" id="{9425B76C-19C9-962A-B4E3-F1C221904BA1}"/>
              </a:ext>
            </a:extLst>
          </p:cNvPr>
          <p:cNvSpPr txBox="1"/>
          <p:nvPr/>
        </p:nvSpPr>
        <p:spPr>
          <a:xfrm>
            <a:off x="4118528" y="105361"/>
            <a:ext cx="1166440" cy="48506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Music </a:t>
            </a:r>
          </a:p>
        </p:txBody>
      </p:sp>
      <p:sp>
        <p:nvSpPr>
          <p:cNvPr id="48" name="Freeform 8">
            <a:extLst>
              <a:ext uri="{FF2B5EF4-FFF2-40B4-BE49-F238E27FC236}">
                <a16:creationId xmlns:a16="http://schemas.microsoft.com/office/drawing/2014/main" id="{441347DA-BB7D-6444-F0CD-D873A020D9C3}"/>
              </a:ext>
            </a:extLst>
          </p:cNvPr>
          <p:cNvSpPr/>
          <p:nvPr/>
        </p:nvSpPr>
        <p:spPr>
          <a:xfrm>
            <a:off x="7548377" y="683459"/>
            <a:ext cx="2143729" cy="2362552"/>
          </a:xfrm>
          <a:custGeom>
            <a:avLst/>
            <a:gdLst/>
            <a:ahLst/>
            <a:cxnLst/>
            <a:rect l="l" t="t" r="r" b="b"/>
            <a:pathLst>
              <a:path w="3550659" h="4209166">
                <a:moveTo>
                  <a:pt x="0" y="0"/>
                </a:moveTo>
                <a:lnTo>
                  <a:pt x="3550658" y="0"/>
                </a:lnTo>
                <a:lnTo>
                  <a:pt x="3550658" y="4209166"/>
                </a:lnTo>
                <a:lnTo>
                  <a:pt x="0" y="4209166"/>
                </a:lnTo>
                <a:lnTo>
                  <a:pt x="0" y="0"/>
                </a:lnTo>
                <a:close/>
              </a:path>
            </a:pathLst>
          </a:custGeom>
          <a:blipFill>
            <a:blip r:embed="rId11">
              <a:extLst>
                <a:ext uri="{96DAC541-7B7A-43D3-8B79-37D633B846F1}">
                  <asvg:svgBlip xmlns:asvg="http://schemas.microsoft.com/office/drawing/2016/SVG/main" r:embed="rId12"/>
                </a:ext>
              </a:extLst>
            </a:blip>
            <a:stretch>
              <a:fillRect l="-1763" b="-41782"/>
            </a:stretch>
          </a:blipFill>
        </p:spPr>
        <p:txBody>
          <a:bodyPr/>
          <a:lstStyle/>
          <a:p>
            <a:endParaRPr lang="en-GB" sz="1600" dirty="0"/>
          </a:p>
        </p:txBody>
      </p:sp>
      <p:sp>
        <p:nvSpPr>
          <p:cNvPr id="50" name="TextBox 49">
            <a:extLst>
              <a:ext uri="{FF2B5EF4-FFF2-40B4-BE49-F238E27FC236}">
                <a16:creationId xmlns:a16="http://schemas.microsoft.com/office/drawing/2014/main" id="{BF65E8B5-A14A-2540-4B39-BD0A52928774}"/>
              </a:ext>
            </a:extLst>
          </p:cNvPr>
          <p:cNvSpPr txBox="1"/>
          <p:nvPr/>
        </p:nvSpPr>
        <p:spPr>
          <a:xfrm>
            <a:off x="4125422" y="1018352"/>
            <a:ext cx="3249613" cy="2554545"/>
          </a:xfrm>
          <a:prstGeom prst="rect">
            <a:avLst/>
          </a:prstGeom>
          <a:noFill/>
        </p:spPr>
        <p:txBody>
          <a:bodyPr wrap="square" rtlCol="0">
            <a:spAutoFit/>
          </a:bodyPr>
          <a:lstStyle/>
          <a:p>
            <a:r>
              <a:rPr lang="en-GB" sz="1600" dirty="0">
                <a:latin typeface="Childos Arabic" panose="020B0604020202020204" charset="-78"/>
                <a:cs typeface="Childos Arabic" panose="020B0604020202020204" charset="-78"/>
              </a:rPr>
              <a:t>Our Music specialist teachers continue to come into Year 1 once a week. Their lessons this term will focus on two songs: Rhythm In The Way We Walk (Reggae style) and Banana Rap (Hip Hop style). We will Listen &amp; Appraise other styles of music and continue to embed the interrelated dimensions of music through games and singing.</a:t>
            </a:r>
          </a:p>
        </p:txBody>
      </p:sp>
      <p:sp>
        <p:nvSpPr>
          <p:cNvPr id="31" name="TextBox 30">
            <a:extLst>
              <a:ext uri="{FF2B5EF4-FFF2-40B4-BE49-F238E27FC236}">
                <a16:creationId xmlns:a16="http://schemas.microsoft.com/office/drawing/2014/main" id="{A77CDC4F-2818-438F-AD6D-46B1E65B1E6C}"/>
              </a:ext>
            </a:extLst>
          </p:cNvPr>
          <p:cNvSpPr txBox="1"/>
          <p:nvPr/>
        </p:nvSpPr>
        <p:spPr>
          <a:xfrm>
            <a:off x="359115" y="912728"/>
            <a:ext cx="3463585" cy="2836418"/>
          </a:xfrm>
          <a:prstGeom prst="rect">
            <a:avLst/>
          </a:prstGeom>
        </p:spPr>
        <p:txBody>
          <a:bodyPr wrap="square" lIns="0" tIns="0" rIns="0" bIns="0" rtlCol="0" anchor="t">
            <a:spAutoFit/>
          </a:bodyPr>
          <a:lstStyle/>
          <a:p>
            <a:pPr algn="l">
              <a:lnSpc>
                <a:spcPts val="1699"/>
              </a:lnSpc>
              <a:spcBef>
                <a:spcPct val="0"/>
              </a:spcBef>
            </a:pPr>
            <a:r>
              <a:rPr lang="en-US" sz="1478" spc="-70" dirty="0">
                <a:solidFill>
                  <a:srgbClr val="000000"/>
                </a:solidFill>
                <a:latin typeface="Childos Arabic"/>
                <a:ea typeface="Childos Arabic"/>
                <a:cs typeface="Childos Arabic"/>
                <a:sym typeface="Childos Arabic"/>
              </a:rPr>
              <a:t>As Historical Researchers, we will be finding out more into how toys have changed over the last 100 years. We will listen, ask questions and handle historical artefacts to help us to discover more facts!</a:t>
            </a:r>
          </a:p>
          <a:p>
            <a:pPr algn="l">
              <a:lnSpc>
                <a:spcPts val="1699"/>
              </a:lnSpc>
              <a:spcBef>
                <a:spcPct val="0"/>
              </a:spcBef>
            </a:pPr>
            <a:endParaRPr lang="en-US" sz="1478" spc="-70" dirty="0">
              <a:solidFill>
                <a:srgbClr val="000000"/>
              </a:solidFill>
              <a:latin typeface="Childos Arabic"/>
              <a:ea typeface="Childos Arabic"/>
              <a:cs typeface="Childos Arabic"/>
              <a:sym typeface="Childos Arabic"/>
            </a:endParaRPr>
          </a:p>
          <a:p>
            <a:pPr algn="l">
              <a:lnSpc>
                <a:spcPts val="1699"/>
              </a:lnSpc>
              <a:spcBef>
                <a:spcPct val="0"/>
              </a:spcBef>
            </a:pPr>
            <a:r>
              <a:rPr lang="en-US" sz="1478" spc="-70" dirty="0">
                <a:solidFill>
                  <a:srgbClr val="000000"/>
                </a:solidFill>
                <a:latin typeface="Childos Arabic"/>
                <a:ea typeface="Childos Arabic"/>
                <a:cs typeface="Childos Arabic"/>
                <a:sym typeface="Childos Arabic"/>
              </a:rPr>
              <a:t>We will be learning:</a:t>
            </a:r>
          </a:p>
          <a:p>
            <a:pPr marL="319143" lvl="1" indent="-159571" algn="l">
              <a:lnSpc>
                <a:spcPts val="1699"/>
              </a:lnSpc>
              <a:spcBef>
                <a:spcPct val="0"/>
              </a:spcBef>
              <a:buFont typeface="Arial"/>
              <a:buChar char="•"/>
            </a:pPr>
            <a:r>
              <a:rPr lang="en-US" sz="1478" spc="-70" dirty="0">
                <a:solidFill>
                  <a:srgbClr val="000000"/>
                </a:solidFill>
                <a:latin typeface="Childos Arabic"/>
                <a:ea typeface="Childos Arabic"/>
                <a:cs typeface="Childos Arabic"/>
                <a:sym typeface="Childos Arabic"/>
              </a:rPr>
              <a:t>About toys we play with today</a:t>
            </a:r>
          </a:p>
          <a:p>
            <a:pPr marL="319143" lvl="1" indent="-159571" algn="l">
              <a:lnSpc>
                <a:spcPts val="1699"/>
              </a:lnSpc>
              <a:spcBef>
                <a:spcPct val="0"/>
              </a:spcBef>
              <a:buFont typeface="Arial"/>
              <a:buChar char="•"/>
            </a:pPr>
            <a:r>
              <a:rPr lang="en-US" sz="1478" spc="-70" dirty="0">
                <a:solidFill>
                  <a:srgbClr val="000000"/>
                </a:solidFill>
                <a:latin typeface="Childos Arabic"/>
                <a:ea typeface="Childos Arabic"/>
                <a:cs typeface="Childos Arabic"/>
                <a:sym typeface="Childos Arabic"/>
              </a:rPr>
              <a:t>Different ways we can find out about toys from the past</a:t>
            </a:r>
          </a:p>
          <a:p>
            <a:pPr marL="319143" lvl="1" indent="-159571" algn="l">
              <a:lnSpc>
                <a:spcPts val="1699"/>
              </a:lnSpc>
              <a:spcBef>
                <a:spcPct val="0"/>
              </a:spcBef>
              <a:buFont typeface="Arial"/>
              <a:buChar char="•"/>
            </a:pPr>
            <a:r>
              <a:rPr lang="en-US" sz="1478" spc="-70" dirty="0">
                <a:solidFill>
                  <a:srgbClr val="000000"/>
                </a:solidFill>
                <a:latin typeface="Childos Arabic"/>
                <a:ea typeface="Childos Arabic"/>
                <a:cs typeface="Childos Arabic"/>
                <a:sym typeface="Childos Arabic"/>
              </a:rPr>
              <a:t>Features of different toys</a:t>
            </a:r>
          </a:p>
          <a:p>
            <a:pPr marL="319143" lvl="1" indent="-159571" algn="l">
              <a:lnSpc>
                <a:spcPts val="1699"/>
              </a:lnSpc>
              <a:spcBef>
                <a:spcPct val="0"/>
              </a:spcBef>
              <a:buFont typeface="Arial"/>
              <a:buChar char="•"/>
            </a:pPr>
            <a:r>
              <a:rPr lang="en-US" sz="1478" spc="-70" dirty="0">
                <a:solidFill>
                  <a:srgbClr val="000000"/>
                </a:solidFill>
                <a:latin typeface="Childos Arabic"/>
                <a:ea typeface="Childos Arabic"/>
                <a:cs typeface="Childos Arabic"/>
                <a:sym typeface="Childos Arabic"/>
              </a:rPr>
              <a:t>How to recognize old and new toys</a:t>
            </a:r>
          </a:p>
          <a:p>
            <a:pPr marL="319143" lvl="1" indent="-159571" algn="l">
              <a:lnSpc>
                <a:spcPts val="1699"/>
              </a:lnSpc>
              <a:spcBef>
                <a:spcPct val="0"/>
              </a:spcBef>
              <a:buFont typeface="Arial"/>
              <a:buChar char="•"/>
            </a:pPr>
            <a:r>
              <a:rPr lang="en-US" sz="1478" spc="-70" dirty="0">
                <a:solidFill>
                  <a:srgbClr val="000000"/>
                </a:solidFill>
                <a:latin typeface="Childos Arabic"/>
                <a:ea typeface="Childos Arabic"/>
                <a:cs typeface="Childos Arabic"/>
                <a:sym typeface="Childos Arabic"/>
              </a:rPr>
              <a:t>About how toys have changed over time</a:t>
            </a:r>
          </a:p>
        </p:txBody>
      </p:sp>
      <p:sp>
        <p:nvSpPr>
          <p:cNvPr id="13" name="Freeform 13"/>
          <p:cNvSpPr/>
          <p:nvPr/>
        </p:nvSpPr>
        <p:spPr>
          <a:xfrm>
            <a:off x="6661797" y="2222964"/>
            <a:ext cx="4043007" cy="5155578"/>
          </a:xfrm>
          <a:custGeom>
            <a:avLst/>
            <a:gdLst/>
            <a:ahLst/>
            <a:cxnLst/>
            <a:rect l="l" t="t" r="r" b="b"/>
            <a:pathLst>
              <a:path w="3768123" h="1756722">
                <a:moveTo>
                  <a:pt x="0" y="0"/>
                </a:moveTo>
                <a:lnTo>
                  <a:pt x="3768123" y="0"/>
                </a:lnTo>
                <a:lnTo>
                  <a:pt x="3768123" y="1756722"/>
                </a:lnTo>
                <a:lnTo>
                  <a:pt x="0" y="1756722"/>
                </a:lnTo>
                <a:lnTo>
                  <a:pt x="0" y="0"/>
                </a:lnTo>
                <a:close/>
              </a:path>
            </a:pathLst>
          </a:custGeom>
          <a:blipFill>
            <a:blip r:embed="rId13"/>
            <a:stretch>
              <a:fillRect t="-3890" r="-87558" b="-174205"/>
            </a:stretch>
          </a:blipFill>
        </p:spPr>
        <p:txBody>
          <a:bodyPr/>
          <a:lstStyle/>
          <a:p>
            <a:endParaRPr lang="en-GB" dirty="0"/>
          </a:p>
        </p:txBody>
      </p:sp>
      <p:sp>
        <p:nvSpPr>
          <p:cNvPr id="40" name="TextBox 39">
            <a:extLst>
              <a:ext uri="{FF2B5EF4-FFF2-40B4-BE49-F238E27FC236}">
                <a16:creationId xmlns:a16="http://schemas.microsoft.com/office/drawing/2014/main" id="{25400FE4-FF24-4989-858F-9DABD6262B15}"/>
              </a:ext>
            </a:extLst>
          </p:cNvPr>
          <p:cNvSpPr txBox="1"/>
          <p:nvPr/>
        </p:nvSpPr>
        <p:spPr>
          <a:xfrm>
            <a:off x="2819045" y="4625695"/>
            <a:ext cx="3924753" cy="2462213"/>
          </a:xfrm>
          <a:prstGeom prst="rect">
            <a:avLst/>
          </a:prstGeom>
          <a:noFill/>
        </p:spPr>
        <p:txBody>
          <a:bodyPr wrap="square">
            <a:spAutoFit/>
          </a:bodyPr>
          <a:lstStyle/>
          <a:p>
            <a:pPr>
              <a:buNone/>
            </a:pPr>
            <a:r>
              <a:rPr lang="en-GB" sz="1400" b="1" dirty="0">
                <a:effectLst/>
                <a:latin typeface="Childos Arabic" panose="020B0604020202020204" charset="-78"/>
                <a:ea typeface="Calibri" panose="020F0502020204030204" pitchFamily="34" charset="0"/>
                <a:cs typeface="Childos Arabic" panose="020B0604020202020204" charset="-78"/>
              </a:rPr>
              <a:t>We will be focusing on Internet Safety and the importance of staying saf</a:t>
            </a:r>
            <a:r>
              <a:rPr lang="en-GB" sz="1400" b="1" dirty="0">
                <a:latin typeface="Childos Arabic" panose="020B0604020202020204" charset="-78"/>
                <a:ea typeface="Calibri" panose="020F0502020204030204" pitchFamily="34" charset="0"/>
                <a:cs typeface="Childos Arabic" panose="020B0604020202020204" charset="-78"/>
              </a:rPr>
              <a:t>e online. </a:t>
            </a:r>
          </a:p>
          <a:p>
            <a:pPr>
              <a:buNone/>
            </a:pPr>
            <a:endParaRPr lang="en-GB" sz="1400" dirty="0">
              <a:latin typeface="Childos Arabic" panose="020B0604020202020204" charset="-78"/>
              <a:ea typeface="Calibri" panose="020F0502020204030204" pitchFamily="34" charset="0"/>
              <a:cs typeface="Childos Arabic" panose="020B0604020202020204" charset="-78"/>
            </a:endParaRPr>
          </a:p>
          <a:p>
            <a:pPr>
              <a:buNone/>
            </a:pPr>
            <a:r>
              <a:rPr lang="en-GB" sz="1400" dirty="0">
                <a:latin typeface="Childos Arabic" panose="020B0604020202020204" charset="-78"/>
                <a:ea typeface="Calibri" panose="020F0502020204030204" pitchFamily="34" charset="0"/>
                <a:cs typeface="Childos Arabic" panose="020B0604020202020204" charset="-78"/>
              </a:rPr>
              <a:t>We will continue to become more confident using laptops and iPads. Our main aims are to:</a:t>
            </a:r>
          </a:p>
          <a:p>
            <a:pPr marL="285750" indent="-285750">
              <a:buFont typeface="Arial" panose="020B0604020202020204" pitchFamily="34" charset="0"/>
              <a:buChar char="•"/>
            </a:pPr>
            <a:r>
              <a:rPr lang="en-GB" sz="1400" dirty="0">
                <a:latin typeface="Childos Arabic" panose="020B0604020202020204" charset="-78"/>
                <a:ea typeface="Calibri" panose="020F0502020204030204" pitchFamily="34" charset="0"/>
                <a:cs typeface="Childos Arabic" panose="020B0604020202020204" charset="-78"/>
              </a:rPr>
              <a:t>Use computers for a specific purpose</a:t>
            </a:r>
          </a:p>
          <a:p>
            <a:pPr marL="285750" indent="-285750">
              <a:buFont typeface="Arial" panose="020B0604020202020204" pitchFamily="34" charset="0"/>
              <a:buChar char="•"/>
            </a:pPr>
            <a:r>
              <a:rPr lang="en-GB" sz="1400" dirty="0">
                <a:latin typeface="Childos Arabic" panose="020B0604020202020204" charset="-78"/>
                <a:ea typeface="Calibri" panose="020F0502020204030204" pitchFamily="34" charset="0"/>
                <a:cs typeface="Childos Arabic" panose="020B0604020202020204" charset="-78"/>
              </a:rPr>
              <a:t>Log in and navigate around a computer</a:t>
            </a:r>
          </a:p>
          <a:p>
            <a:pPr marL="285750" indent="-285750">
              <a:buFont typeface="Arial" panose="020B0604020202020204" pitchFamily="34" charset="0"/>
              <a:buChar char="•"/>
            </a:pPr>
            <a:r>
              <a:rPr lang="en-GB" sz="1400" dirty="0">
                <a:latin typeface="Childos Arabic" panose="020B0604020202020204" charset="-78"/>
                <a:ea typeface="Calibri" panose="020F0502020204030204" pitchFamily="34" charset="0"/>
                <a:cs typeface="Childos Arabic" panose="020B0604020202020204" charset="-78"/>
              </a:rPr>
              <a:t>Drag, drop, click and control a cursor using a mouse</a:t>
            </a:r>
          </a:p>
          <a:p>
            <a:pPr marL="285750" indent="-285750">
              <a:buFont typeface="Arial" panose="020B0604020202020204" pitchFamily="34" charset="0"/>
              <a:buChar char="•"/>
            </a:pPr>
            <a:r>
              <a:rPr lang="en-GB" sz="1400" dirty="0">
                <a:latin typeface="Childos Arabic" panose="020B0604020202020204" charset="-78"/>
                <a:ea typeface="Calibri" panose="020F0502020204030204" pitchFamily="34" charset="0"/>
                <a:cs typeface="Childos Arabic" panose="020B0604020202020204" charset="-78"/>
              </a:rPr>
              <a:t>Use software tools to create art on the computer</a:t>
            </a:r>
          </a:p>
        </p:txBody>
      </p:sp>
      <p:sp>
        <p:nvSpPr>
          <p:cNvPr id="35" name="TextBox 35"/>
          <p:cNvSpPr txBox="1"/>
          <p:nvPr/>
        </p:nvSpPr>
        <p:spPr>
          <a:xfrm>
            <a:off x="6888178" y="4202181"/>
            <a:ext cx="3823853" cy="3309239"/>
          </a:xfrm>
          <a:prstGeom prst="rect">
            <a:avLst/>
          </a:prstGeom>
        </p:spPr>
        <p:txBody>
          <a:bodyPr wrap="square" lIns="0" tIns="0" rIns="0" bIns="0" rtlCol="0" anchor="t">
            <a:spAutoFit/>
          </a:bodyPr>
          <a:lstStyle/>
          <a:p>
            <a:pPr algn="l">
              <a:lnSpc>
                <a:spcPts val="1947"/>
              </a:lnSpc>
              <a:spcBef>
                <a:spcPct val="0"/>
              </a:spcBef>
            </a:pPr>
            <a:r>
              <a:rPr lang="en-US" spc="-81" dirty="0">
                <a:solidFill>
                  <a:srgbClr val="000000"/>
                </a:solidFill>
                <a:latin typeface="Childos Arabic" panose="020B0604020202020204" charset="-78"/>
                <a:ea typeface="Childos Arabic"/>
                <a:cs typeface="Childos Arabic" panose="020B0604020202020204" charset="-78"/>
                <a:sym typeface="Childos Arabic"/>
              </a:rPr>
              <a:t>Drawing: Exploring Line and Shape</a:t>
            </a:r>
          </a:p>
          <a:p>
            <a:pPr>
              <a:lnSpc>
                <a:spcPts val="1947"/>
              </a:lnSpc>
              <a:spcBef>
                <a:spcPct val="0"/>
              </a:spcBef>
            </a:pPr>
            <a:r>
              <a:rPr lang="en-GB" sz="1400" dirty="0">
                <a:latin typeface="Childos Arabic" panose="020B0604020202020204" charset="-78"/>
                <a:cs typeface="Childos Arabic" panose="020B0604020202020204" charset="-78"/>
              </a:rPr>
              <a:t>In this unit we will:</a:t>
            </a:r>
          </a:p>
          <a:p>
            <a:r>
              <a:rPr lang="en-GB" sz="1400" dirty="0">
                <a:latin typeface="Childos Arabic" panose="020B0604020202020204" charset="-78"/>
                <a:cs typeface="Childos Arabic" panose="020B0604020202020204" charset="-78"/>
              </a:rPr>
              <a:t>Connect lines to create shapes.</a:t>
            </a:r>
          </a:p>
          <a:p>
            <a:r>
              <a:rPr lang="en-GB" sz="1400" dirty="0">
                <a:latin typeface="Childos Arabic" panose="020B0604020202020204" charset="-78"/>
                <a:cs typeface="Childos Arabic" panose="020B0604020202020204" charset="-78"/>
              </a:rPr>
              <a:t>Use and recognise different types of lines when drawing shapes.</a:t>
            </a:r>
          </a:p>
          <a:p>
            <a:r>
              <a:rPr lang="en-GB" sz="1400" dirty="0">
                <a:latin typeface="Childos Arabic" panose="020B0604020202020204" charset="-78"/>
                <a:cs typeface="Childos Arabic" panose="020B0604020202020204" charset="-78"/>
              </a:rPr>
              <a:t>Identify basic shapes in everyday objects and artwork.</a:t>
            </a:r>
          </a:p>
          <a:p>
            <a:r>
              <a:rPr lang="en-GB" sz="1400" dirty="0">
                <a:latin typeface="Childos Arabic" panose="020B0604020202020204" charset="-78"/>
                <a:cs typeface="Childos Arabic" panose="020B0604020202020204" charset="-78"/>
              </a:rPr>
              <a:t>Talk about what we like or dislike in a piece of artwork.</a:t>
            </a:r>
          </a:p>
          <a:p>
            <a:r>
              <a:rPr lang="en-GB" sz="1400" dirty="0">
                <a:latin typeface="Childos Arabic" panose="020B0604020202020204" charset="-78"/>
                <a:cs typeface="Childos Arabic" panose="020B0604020202020204" charset="-78"/>
              </a:rPr>
              <a:t>Use shapes to draw a face.</a:t>
            </a:r>
          </a:p>
          <a:p>
            <a:r>
              <a:rPr lang="en-GB" sz="1400" dirty="0">
                <a:latin typeface="Childos Arabic" panose="020B0604020202020204" charset="-78"/>
                <a:cs typeface="Childos Arabic" panose="020B0604020202020204" charset="-78"/>
              </a:rPr>
              <a:t>Use different pressures to make a colour lighter or darker.</a:t>
            </a:r>
          </a:p>
          <a:p>
            <a:r>
              <a:rPr lang="en-GB" sz="1400" dirty="0">
                <a:latin typeface="Childos Arabic" panose="020B0604020202020204" charset="-78"/>
                <a:cs typeface="Childos Arabic" panose="020B0604020202020204" charset="-78"/>
              </a:rPr>
              <a:t>Choose lines and shapes inspired by Brianna McCarthy’s artwork.</a:t>
            </a:r>
          </a:p>
          <a:p>
            <a:pPr>
              <a:lnSpc>
                <a:spcPts val="1947"/>
              </a:lnSpc>
              <a:spcBef>
                <a:spcPct val="0"/>
              </a:spcBef>
            </a:pPr>
            <a:endParaRPr lang="en-US" sz="1400" spc="-81" dirty="0">
              <a:solidFill>
                <a:srgbClr val="000000"/>
              </a:solidFill>
              <a:latin typeface="Childos Arabic" panose="020B0604020202020204" charset="-78"/>
              <a:ea typeface="Childos Arabic"/>
              <a:cs typeface="Childos Arabic" panose="020B0604020202020204" charset="-78"/>
              <a:sym typeface="Childos Arabic"/>
            </a:endParaRPr>
          </a:p>
        </p:txBody>
      </p:sp>
      <p:grpSp>
        <p:nvGrpSpPr>
          <p:cNvPr id="32" name="Group 32"/>
          <p:cNvGrpSpPr/>
          <p:nvPr/>
        </p:nvGrpSpPr>
        <p:grpSpPr>
          <a:xfrm rot="795463">
            <a:off x="6891000" y="3612530"/>
            <a:ext cx="1978058" cy="485069"/>
            <a:chOff x="35007" y="135527"/>
            <a:chExt cx="2122922" cy="646759"/>
          </a:xfrm>
        </p:grpSpPr>
        <p:sp>
          <p:nvSpPr>
            <p:cNvPr id="33" name="Freeform 33"/>
            <p:cNvSpPr/>
            <p:nvPr/>
          </p:nvSpPr>
          <p:spPr>
            <a:xfrm rot="-739120">
              <a:off x="35007" y="220046"/>
              <a:ext cx="2122922" cy="557267"/>
            </a:xfrm>
            <a:custGeom>
              <a:avLst/>
              <a:gdLst/>
              <a:ahLst/>
              <a:cxnLst/>
              <a:rect l="l" t="t" r="r" b="b"/>
              <a:pathLst>
                <a:path w="2122922" h="557267">
                  <a:moveTo>
                    <a:pt x="0" y="0"/>
                  </a:moveTo>
                  <a:lnTo>
                    <a:pt x="2122922" y="0"/>
                  </a:lnTo>
                  <a:lnTo>
                    <a:pt x="2122922" y="557267"/>
                  </a:lnTo>
                  <a:lnTo>
                    <a:pt x="0" y="5572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4" name="TextBox 34"/>
            <p:cNvSpPr txBox="1"/>
            <p:nvPr/>
          </p:nvSpPr>
          <p:spPr>
            <a:xfrm rot="20287035">
              <a:off x="710289" y="135527"/>
              <a:ext cx="703262" cy="64675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Art</a:t>
              </a:r>
            </a:p>
          </p:txBody>
        </p:sp>
      </p:grpSp>
      <p:sp>
        <p:nvSpPr>
          <p:cNvPr id="14" name="Freeform 14"/>
          <p:cNvSpPr/>
          <p:nvPr/>
        </p:nvSpPr>
        <p:spPr>
          <a:xfrm rot="-10800000">
            <a:off x="9915725" y="6724483"/>
            <a:ext cx="1428557" cy="832017"/>
          </a:xfrm>
          <a:custGeom>
            <a:avLst/>
            <a:gdLst/>
            <a:ahLst/>
            <a:cxnLst/>
            <a:rect l="l" t="t" r="r" b="b"/>
            <a:pathLst>
              <a:path w="1428557" h="832017">
                <a:moveTo>
                  <a:pt x="0" y="0"/>
                </a:moveTo>
                <a:lnTo>
                  <a:pt x="1428557" y="0"/>
                </a:lnTo>
                <a:lnTo>
                  <a:pt x="1428557" y="832016"/>
                </a:lnTo>
                <a:lnTo>
                  <a:pt x="0" y="832016"/>
                </a:lnTo>
                <a:lnTo>
                  <a:pt x="0" y="0"/>
                </a:lnTo>
                <a:close/>
              </a:path>
            </a:pathLst>
          </a:custGeom>
          <a:blipFill>
            <a:blip r:embed="rId14"/>
            <a:stretch>
              <a:fillRect l="-31365" t="-110949" r="-10184" b="-32088"/>
            </a:stretch>
          </a:blipFill>
        </p:spPr>
        <p:txBody>
          <a:bodyPr/>
          <a:lstStyle/>
          <a:p>
            <a:endParaRPr lang="en-GB"/>
          </a:p>
        </p:txBody>
      </p:sp>
      <p:sp>
        <p:nvSpPr>
          <p:cNvPr id="41" name="TextBox 40">
            <a:extLst>
              <a:ext uri="{FF2B5EF4-FFF2-40B4-BE49-F238E27FC236}">
                <a16:creationId xmlns:a16="http://schemas.microsoft.com/office/drawing/2014/main" id="{6F104D5F-8E6D-4897-ABAE-FF5066A14E99}"/>
              </a:ext>
            </a:extLst>
          </p:cNvPr>
          <p:cNvSpPr txBox="1"/>
          <p:nvPr/>
        </p:nvSpPr>
        <p:spPr>
          <a:xfrm>
            <a:off x="7548377" y="799242"/>
            <a:ext cx="1947875" cy="2246769"/>
          </a:xfrm>
          <a:prstGeom prst="rect">
            <a:avLst/>
          </a:prstGeom>
          <a:noFill/>
        </p:spPr>
        <p:txBody>
          <a:bodyPr wrap="square" rtlCol="0">
            <a:spAutoFit/>
          </a:bodyPr>
          <a:lstStyle/>
          <a:p>
            <a:r>
              <a:rPr lang="en-GB" sz="1400" dirty="0">
                <a:latin typeface="Childos Arabic" panose="020B0604020202020204" charset="-78"/>
                <a:cs typeface="Childos Arabic" panose="020B0604020202020204" charset="-78"/>
              </a:rPr>
              <a:t>Our PE specialist teachers will be focusing this term on the skills needed in Football. We will be developing our listening and team skills, whilst also gaining more control over a ball on the ground. </a:t>
            </a:r>
          </a:p>
        </p:txBody>
      </p:sp>
      <p:pic>
        <p:nvPicPr>
          <p:cNvPr id="5" name="Picture 4">
            <a:extLst>
              <a:ext uri="{FF2B5EF4-FFF2-40B4-BE49-F238E27FC236}">
                <a16:creationId xmlns:a16="http://schemas.microsoft.com/office/drawing/2014/main" id="{58BB93CC-A95B-47D9-8FC7-52FA280253DA}"/>
              </a:ext>
            </a:extLst>
          </p:cNvPr>
          <p:cNvPicPr>
            <a:picLocks noChangeAspect="1"/>
          </p:cNvPicPr>
          <p:nvPr/>
        </p:nvPicPr>
        <p:blipFill>
          <a:blip r:embed="rId15"/>
          <a:stretch>
            <a:fillRect/>
          </a:stretch>
        </p:blipFill>
        <p:spPr>
          <a:xfrm>
            <a:off x="9075168" y="165425"/>
            <a:ext cx="1142286" cy="1122772"/>
          </a:xfrm>
          <a:prstGeom prst="rect">
            <a:avLst/>
          </a:prstGeom>
        </p:spPr>
      </p:pic>
    </p:spTree>
    <p:extLst>
      <p:ext uri="{BB962C8B-B14F-4D97-AF65-F5344CB8AC3E}">
        <p14:creationId xmlns:p14="http://schemas.microsoft.com/office/powerpoint/2010/main" val="373461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EC72A5CD1F3B428CA61C2F075809FA" ma:contentTypeVersion="9" ma:contentTypeDescription="Create a new document." ma:contentTypeScope="" ma:versionID="9b764cc607ac0f84d6aaa4dc1348984e">
  <xsd:schema xmlns:xsd="http://www.w3.org/2001/XMLSchema" xmlns:xs="http://www.w3.org/2001/XMLSchema" xmlns:p="http://schemas.microsoft.com/office/2006/metadata/properties" xmlns:ns2="87fbf535-62f4-4f73-8e4e-90631a6611da" xmlns:ns3="f0f4da6c-3674-4c9c-a6da-79b4cac209cf" targetNamespace="http://schemas.microsoft.com/office/2006/metadata/properties" ma:root="true" ma:fieldsID="645db4cc82d7e5976e8d916a4a00d6bc" ns2:_="" ns3:_="">
    <xsd:import namespace="87fbf535-62f4-4f73-8e4e-90631a6611da"/>
    <xsd:import namespace="f0f4da6c-3674-4c9c-a6da-79b4cac209c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bf535-62f4-4f73-8e4e-90631a661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d155f58-06c7-482a-be83-bba02eae4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f4da6c-3674-4c9c-a6da-79b4cac209c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df0ba9e-1c47-4861-a527-08820e4a25dc}" ma:internalName="TaxCatchAll" ma:showField="CatchAllData" ma:web="f0f4da6c-3674-4c9c-a6da-79b4cac209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0f4da6c-3674-4c9c-a6da-79b4cac209cf" xsi:nil="true"/>
    <lcf76f155ced4ddcb4097134ff3c332f xmlns="87fbf535-62f4-4f73-8e4e-90631a6611d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1545507-DDF8-4FB9-8831-0CCBE154E26F}"/>
</file>

<file path=customXml/itemProps2.xml><?xml version="1.0" encoding="utf-8"?>
<ds:datastoreItem xmlns:ds="http://schemas.openxmlformats.org/officeDocument/2006/customXml" ds:itemID="{BC1CA25B-F414-4266-BD02-DF67CFFBBEBC}"/>
</file>

<file path=customXml/itemProps3.xml><?xml version="1.0" encoding="utf-8"?>
<ds:datastoreItem xmlns:ds="http://schemas.openxmlformats.org/officeDocument/2006/customXml" ds:itemID="{E92FDA7A-8657-4156-BD5D-441910B2E4C6}"/>
</file>

<file path=docProps/app.xml><?xml version="1.0" encoding="utf-8"?>
<Properties xmlns="http://schemas.openxmlformats.org/officeDocument/2006/extended-properties" xmlns:vt="http://schemas.openxmlformats.org/officeDocument/2006/docPropsVTypes">
  <TotalTime>56673</TotalTime>
  <Words>735</Words>
  <Application>Microsoft Office PowerPoint</Application>
  <PresentationFormat>Custom</PresentationFormat>
  <Paragraphs>67</Paragraphs>
  <Slides>2</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vt:i4>
      </vt:variant>
    </vt:vector>
  </HeadingPairs>
  <TitlesOfParts>
    <vt:vector size="13" baseType="lpstr">
      <vt:lpstr>Apricots</vt:lpstr>
      <vt:lpstr>Modern Love Caps</vt:lpstr>
      <vt:lpstr>Childos Arabic</vt:lpstr>
      <vt:lpstr>Times New Roman</vt:lpstr>
      <vt:lpstr>Rockwell</vt:lpstr>
      <vt:lpstr>Modern Love</vt:lpstr>
      <vt:lpstr>Calibri</vt:lpstr>
      <vt:lpstr>Pattaya</vt:lpstr>
      <vt:lpstr>Arial</vt:lpstr>
      <vt:lpstr>Abadi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SUMMER TEMPLATE</dc:title>
  <dc:creator>Jade Cartledge</dc:creator>
  <cp:lastModifiedBy>Jade Cartledge</cp:lastModifiedBy>
  <cp:revision>21</cp:revision>
  <cp:lastPrinted>2025-07-21T07:10:37Z</cp:lastPrinted>
  <dcterms:created xsi:type="dcterms:W3CDTF">2006-08-16T00:00:00Z</dcterms:created>
  <dcterms:modified xsi:type="dcterms:W3CDTF">2025-10-27T12:31:01Z</dcterms:modified>
  <dc:identifier>DAGtxmq4PrI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0x010100B4EC72A5CD1F3B428CA61C2F075809FA</vt:lpwstr>
  </property>
</Properties>
</file>