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0693400" cy="7556500"/>
  <p:notesSz cx="6797675" cy="9926638"/>
  <p:embeddedFontLst>
    <p:embeddedFont>
      <p:font typeface="Apricots" pitchFamily="2" charset="0"/>
      <p:regular r:id="rId5"/>
    </p:embeddedFon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
      <p:font typeface="Childos Arabic" panose="020B0604020202020204" charset="-78"/>
      <p:regular r:id="rId12"/>
    </p:embeddedFont>
    <p:embeddedFont>
      <p:font typeface="Comic Sans MS" panose="030F0702030302020204" pitchFamily="66" charset="0"/>
      <p:regular r:id="rId13"/>
      <p:bold r:id="rId14"/>
      <p:italic r:id="rId15"/>
      <p:boldItalic r:id="rId16"/>
    </p:embeddedFont>
    <p:embeddedFont>
      <p:font typeface="Lucida Handwriting" panose="03010101010101010101" pitchFamily="66" charset="0"/>
      <p:regular r:id="rId17"/>
    </p:embeddedFont>
    <p:embeddedFont>
      <p:font typeface="Modern Love" panose="04090805081005020601" pitchFamily="82" charset="0"/>
      <p:regular r:id="rId18"/>
    </p:embeddedFont>
    <p:embeddedFont>
      <p:font typeface="Modern Love Caps" panose="04070805081001020A01" pitchFamily="82" charset="0"/>
      <p:regular r:id="rId19"/>
    </p:embeddedFont>
    <p:embeddedFont>
      <p:font typeface="Roboto" panose="020B0604020202020204" charset="0"/>
      <p:regular r:id="rId20"/>
      <p:bold r:id="rId21"/>
      <p:italic r:id="rId22"/>
      <p:boldItalic r:id="rId23"/>
    </p:embeddedFont>
    <p:embeddedFont>
      <p:font typeface="Rockwell" panose="02060603020205020403"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9" d="100"/>
          <a:sy n="99" d="100"/>
        </p:scale>
        <p:origin x="14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17.fntdata"/><Relationship Id="rId34" Type="http://schemas.openxmlformats.org/officeDocument/2006/relationships/customXml" Target="../customXml/item3.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font" Target="fonts/font21.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32" Type="http://schemas.openxmlformats.org/officeDocument/2006/relationships/customXml" Target="../customXml/item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presProps" Target="presProps.xml"/><Relationship Id="rId10" Type="http://schemas.openxmlformats.org/officeDocument/2006/relationships/font" Target="fonts/font6.fntdata"/><Relationship Id="rId19" Type="http://schemas.openxmlformats.org/officeDocument/2006/relationships/font" Target="fonts/font15.fntdata"/><Relationship Id="rId31"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font" Target="fonts/font23.fntdata"/><Relationship Id="rId30" Type="http://schemas.openxmlformats.org/officeDocument/2006/relationships/theme" Target="theme/theme1.xml"/><Relationship Id="rId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D88D60E-1EDA-4E09-81E8-BD5E9AFB6D96}" type="datetimeFigureOut">
              <a:rPr lang="en-GB" smtClean="0"/>
              <a:t>04/11/2025</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DD0A222-7B0A-4CF7-88E7-D99D0383C351}" type="slidenum">
              <a:rPr lang="en-GB" smtClean="0"/>
              <a:t>‹#›</a:t>
            </a:fld>
            <a:endParaRPr lang="en-GB"/>
          </a:p>
        </p:txBody>
      </p:sp>
    </p:spTree>
    <p:extLst>
      <p:ext uri="{BB962C8B-B14F-4D97-AF65-F5344CB8AC3E}">
        <p14:creationId xmlns:p14="http://schemas.microsoft.com/office/powerpoint/2010/main" val="1289179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D0A222-7B0A-4CF7-88E7-D99D0383C351}" type="slidenum">
              <a:rPr lang="en-GB" smtClean="0"/>
              <a:t>1</a:t>
            </a:fld>
            <a:endParaRPr lang="en-GB"/>
          </a:p>
        </p:txBody>
      </p:sp>
    </p:spTree>
    <p:extLst>
      <p:ext uri="{BB962C8B-B14F-4D97-AF65-F5344CB8AC3E}">
        <p14:creationId xmlns:p14="http://schemas.microsoft.com/office/powerpoint/2010/main" val="176190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D0A222-7B0A-4CF7-88E7-D99D0383C351}" type="slidenum">
              <a:rPr lang="en-GB" smtClean="0"/>
              <a:t>2</a:t>
            </a:fld>
            <a:endParaRPr lang="en-GB"/>
          </a:p>
        </p:txBody>
      </p:sp>
    </p:spTree>
    <p:extLst>
      <p:ext uri="{BB962C8B-B14F-4D97-AF65-F5344CB8AC3E}">
        <p14:creationId xmlns:p14="http://schemas.microsoft.com/office/powerpoint/2010/main" val="2002257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image" Target="../media/image22.jpe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jpeg"/><Relationship Id="rId28" Type="http://schemas.openxmlformats.org/officeDocument/2006/relationships/image" Target="../media/image26.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jpeg"/><Relationship Id="rId27"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9.svg"/><Relationship Id="rId12" Type="http://schemas.openxmlformats.org/officeDocument/2006/relationships/image" Target="../media/image3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0.png"/><Relationship Id="rId5" Type="http://schemas.openxmlformats.org/officeDocument/2006/relationships/image" Target="../media/image1.jpeg"/><Relationship Id="rId15" Type="http://schemas.openxmlformats.org/officeDocument/2006/relationships/image" Target="../media/image34.jpeg"/><Relationship Id="rId10" Type="http://schemas.openxmlformats.org/officeDocument/2006/relationships/image" Target="../media/image29.png"/><Relationship Id="rId4" Type="http://schemas.openxmlformats.org/officeDocument/2006/relationships/image" Target="../media/image3.svg"/><Relationship Id="rId9" Type="http://schemas.openxmlformats.org/officeDocument/2006/relationships/image" Target="../media/image28.png"/><Relationship Id="rId1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15982" y="-22983"/>
            <a:ext cx="10709382" cy="757948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20"/>
              </a:lnSpc>
            </a:pPr>
            <a:r>
              <a:rPr lang="en-US" spc="-123" dirty="0">
                <a:solidFill>
                  <a:srgbClr val="000000"/>
                </a:solidFill>
                <a:latin typeface="Childos Arabic"/>
                <a:ea typeface="Childos Arabic"/>
                <a:cs typeface="Childos Arabic"/>
                <a:sym typeface="Childos Arabic"/>
              </a:rPr>
              <a:t>We are reading...</a:t>
            </a:r>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4" name="Freeform 4"/>
          <p:cNvSpPr/>
          <p:nvPr/>
        </p:nvSpPr>
        <p:spPr>
          <a:xfrm flipV="1">
            <a:off x="17170" y="2142839"/>
            <a:ext cx="2040544"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5" name="Freeform 5"/>
          <p:cNvSpPr/>
          <p:nvPr/>
        </p:nvSpPr>
        <p:spPr>
          <a:xfrm>
            <a:off x="1851042" y="2264373"/>
            <a:ext cx="2049187" cy="92399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6" name="Freeform 6"/>
          <p:cNvSpPr/>
          <p:nvPr/>
        </p:nvSpPr>
        <p:spPr>
          <a:xfrm>
            <a:off x="1494119" y="4492861"/>
            <a:ext cx="2986824" cy="2932518"/>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7" name="Freeform 7"/>
          <p:cNvSpPr/>
          <p:nvPr/>
        </p:nvSpPr>
        <p:spPr>
          <a:xfrm>
            <a:off x="3629928" y="151955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8" name="Freeform 8"/>
          <p:cNvSpPr/>
          <p:nvPr/>
        </p:nvSpPr>
        <p:spPr>
          <a:xfrm>
            <a:off x="3734703" y="2088153"/>
            <a:ext cx="3194329" cy="1234440"/>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2"/>
            <a:stretch>
              <a:fillRect/>
            </a:stretch>
          </a:blipFill>
        </p:spPr>
        <p:txBody>
          <a:bodyPr/>
          <a:lstStyle/>
          <a:p>
            <a:endParaRPr lang="en-GB" dirty="0"/>
          </a:p>
        </p:txBody>
      </p:sp>
      <p:sp>
        <p:nvSpPr>
          <p:cNvPr id="9" name="Freeform 9"/>
          <p:cNvSpPr/>
          <p:nvPr/>
        </p:nvSpPr>
        <p:spPr>
          <a:xfrm>
            <a:off x="7160864" y="150322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10" name="Freeform 10"/>
          <p:cNvSpPr/>
          <p:nvPr/>
        </p:nvSpPr>
        <p:spPr>
          <a:xfrm>
            <a:off x="7168065" y="1971726"/>
            <a:ext cx="3131636" cy="3101924"/>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3"/>
            <a:stretch>
              <a:fillRect b="-19168"/>
            </a:stretch>
          </a:blipFill>
        </p:spPr>
        <p:txBody>
          <a:bodyPr/>
          <a:lstStyle/>
          <a:p>
            <a:endParaRPr lang="en-GB" sz="1400" dirty="0"/>
          </a:p>
          <a:p>
            <a:r>
              <a:rPr lang="en-GB" sz="1200" dirty="0">
                <a:latin typeface="Lucida Handwriting" panose="03010101010101010101" pitchFamily="66" charset="0"/>
              </a:rPr>
              <a:t>Our focus will be looking at how special  and amazing we are and about the people who love  and care for us. We will also be  showing our kindness and love to others. In circle time we will be looking at the different of doing the right and wrong things and know that we will be forgiven if  we understand that we have done wrong and know how to say sorry.</a:t>
            </a:r>
          </a:p>
          <a:p>
            <a:pPr algn="ctr"/>
            <a:r>
              <a:rPr lang="en-GB" sz="1100" dirty="0">
                <a:latin typeface="Lucida Handwriting" panose="03010101010101010101" pitchFamily="66" charset="0"/>
              </a:rPr>
              <a:t>John 3:34 I give you a new command. Love each other. </a:t>
            </a:r>
          </a:p>
          <a:p>
            <a:pPr algn="ctr"/>
            <a:r>
              <a:rPr lang="en-GB" sz="1100">
                <a:latin typeface="Lucida Handwriting" panose="03010101010101010101" pitchFamily="66" charset="0"/>
              </a:rPr>
              <a:t>You </a:t>
            </a:r>
            <a:r>
              <a:rPr lang="en-GB" sz="1100" dirty="0">
                <a:latin typeface="Lucida Handwriting" panose="03010101010101010101" pitchFamily="66" charset="0"/>
              </a:rPr>
              <a:t>must love each other as I have loved you. </a:t>
            </a:r>
          </a:p>
          <a:p>
            <a:r>
              <a:rPr lang="en-GB" sz="1400" dirty="0">
                <a:latin typeface="Lucida Handwriting" panose="03010101010101010101" pitchFamily="66" charset="0"/>
              </a:rPr>
              <a:t> </a:t>
            </a:r>
          </a:p>
        </p:txBody>
      </p:sp>
      <p:sp>
        <p:nvSpPr>
          <p:cNvPr id="13" name="TextBox 13"/>
          <p:cNvSpPr txBox="1"/>
          <p:nvPr/>
        </p:nvSpPr>
        <p:spPr>
          <a:xfrm>
            <a:off x="7214660" y="2363086"/>
            <a:ext cx="3198062" cy="439031"/>
          </a:xfrm>
          <a:prstGeom prst="rect">
            <a:avLst/>
          </a:prstGeom>
        </p:spPr>
        <p:txBody>
          <a:bodyPr lIns="0" tIns="0" rIns="0" bIns="0" rtlCol="0" anchor="t">
            <a:spAutoFit/>
          </a:bodyPr>
          <a:lstStyle/>
          <a:p>
            <a:pPr marL="171450" indent="-171450" algn="l">
              <a:lnSpc>
                <a:spcPts val="1721"/>
              </a:lnSpc>
              <a:buFont typeface="Arial" panose="020B0604020202020204" pitchFamily="34" charset="0"/>
              <a:buChar char="•"/>
            </a:pPr>
            <a:endParaRPr lang="en-US" sz="1200" spc="-71" dirty="0">
              <a:solidFill>
                <a:srgbClr val="000000"/>
              </a:solidFill>
              <a:latin typeface="Childos Arabic"/>
              <a:ea typeface="Childos Arabic"/>
              <a:cs typeface="Childos Arabic"/>
              <a:sym typeface="Childos Arabic"/>
            </a:endParaRPr>
          </a:p>
          <a:p>
            <a:pPr algn="l">
              <a:lnSpc>
                <a:spcPts val="1721"/>
              </a:lnSpc>
            </a:pPr>
            <a:endParaRPr lang="en-US" sz="1496" spc="-71" dirty="0">
              <a:solidFill>
                <a:srgbClr val="000000"/>
              </a:solidFill>
              <a:latin typeface="Childos Arabic"/>
              <a:ea typeface="Childos Arabic"/>
              <a:cs typeface="Childos Arabic"/>
              <a:sym typeface="Childos Arabic"/>
            </a:endParaRPr>
          </a:p>
        </p:txBody>
      </p:sp>
      <p:sp>
        <p:nvSpPr>
          <p:cNvPr id="14" name="Freeform 14"/>
          <p:cNvSpPr/>
          <p:nvPr/>
        </p:nvSpPr>
        <p:spPr>
          <a:xfrm>
            <a:off x="4161248" y="5502336"/>
            <a:ext cx="6443943" cy="2039853"/>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algn="ctr"/>
            <a:r>
              <a:rPr lang="en-GB" sz="1600" dirty="0"/>
              <a:t>This term, children in Nursery we will be learning about ‘Prophecy and Promise’. We will be learning about that Advent is a time to get ready for Christmas, the angel visited Mary with an important message, that Mary and Joseph travelled to Bethlehem, Jesus was born in the stable, the angels told the shepherds to visit Jesus and the shepherds visit the manger.</a:t>
            </a:r>
            <a:endParaRPr lang="en-GB" sz="1600" b="1" dirty="0">
              <a:latin typeface="Apricots" pitchFamily="50" charset="0"/>
            </a:endParaRPr>
          </a:p>
        </p:txBody>
      </p:sp>
      <p:sp>
        <p:nvSpPr>
          <p:cNvPr id="15" name="Freeform 15"/>
          <p:cNvSpPr/>
          <p:nvPr/>
        </p:nvSpPr>
        <p:spPr>
          <a:xfrm>
            <a:off x="4624294" y="5036166"/>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18" name="TextBox 18"/>
          <p:cNvSpPr txBox="1"/>
          <p:nvPr/>
        </p:nvSpPr>
        <p:spPr>
          <a:xfrm rot="-565994">
            <a:off x="1659662" y="2535573"/>
            <a:ext cx="2204910" cy="332740"/>
          </a:xfrm>
          <a:prstGeom prst="rect">
            <a:avLst/>
          </a:prstGeom>
        </p:spPr>
        <p:txBody>
          <a:bodyPr lIns="0" tIns="0" rIns="0" bIns="0" rtlCol="0" anchor="t">
            <a:spAutoFit/>
          </a:bodyPr>
          <a:lstStyle/>
          <a:p>
            <a:pPr algn="ctr">
              <a:lnSpc>
                <a:spcPts val="2420"/>
              </a:lnSpc>
            </a:pPr>
            <a:r>
              <a:rPr lang="en-US" sz="2200" spc="-123" dirty="0">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83706" y="2167286"/>
            <a:ext cx="3145326" cy="1093248"/>
          </a:xfrm>
          <a:prstGeom prst="rect">
            <a:avLst/>
          </a:prstGeom>
        </p:spPr>
        <p:txBody>
          <a:bodyPr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will be looking at:</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Number 1</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Subitize to 2 </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Number 2</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Pattern.</a:t>
            </a: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English</a:t>
            </a:r>
          </a:p>
        </p:txBody>
      </p:sp>
      <p:sp>
        <p:nvSpPr>
          <p:cNvPr id="22" name="TextBox 22"/>
          <p:cNvSpPr txBox="1"/>
          <p:nvPr/>
        </p:nvSpPr>
        <p:spPr>
          <a:xfrm>
            <a:off x="152286" y="2372611"/>
            <a:ext cx="1658537" cy="3697807"/>
          </a:xfrm>
          <a:prstGeom prst="rect">
            <a:avLst/>
          </a:prstGeom>
        </p:spPr>
        <p:txBody>
          <a:bodyPr lIns="0" tIns="0" rIns="0" bIns="0" rtlCol="0" anchor="t">
            <a:spAutoFit/>
          </a:bodyPr>
          <a:lstStyle/>
          <a:p>
            <a:pPr algn="l">
              <a:lnSpc>
                <a:spcPts val="1725"/>
              </a:lnSpc>
            </a:pPr>
            <a:r>
              <a:rPr lang="en-US" sz="1200" spc="-72" dirty="0">
                <a:solidFill>
                  <a:srgbClr val="000000"/>
                </a:solidFill>
                <a:latin typeface="Childos Arabic"/>
                <a:ea typeface="Childos Arabic"/>
                <a:cs typeface="Childos Arabic"/>
                <a:sym typeface="Childos Arabic"/>
              </a:rPr>
              <a:t>We will be understanding the five key concepts of print by learning the names of the different parts of a book.</a:t>
            </a:r>
          </a:p>
          <a:p>
            <a:pPr algn="l">
              <a:lnSpc>
                <a:spcPts val="1725"/>
              </a:lnSpc>
            </a:pPr>
            <a:r>
              <a:rPr lang="en-US" sz="1200" spc="-72" dirty="0">
                <a:solidFill>
                  <a:srgbClr val="000000"/>
                </a:solidFill>
                <a:latin typeface="Childos Arabic"/>
                <a:ea typeface="Childos Arabic"/>
                <a:cs typeface="Childos Arabic"/>
                <a:sym typeface="Childos Arabic"/>
              </a:rPr>
              <a:t>In Writing we will be drawing freely. </a:t>
            </a:r>
          </a:p>
          <a:p>
            <a:pPr algn="l">
              <a:lnSpc>
                <a:spcPts val="1725"/>
              </a:lnSpc>
            </a:pPr>
            <a:r>
              <a:rPr lang="en-US" sz="1200" spc="-72" dirty="0">
                <a:solidFill>
                  <a:srgbClr val="000000"/>
                </a:solidFill>
                <a:latin typeface="Childos Arabic"/>
                <a:ea typeface="Childos Arabic"/>
                <a:cs typeface="Childos Arabic"/>
                <a:sym typeface="Childos Arabic"/>
              </a:rPr>
              <a:t>In Phonics we will be using the </a:t>
            </a:r>
            <a:r>
              <a:rPr lang="en-US" sz="1200" spc="-72" dirty="0" err="1">
                <a:solidFill>
                  <a:srgbClr val="000000"/>
                </a:solidFill>
                <a:latin typeface="Childos Arabic"/>
                <a:ea typeface="Childos Arabic"/>
                <a:cs typeface="Childos Arabic"/>
                <a:sym typeface="Childos Arabic"/>
              </a:rPr>
              <a:t>Programme</a:t>
            </a:r>
            <a:r>
              <a:rPr lang="en-US" sz="1200" spc="-72" dirty="0">
                <a:solidFill>
                  <a:srgbClr val="000000"/>
                </a:solidFill>
                <a:latin typeface="Childos Arabic"/>
                <a:ea typeface="Childos Arabic"/>
                <a:cs typeface="Childos Arabic"/>
                <a:sym typeface="Childos Arabic"/>
              </a:rPr>
              <a:t> ‘Little </a:t>
            </a:r>
            <a:r>
              <a:rPr lang="en-US" sz="1200" spc="-72" dirty="0" err="1">
                <a:solidFill>
                  <a:srgbClr val="000000"/>
                </a:solidFill>
                <a:latin typeface="Childos Arabic"/>
                <a:ea typeface="Childos Arabic"/>
                <a:cs typeface="Childos Arabic"/>
                <a:sym typeface="Childos Arabic"/>
              </a:rPr>
              <a:t>Wandle</a:t>
            </a:r>
            <a:r>
              <a:rPr lang="en-US" sz="1200" spc="-72" dirty="0">
                <a:solidFill>
                  <a:srgbClr val="000000"/>
                </a:solidFill>
                <a:latin typeface="Childos Arabic"/>
                <a:ea typeface="Childos Arabic"/>
                <a:cs typeface="Childos Arabic"/>
                <a:sym typeface="Childos Arabic"/>
              </a:rPr>
              <a:t> to start to learn sounds </a:t>
            </a:r>
            <a:r>
              <a:rPr lang="en-US" sz="1200" spc="-72" dirty="0" err="1">
                <a:solidFill>
                  <a:srgbClr val="000000"/>
                </a:solidFill>
                <a:latin typeface="Childos Arabic"/>
                <a:ea typeface="Childos Arabic"/>
                <a:cs typeface="Childos Arabic"/>
                <a:sym typeface="Childos Arabic"/>
              </a:rPr>
              <a:t>s,a,t,p,i,n,m</a:t>
            </a:r>
            <a:r>
              <a:rPr lang="en-US" sz="1200" spc="-72" dirty="0">
                <a:solidFill>
                  <a:srgbClr val="000000"/>
                </a:solidFill>
                <a:latin typeface="Childos Arabic"/>
                <a:ea typeface="Childos Arabic"/>
                <a:cs typeface="Childos Arabic"/>
                <a:sym typeface="Childos Arabic"/>
              </a:rPr>
              <a:t> and playing phonics games in groups.</a:t>
            </a:r>
          </a:p>
          <a:p>
            <a:pPr algn="l">
              <a:lnSpc>
                <a:spcPts val="1725"/>
              </a:lnSpc>
            </a:pPr>
            <a:r>
              <a:rPr lang="en-US" sz="1200" spc="-72" dirty="0">
                <a:solidFill>
                  <a:srgbClr val="000000"/>
                </a:solidFill>
                <a:latin typeface="Childos Arabic"/>
                <a:ea typeface="Childos Arabic"/>
                <a:cs typeface="Childos Arabic"/>
                <a:sym typeface="Childos Arabic"/>
              </a:rPr>
              <a:t>We will continue to do ‘Rhyme Time’  where we will play games that develop our:</a:t>
            </a:r>
          </a:p>
          <a:p>
            <a:pPr algn="l">
              <a:lnSpc>
                <a:spcPts val="1725"/>
              </a:lnSpc>
            </a:pPr>
            <a:r>
              <a:rPr lang="en-US" sz="1200" spc="-72" dirty="0">
                <a:solidFill>
                  <a:srgbClr val="000000"/>
                </a:solidFill>
                <a:latin typeface="Childos Arabic"/>
                <a:ea typeface="Childos Arabic"/>
                <a:cs typeface="Childos Arabic"/>
                <a:sym typeface="Childos Arabic"/>
              </a:rPr>
              <a:t>Listening, Syllables, Rhyming, Alliteration and Sound Knowledge. </a:t>
            </a:r>
            <a:endParaRPr lang="en-US" sz="1500" spc="-72" dirty="0">
              <a:solidFill>
                <a:srgbClr val="000000"/>
              </a:solidFill>
              <a:latin typeface="Childos Arabic"/>
              <a:ea typeface="Childos Arabic"/>
              <a:cs typeface="Childos Arabic"/>
              <a:sym typeface="Childos Arabic"/>
            </a:endParaRPr>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dirty="0" err="1">
                <a:solidFill>
                  <a:srgbClr val="000000"/>
                </a:solidFill>
                <a:latin typeface="Apricots" pitchFamily="50" charset="0"/>
                <a:ea typeface="Childos Arabic"/>
                <a:cs typeface="Childos Arabic"/>
                <a:sym typeface="Childos Arabic"/>
              </a:rPr>
              <a:t>Maths</a:t>
            </a:r>
            <a:endParaRPr lang="en-US" sz="2900" dirty="0">
              <a:solidFill>
                <a:srgbClr val="000000"/>
              </a:solidFill>
              <a:latin typeface="Apricots" pitchFamily="50" charset="0"/>
              <a:ea typeface="Childos Arabic"/>
              <a:cs typeface="Childos Arabic"/>
              <a:sym typeface="Childos Arabic"/>
            </a:endParaRPr>
          </a:p>
        </p:txBody>
      </p:sp>
      <p:sp>
        <p:nvSpPr>
          <p:cNvPr id="24" name="TextBox 24"/>
          <p:cNvSpPr txBox="1"/>
          <p:nvPr/>
        </p:nvSpPr>
        <p:spPr>
          <a:xfrm>
            <a:off x="7085690" y="1430226"/>
            <a:ext cx="2065381" cy="469424"/>
          </a:xfrm>
          <a:prstGeom prst="rect">
            <a:avLst/>
          </a:prstGeom>
        </p:spPr>
        <p:txBody>
          <a:bodyPr wrap="square" lIns="0" tIns="0" rIns="0" bIns="0" rtlCol="0" anchor="t">
            <a:spAutoFit/>
          </a:bodyPr>
          <a:lstStyle/>
          <a:p>
            <a:pPr algn="ctr">
              <a:lnSpc>
                <a:spcPts val="4060"/>
              </a:lnSpc>
            </a:pPr>
            <a:r>
              <a:rPr lang="en-US" sz="2400" dirty="0">
                <a:solidFill>
                  <a:srgbClr val="000000"/>
                </a:solidFill>
                <a:latin typeface="Apricots" pitchFamily="50" charset="0"/>
                <a:ea typeface="Childos Arabic"/>
                <a:cs typeface="Childos Arabic"/>
                <a:sym typeface="Childos Arabic"/>
              </a:rPr>
              <a:t>RSHE</a:t>
            </a:r>
          </a:p>
        </p:txBody>
      </p:sp>
      <p:sp>
        <p:nvSpPr>
          <p:cNvPr id="25" name="TextBox 25"/>
          <p:cNvSpPr txBox="1"/>
          <p:nvPr/>
        </p:nvSpPr>
        <p:spPr>
          <a:xfrm>
            <a:off x="4817454" y="5017267"/>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0" y="-262160"/>
            <a:ext cx="8964106" cy="1234440"/>
          </a:xfrm>
          <a:prstGeom prst="rect">
            <a:avLst/>
          </a:prstGeom>
          <a:noFill/>
          <a:ln>
            <a:noFill/>
          </a:ln>
        </p:spPr>
        <p:txBody>
          <a:bodyPr rot="0" vert="horz" wrap="square" lIns="91440" tIns="45720" rIns="91440" bIns="45720" anchor="t" anchorCtr="0" upright="1">
            <a:noAutofit/>
          </a:bodyPr>
          <a:lstStyle/>
          <a:p>
            <a:pPr algn="ctr">
              <a:buNone/>
            </a:pPr>
            <a:r>
              <a:rPr lang="en-GB" sz="500" dirty="0">
                <a:effectLst/>
                <a:latin typeface="Rockwell" panose="020606030202050204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dirty="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400" dirty="0">
                <a:latin typeface="Apricots" pitchFamily="50" charset="0"/>
                <a:ea typeface="Calibri" panose="020F0502020204030204" pitchFamily="34" charset="0"/>
                <a:cs typeface="Pattaya" panose="00000500000000000000" pitchFamily="2" charset="-34"/>
              </a:rPr>
              <a:t>Nursery</a:t>
            </a:r>
            <a:r>
              <a:rPr lang="en-GB" sz="5400" dirty="0">
                <a:effectLst/>
                <a:latin typeface="Apricots" pitchFamily="50" charset="0"/>
                <a:ea typeface="Calibri" panose="020F0502020204030204" pitchFamily="34" charset="0"/>
                <a:cs typeface="Pattaya" panose="00000500000000000000" pitchFamily="2" charset="-34"/>
              </a:rPr>
              <a:t> Learning Overview</a:t>
            </a:r>
            <a:endParaRPr lang="en-GB"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57881" y="809263"/>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Advent Term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7"/>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171371" y="4832851"/>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8"/>
            <a:stretch>
              <a:fillRect/>
            </a:stretch>
          </a:blipFill>
        </p:spPr>
        <p:txBody>
          <a:bodyPr/>
          <a:lstStyle/>
          <a:p>
            <a:endParaRPr lang="en-GB"/>
          </a:p>
        </p:txBody>
      </p:sp>
      <p:pic>
        <p:nvPicPr>
          <p:cNvPr id="11" name="Picture 10">
            <a:extLst>
              <a:ext uri="{FF2B5EF4-FFF2-40B4-BE49-F238E27FC236}">
                <a16:creationId xmlns:a16="http://schemas.microsoft.com/office/drawing/2014/main" id="{A78B2446-862C-4B2D-9270-E6743F6AA16F}"/>
              </a:ext>
            </a:extLst>
          </p:cNvPr>
          <p:cNvPicPr>
            <a:picLocks noChangeAspect="1"/>
          </p:cNvPicPr>
          <p:nvPr/>
        </p:nvPicPr>
        <p:blipFill>
          <a:blip r:embed="rId19"/>
          <a:stretch>
            <a:fillRect/>
          </a:stretch>
        </p:blipFill>
        <p:spPr>
          <a:xfrm>
            <a:off x="2043605" y="883950"/>
            <a:ext cx="2048434" cy="920576"/>
          </a:xfrm>
          <a:prstGeom prst="rect">
            <a:avLst/>
          </a:prstGeom>
        </p:spPr>
      </p:pic>
      <p:sp>
        <p:nvSpPr>
          <p:cNvPr id="12" name="Rectangle 11">
            <a:extLst>
              <a:ext uri="{FF2B5EF4-FFF2-40B4-BE49-F238E27FC236}">
                <a16:creationId xmlns:a16="http://schemas.microsoft.com/office/drawing/2014/main" id="{CE5DB0D2-F83B-4FAC-93A6-68053B3343A2}"/>
              </a:ext>
            </a:extLst>
          </p:cNvPr>
          <p:cNvSpPr/>
          <p:nvPr/>
        </p:nvSpPr>
        <p:spPr>
          <a:xfrm>
            <a:off x="2055636" y="997441"/>
            <a:ext cx="1899172" cy="700192"/>
          </a:xfrm>
          <a:prstGeom prst="rect">
            <a:avLst/>
          </a:prstGeom>
        </p:spPr>
        <p:txBody>
          <a:bodyPr wrap="square">
            <a:spAutoFit/>
          </a:bodyPr>
          <a:lstStyle/>
          <a:p>
            <a:pPr algn="ctr">
              <a:lnSpc>
                <a:spcPts val="2420"/>
              </a:lnSpc>
            </a:pPr>
            <a:r>
              <a:rPr lang="en-US" spc="-123" dirty="0">
                <a:solidFill>
                  <a:srgbClr val="FF0000"/>
                </a:solidFill>
                <a:latin typeface="Childos Arabic"/>
                <a:ea typeface="Childos Arabic"/>
                <a:cs typeface="Childos Arabic"/>
                <a:sym typeface="Childos Arabic"/>
              </a:rPr>
              <a:t>Our topic is  ‘We are all unique‘</a:t>
            </a:r>
          </a:p>
        </p:txBody>
      </p:sp>
      <p:pic>
        <p:nvPicPr>
          <p:cNvPr id="38" name="Picture 37" descr="When God Made You">
            <a:extLst>
              <a:ext uri="{FF2B5EF4-FFF2-40B4-BE49-F238E27FC236}">
                <a16:creationId xmlns:a16="http://schemas.microsoft.com/office/drawing/2014/main" id="{64D8A923-E853-437C-9F5A-10AE20013A98}"/>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94250" y="2892251"/>
            <a:ext cx="1231265" cy="1235710"/>
          </a:xfrm>
          <a:prstGeom prst="rect">
            <a:avLst/>
          </a:prstGeom>
          <a:noFill/>
          <a:ln>
            <a:noFill/>
          </a:ln>
        </p:spPr>
      </p:pic>
      <p:pic>
        <p:nvPicPr>
          <p:cNvPr id="39" name="Picture 38" descr="A World For Me and You: Where Everyone is Welcome">
            <a:extLst>
              <a:ext uri="{FF2B5EF4-FFF2-40B4-BE49-F238E27FC236}">
                <a16:creationId xmlns:a16="http://schemas.microsoft.com/office/drawing/2014/main" id="{CB95271D-D428-405D-9263-56522E1B08E0}"/>
              </a:ext>
            </a:extLst>
          </p:cNvPr>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27478" y="3974655"/>
            <a:ext cx="1160780" cy="1050065"/>
          </a:xfrm>
          <a:prstGeom prst="rect">
            <a:avLst/>
          </a:prstGeom>
          <a:noFill/>
          <a:ln>
            <a:noFill/>
          </a:ln>
        </p:spPr>
      </p:pic>
      <p:pic>
        <p:nvPicPr>
          <p:cNvPr id="40" name="Picture 39" descr="We Are All Neighbours: From the creators of All Are Welcome">
            <a:extLst>
              <a:ext uri="{FF2B5EF4-FFF2-40B4-BE49-F238E27FC236}">
                <a16:creationId xmlns:a16="http://schemas.microsoft.com/office/drawing/2014/main" id="{462CCDE9-4FB0-4514-8209-265429CE27CD}"/>
              </a:ext>
            </a:extLst>
          </p:cNvPr>
          <p:cNvPicPr/>
          <p:nvPr/>
        </p:nvPicPr>
        <p:blipFill>
          <a:blip r:embed="rId22">
            <a:extLst>
              <a:ext uri="{28A0092B-C50C-407E-A947-70E740481C1C}">
                <a14:useLocalDpi xmlns:a14="http://schemas.microsoft.com/office/drawing/2010/main" val="0"/>
              </a:ext>
            </a:extLst>
          </a:blip>
          <a:srcRect/>
          <a:stretch>
            <a:fillRect/>
          </a:stretch>
        </p:blipFill>
        <p:spPr bwMode="auto">
          <a:xfrm>
            <a:off x="2003983" y="4071118"/>
            <a:ext cx="933450" cy="933450"/>
          </a:xfrm>
          <a:prstGeom prst="rect">
            <a:avLst/>
          </a:prstGeom>
          <a:noFill/>
          <a:ln>
            <a:noFill/>
          </a:ln>
        </p:spPr>
      </p:pic>
      <p:pic>
        <p:nvPicPr>
          <p:cNvPr id="41" name="Picture 40" descr="In My Mosque: A big-hearted celebration of mosques and their communities">
            <a:extLst>
              <a:ext uri="{FF2B5EF4-FFF2-40B4-BE49-F238E27FC236}">
                <a16:creationId xmlns:a16="http://schemas.microsoft.com/office/drawing/2014/main" id="{14C918A2-013D-40CB-BD37-3C01D18B9D34}"/>
              </a:ext>
            </a:extLst>
          </p:cNvPr>
          <p:cNvPicPr/>
          <p:nvPr/>
        </p:nvPicPr>
        <p:blipFill>
          <a:blip r:embed="rId23">
            <a:extLst>
              <a:ext uri="{28A0092B-C50C-407E-A947-70E740481C1C}">
                <a14:useLocalDpi xmlns:a14="http://schemas.microsoft.com/office/drawing/2010/main" val="0"/>
              </a:ext>
            </a:extLst>
          </a:blip>
          <a:srcRect/>
          <a:stretch>
            <a:fillRect/>
          </a:stretch>
        </p:blipFill>
        <p:spPr bwMode="auto">
          <a:xfrm>
            <a:off x="4038993" y="3648730"/>
            <a:ext cx="975360" cy="1078230"/>
          </a:xfrm>
          <a:prstGeom prst="rect">
            <a:avLst/>
          </a:prstGeom>
          <a:noFill/>
          <a:ln>
            <a:noFill/>
          </a:ln>
        </p:spPr>
      </p:pic>
      <p:pic>
        <p:nvPicPr>
          <p:cNvPr id="46" name="Picture 45" descr="Gurpreet Goes to Gurdwara: Understanding the Sikh Place of Worship">
            <a:extLst>
              <a:ext uri="{FF2B5EF4-FFF2-40B4-BE49-F238E27FC236}">
                <a16:creationId xmlns:a16="http://schemas.microsoft.com/office/drawing/2014/main" id="{93ADB6C7-571D-4BAE-85A6-049FDD26E27C}"/>
              </a:ext>
            </a:extLst>
          </p:cNvPr>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030778" y="3466444"/>
            <a:ext cx="1030605" cy="1333500"/>
          </a:xfrm>
          <a:prstGeom prst="rect">
            <a:avLst/>
          </a:prstGeom>
          <a:noFill/>
          <a:ln>
            <a:noFill/>
          </a:ln>
        </p:spPr>
      </p:pic>
      <p:pic>
        <p:nvPicPr>
          <p:cNvPr id="47" name="Picture 46" descr="Hats of Faith: 1">
            <a:extLst>
              <a:ext uri="{FF2B5EF4-FFF2-40B4-BE49-F238E27FC236}">
                <a16:creationId xmlns:a16="http://schemas.microsoft.com/office/drawing/2014/main" id="{1D5B7F6B-5ACF-4072-B2A7-9880D9460EFD}"/>
              </a:ext>
            </a:extLst>
          </p:cNvPr>
          <p:cNvPicPr/>
          <p:nvPr/>
        </p:nvPicPr>
        <p:blipFill>
          <a:blip r:embed="rId25">
            <a:extLst>
              <a:ext uri="{28A0092B-C50C-407E-A947-70E740481C1C}">
                <a14:useLocalDpi xmlns:a14="http://schemas.microsoft.com/office/drawing/2010/main" val="0"/>
              </a:ext>
            </a:extLst>
          </a:blip>
          <a:srcRect/>
          <a:stretch>
            <a:fillRect/>
          </a:stretch>
        </p:blipFill>
        <p:spPr bwMode="auto">
          <a:xfrm>
            <a:off x="6069374" y="3417844"/>
            <a:ext cx="1106454" cy="1040585"/>
          </a:xfrm>
          <a:prstGeom prst="rect">
            <a:avLst/>
          </a:prstGeom>
          <a:noFill/>
          <a:ln>
            <a:noFill/>
          </a:ln>
        </p:spPr>
      </p:pic>
      <p:pic>
        <p:nvPicPr>
          <p:cNvPr id="48" name="Picture 47" descr="What Makes Someone A Jew?">
            <a:extLst>
              <a:ext uri="{FF2B5EF4-FFF2-40B4-BE49-F238E27FC236}">
                <a16:creationId xmlns:a16="http://schemas.microsoft.com/office/drawing/2014/main" id="{0E87B785-905B-4DE4-AB91-E71E5A4B9007}"/>
              </a:ext>
            </a:extLst>
          </p:cNvPr>
          <p:cNvPicPr/>
          <p:nvPr/>
        </p:nvPicPr>
        <p:blipFill rotWithShape="1">
          <a:blip r:embed="rId26">
            <a:extLst>
              <a:ext uri="{28A0092B-C50C-407E-A947-70E740481C1C}">
                <a14:useLocalDpi xmlns:a14="http://schemas.microsoft.com/office/drawing/2010/main" val="0"/>
              </a:ext>
            </a:extLst>
          </a:blip>
          <a:srcRect t="7773" b="8960"/>
          <a:stretch/>
        </p:blipFill>
        <p:spPr bwMode="auto">
          <a:xfrm>
            <a:off x="1954174" y="5038287"/>
            <a:ext cx="1007491" cy="872548"/>
          </a:xfrm>
          <a:prstGeom prst="rect">
            <a:avLst/>
          </a:prstGeom>
          <a:noFill/>
          <a:ln>
            <a:noFill/>
          </a:ln>
        </p:spPr>
      </p:pic>
      <p:pic>
        <p:nvPicPr>
          <p:cNvPr id="49" name="Picture 48" descr="C:\Users\r.shaw\AppData\Local\Microsoft\Windows\INetCache\Content.MSO\2F82A281.tmp">
            <a:extLst>
              <a:ext uri="{FF2B5EF4-FFF2-40B4-BE49-F238E27FC236}">
                <a16:creationId xmlns:a16="http://schemas.microsoft.com/office/drawing/2014/main" id="{23C2450F-17A8-4F9F-9C5C-C62008963D39}"/>
              </a:ext>
            </a:extLst>
          </p:cNvPr>
          <p:cNvPicPr/>
          <p:nvPr/>
        </p:nvPicPr>
        <p:blipFill>
          <a:blip r:embed="rId27">
            <a:extLst>
              <a:ext uri="{28A0092B-C50C-407E-A947-70E740481C1C}">
                <a14:useLocalDpi xmlns:a14="http://schemas.microsoft.com/office/drawing/2010/main" val="0"/>
              </a:ext>
            </a:extLst>
          </a:blip>
          <a:srcRect/>
          <a:stretch>
            <a:fillRect/>
          </a:stretch>
        </p:blipFill>
        <p:spPr bwMode="auto">
          <a:xfrm>
            <a:off x="1890318" y="5951066"/>
            <a:ext cx="1160780" cy="1160780"/>
          </a:xfrm>
          <a:prstGeom prst="rect">
            <a:avLst/>
          </a:prstGeom>
          <a:noFill/>
          <a:ln>
            <a:noFill/>
          </a:ln>
        </p:spPr>
      </p:pic>
      <p:pic>
        <p:nvPicPr>
          <p:cNvPr id="50" name="Picture 49" descr="Hanukkah Is Coming!">
            <a:extLst>
              <a:ext uri="{FF2B5EF4-FFF2-40B4-BE49-F238E27FC236}">
                <a16:creationId xmlns:a16="http://schemas.microsoft.com/office/drawing/2014/main" id="{4F151205-CA1F-4082-99FF-510E82C32844}"/>
              </a:ext>
            </a:extLst>
          </p:cNvPr>
          <p:cNvPicPr/>
          <p:nvPr/>
        </p:nvPicPr>
        <p:blipFill>
          <a:blip r:embed="rId28">
            <a:extLst>
              <a:ext uri="{28A0092B-C50C-407E-A947-70E740481C1C}">
                <a14:useLocalDpi xmlns:a14="http://schemas.microsoft.com/office/drawing/2010/main" val="0"/>
              </a:ext>
            </a:extLst>
          </a:blip>
          <a:srcRect/>
          <a:stretch>
            <a:fillRect/>
          </a:stretch>
        </p:blipFill>
        <p:spPr bwMode="auto">
          <a:xfrm>
            <a:off x="2999164" y="5038163"/>
            <a:ext cx="1124585" cy="11245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3">
            <a:extLst>
              <a:ext uri="{FF2B5EF4-FFF2-40B4-BE49-F238E27FC236}">
                <a16:creationId xmlns:a16="http://schemas.microsoft.com/office/drawing/2014/main" id="{9E7B716F-FD0F-41BC-BCDF-41FD8058E8A2}"/>
              </a:ext>
            </a:extLst>
          </p:cNvPr>
          <p:cNvSpPr/>
          <p:nvPr/>
        </p:nvSpPr>
        <p:spPr>
          <a:xfrm>
            <a:off x="7760231" y="3835830"/>
            <a:ext cx="2844074" cy="561322"/>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6" name="Rectangle 35">
            <a:extLst>
              <a:ext uri="{FF2B5EF4-FFF2-40B4-BE49-F238E27FC236}">
                <a16:creationId xmlns:a16="http://schemas.microsoft.com/office/drawing/2014/main" id="{E891F400-889B-8169-EDFF-2EA3B1A2D0AB}"/>
              </a:ext>
            </a:extLst>
          </p:cNvPr>
          <p:cNvSpPr/>
          <p:nvPr/>
        </p:nvSpPr>
        <p:spPr>
          <a:xfrm>
            <a:off x="-20052" y="0"/>
            <a:ext cx="10776890" cy="75565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9489" y="249020"/>
            <a:ext cx="2454780" cy="49011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3501" y="4667205"/>
            <a:ext cx="3744483" cy="1625645"/>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wrap="square"/>
          <a:lstStyle/>
          <a:p>
            <a:pPr marL="342900" lvl="0" indent="-342900">
              <a:lnSpc>
                <a:spcPct val="107000"/>
              </a:lnSpc>
              <a:spcBef>
                <a:spcPts val="10"/>
              </a:spcBef>
              <a:spcAft>
                <a:spcPts val="0"/>
              </a:spcAft>
              <a:buFont typeface="Symbol" panose="05050102010706020507" pitchFamily="18" charset="2"/>
              <a:buChar char=""/>
            </a:pPr>
            <a:r>
              <a:rPr lang="en-US" sz="1200" b="1" i="1" dirty="0">
                <a:latin typeface="Calibri Light" panose="020F0302020204030204" pitchFamily="34" charset="0"/>
                <a:ea typeface="Arial MT"/>
                <a:cs typeface="Times New Roman" panose="02020603050405020304" pitchFamily="18" charset="0"/>
              </a:rPr>
              <a:t>Use</a:t>
            </a:r>
            <a:r>
              <a:rPr lang="en-US" sz="1200" b="1" i="1" spc="-1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large-muscle</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movements</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to</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wave</a:t>
            </a:r>
            <a:r>
              <a:rPr lang="en-US" sz="1200" b="1" i="1" spc="-1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flags</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and</a:t>
            </a:r>
            <a:r>
              <a:rPr lang="en-US" sz="1200" b="1" i="1" spc="-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streamers,</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paint</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and</a:t>
            </a:r>
            <a:r>
              <a:rPr lang="en-US" sz="1200" b="1" i="1" spc="-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make</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marks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0"/>
              </a:spcBef>
              <a:spcAft>
                <a:spcPts val="0"/>
              </a:spcAft>
              <a:buFont typeface="Symbol" panose="05050102010706020507" pitchFamily="18" charset="2"/>
              <a:buChar char=""/>
            </a:pPr>
            <a:r>
              <a:rPr lang="en-US" sz="1200" b="1" i="1" dirty="0">
                <a:latin typeface="Calibri Light" panose="020F0302020204030204" pitchFamily="34" charset="0"/>
                <a:ea typeface="Arial MT"/>
                <a:cs typeface="Times New Roman" panose="02020603050405020304" pitchFamily="18" charset="0"/>
              </a:rPr>
              <a:t>Collaborate</a:t>
            </a:r>
            <a:r>
              <a:rPr lang="en-US" sz="1200" b="1" i="1" spc="-1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with</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others</a:t>
            </a:r>
            <a:r>
              <a:rPr lang="en-US" sz="1200" b="1" i="1" spc="-1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to</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manage</a:t>
            </a:r>
            <a:r>
              <a:rPr lang="en-US" sz="1200" b="1" i="1" spc="-1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large</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items,</a:t>
            </a:r>
            <a:r>
              <a:rPr lang="en-US" sz="1200" b="1" i="1" spc="-1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such</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as</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moving</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a</a:t>
            </a:r>
            <a:r>
              <a:rPr lang="en-US" sz="1200" b="1" i="1" spc="-1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long</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plank</a:t>
            </a:r>
            <a:r>
              <a:rPr lang="en-US" sz="1200" b="1" i="1" spc="-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safely,</a:t>
            </a:r>
            <a:r>
              <a:rPr lang="en-US" sz="1200" b="1" i="1" spc="-17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carrying large hollow blocks.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0"/>
              </a:spcBef>
              <a:spcAft>
                <a:spcPts val="800"/>
              </a:spcAft>
              <a:buFont typeface="Symbol" panose="05050102010706020507" pitchFamily="18" charset="2"/>
              <a:buChar char=""/>
            </a:pPr>
            <a:r>
              <a:rPr lang="en-US" sz="1200" b="1" i="1" dirty="0">
                <a:latin typeface="Calibri Light" panose="020F0302020204030204" pitchFamily="34" charset="0"/>
                <a:ea typeface="Arial MT"/>
                <a:cs typeface="Times New Roman" panose="02020603050405020304" pitchFamily="18" charset="0"/>
              </a:rPr>
              <a:t>Start</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taking</a:t>
            </a:r>
            <a:r>
              <a:rPr lang="en-US" sz="1200" b="1" i="1" spc="-1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part</a:t>
            </a:r>
            <a:r>
              <a:rPr lang="en-US" sz="1200" b="1" i="1" spc="-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in</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some</a:t>
            </a:r>
            <a:r>
              <a:rPr lang="en-US" sz="1200" b="1" i="1" spc="-1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group</a:t>
            </a:r>
            <a:r>
              <a:rPr lang="en-US" sz="1200" b="1" i="1" spc="-1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activities</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which</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they</a:t>
            </a:r>
            <a:r>
              <a:rPr lang="en-US" sz="1200" b="1" i="1" spc="-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make</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up</a:t>
            </a:r>
            <a:r>
              <a:rPr lang="en-US" sz="1200" b="1" i="1" spc="-2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for</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themselves,</a:t>
            </a:r>
            <a:r>
              <a:rPr lang="en-US" sz="1200" b="1" i="1" spc="-1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or</a:t>
            </a:r>
            <a:r>
              <a:rPr lang="en-US" sz="1200" b="1" i="1" spc="-1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in</a:t>
            </a:r>
            <a:r>
              <a:rPr lang="en-US" sz="1200" b="1" i="1" spc="-170"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teams.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
              </a:spcBef>
              <a:spcAft>
                <a:spcPts val="800"/>
              </a:spcAft>
            </a:pPr>
            <a:r>
              <a:rPr lang="en-US" sz="1200" b="1" i="1" dirty="0">
                <a:latin typeface="Calibri Light" panose="020F0302020204030204" pitchFamily="34" charset="0"/>
                <a:ea typeface="Arial MT"/>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8" name="Freeform 8"/>
          <p:cNvSpPr/>
          <p:nvPr/>
        </p:nvSpPr>
        <p:spPr>
          <a:xfrm>
            <a:off x="4023118" y="3628350"/>
            <a:ext cx="2725849"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343440" y="4159689"/>
            <a:ext cx="1888842"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13"/>
          <p:cNvSpPr/>
          <p:nvPr/>
        </p:nvSpPr>
        <p:spPr>
          <a:xfrm>
            <a:off x="7168530" y="4238136"/>
            <a:ext cx="3494576" cy="3167210"/>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8"/>
            <a:stretch>
              <a:fillRect t="-3890" r="-87558" b="-174205"/>
            </a:stretch>
          </a:blipFill>
        </p:spPr>
        <p:txBody>
          <a:bodyPr/>
          <a:lstStyle/>
          <a:p>
            <a:pPr marL="171450" indent="-171450">
              <a:buFont typeface="Arial" panose="020B0604020202020204" pitchFamily="34" charset="0"/>
              <a:buChar char="•"/>
            </a:pPr>
            <a:r>
              <a:rPr lang="en-GB" sz="1500" dirty="0"/>
              <a:t>Engage in pretend play: “putting the baby to sleep' or 'driving the car to the shops.' </a:t>
            </a:r>
          </a:p>
          <a:p>
            <a:pPr marL="171450" indent="-171450">
              <a:buFont typeface="Arial" panose="020B0604020202020204" pitchFamily="34" charset="0"/>
              <a:buChar char="•"/>
            </a:pPr>
            <a:r>
              <a:rPr lang="en-GB" sz="1500" dirty="0"/>
              <a:t>Enjoy listening to and repeating rhymes.</a:t>
            </a:r>
          </a:p>
          <a:p>
            <a:pPr marL="171450" lvl="0" indent="-171450">
              <a:buFont typeface="Arial" panose="020B0604020202020204" pitchFamily="34" charset="0"/>
              <a:buChar char="•"/>
            </a:pPr>
            <a:r>
              <a:rPr lang="en-GB" sz="1500" dirty="0"/>
              <a:t> Understand a question or instruction that has two parts, such as: "Put on your coat and wait at the door".</a:t>
            </a:r>
          </a:p>
          <a:p>
            <a:pPr marL="171450" lvl="0" indent="-171450">
              <a:buFont typeface="Arial" panose="020B0604020202020204" pitchFamily="34" charset="0"/>
              <a:buChar char="•"/>
            </a:pPr>
            <a:r>
              <a:rPr lang="en-GB" sz="1500" dirty="0"/>
              <a:t>Begin to pay attention to more than one thing at a time.</a:t>
            </a:r>
          </a:p>
          <a:p>
            <a:pPr marL="171450" indent="-171450">
              <a:buFont typeface="Arial" panose="020B0604020202020204" pitchFamily="34" charset="0"/>
              <a:buChar char="•"/>
            </a:pPr>
            <a:endParaRPr lang="en-GB" sz="1200" b="1" dirty="0"/>
          </a:p>
          <a:p>
            <a:r>
              <a:rPr lang="en-GB" b="1" dirty="0"/>
              <a:t>	.</a:t>
            </a:r>
          </a:p>
          <a:p>
            <a:endParaRPr lang="en-GB" b="1" dirty="0"/>
          </a:p>
        </p:txBody>
      </p:sp>
      <p:sp>
        <p:nvSpPr>
          <p:cNvPr id="14" name="Freeform 14"/>
          <p:cNvSpPr/>
          <p:nvPr/>
        </p:nvSpPr>
        <p:spPr>
          <a:xfrm rot="-10800000">
            <a:off x="9915725" y="6724483"/>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9"/>
            <a:stretch>
              <a:fillRect l="-31365" t="-110949" r="-10184" b="-32088"/>
            </a:stretch>
          </a:blipFill>
        </p:spPr>
        <p:txBody>
          <a:bodyPr/>
          <a:lstStyle/>
          <a:p>
            <a:endParaRPr lang="en-GB"/>
          </a:p>
        </p:txBody>
      </p:sp>
      <p:sp>
        <p:nvSpPr>
          <p:cNvPr id="24" name="TextBox 24"/>
          <p:cNvSpPr txBox="1"/>
          <p:nvPr/>
        </p:nvSpPr>
        <p:spPr>
          <a:xfrm>
            <a:off x="23095" y="155159"/>
            <a:ext cx="2377543" cy="444417"/>
          </a:xfrm>
          <a:prstGeom prst="rect">
            <a:avLst/>
          </a:prstGeom>
        </p:spPr>
        <p:txBody>
          <a:bodyPr wrap="square" lIns="0" tIns="0" rIns="0" bIns="0" rtlCol="0" anchor="t">
            <a:spAutoFit/>
          </a:bodyPr>
          <a:lstStyle/>
          <a:p>
            <a:pPr algn="ctr">
              <a:lnSpc>
                <a:spcPts val="4060"/>
              </a:lnSpc>
            </a:pPr>
            <a:r>
              <a:rPr lang="en-US" sz="1600" dirty="0">
                <a:solidFill>
                  <a:srgbClr val="000000"/>
                </a:solidFill>
                <a:latin typeface="Apricots" pitchFamily="50" charset="0"/>
                <a:ea typeface="Childos Arabic"/>
                <a:cs typeface="Childos Arabic"/>
                <a:sym typeface="Childos Arabic"/>
              </a:rPr>
              <a:t>Understanding the World</a:t>
            </a:r>
          </a:p>
        </p:txBody>
      </p:sp>
      <p:sp>
        <p:nvSpPr>
          <p:cNvPr id="26" name="TextBox 26"/>
          <p:cNvSpPr txBox="1"/>
          <p:nvPr/>
        </p:nvSpPr>
        <p:spPr>
          <a:xfrm>
            <a:off x="3972206" y="3464802"/>
            <a:ext cx="2788018" cy="444417"/>
          </a:xfrm>
          <a:prstGeom prst="rect">
            <a:avLst/>
          </a:prstGeom>
        </p:spPr>
        <p:txBody>
          <a:bodyPr wrap="square" lIns="0" tIns="0" rIns="0" bIns="0" rtlCol="0" anchor="t">
            <a:spAutoFit/>
          </a:bodyPr>
          <a:lstStyle/>
          <a:p>
            <a:pPr algn="ctr">
              <a:lnSpc>
                <a:spcPts val="4060"/>
              </a:lnSpc>
            </a:pPr>
            <a:r>
              <a:rPr lang="en-US" sz="1600" dirty="0">
                <a:solidFill>
                  <a:srgbClr val="000000"/>
                </a:solidFill>
                <a:latin typeface="Apricots" pitchFamily="50" charset="0"/>
                <a:ea typeface="Childos Arabic"/>
                <a:cs typeface="Childos Arabic"/>
                <a:sym typeface="Childos Arabic"/>
              </a:rPr>
              <a:t>Expressive </a:t>
            </a:r>
            <a:r>
              <a:rPr lang="en-US" sz="1600" dirty="0" err="1">
                <a:solidFill>
                  <a:srgbClr val="000000"/>
                </a:solidFill>
                <a:latin typeface="Apricots" pitchFamily="50" charset="0"/>
                <a:ea typeface="Childos Arabic"/>
                <a:cs typeface="Childos Arabic"/>
                <a:sym typeface="Childos Arabic"/>
              </a:rPr>
              <a:t>Ar</a:t>
            </a:r>
            <a:r>
              <a:rPr lang="en-US" sz="1600" dirty="0">
                <a:solidFill>
                  <a:srgbClr val="000000"/>
                </a:solidFill>
                <a:latin typeface="Apricots" pitchFamily="50" charset="0"/>
                <a:ea typeface="Childos Arabic"/>
                <a:cs typeface="Childos Arabic"/>
                <a:sym typeface="Childos Arabic"/>
              </a:rPr>
              <a:t> t and Design</a:t>
            </a:r>
          </a:p>
        </p:txBody>
      </p:sp>
      <p:sp>
        <p:nvSpPr>
          <p:cNvPr id="27" name="TextBox 27"/>
          <p:cNvSpPr txBox="1"/>
          <p:nvPr/>
        </p:nvSpPr>
        <p:spPr>
          <a:xfrm>
            <a:off x="343440" y="4144619"/>
            <a:ext cx="1952724" cy="450636"/>
          </a:xfrm>
          <a:prstGeom prst="rect">
            <a:avLst/>
          </a:prstGeom>
        </p:spPr>
        <p:txBody>
          <a:bodyPr wrap="square" lIns="0" tIns="0" rIns="0" bIns="0" rtlCol="0" anchor="t">
            <a:spAutoFit/>
          </a:bodyPr>
          <a:lstStyle/>
          <a:p>
            <a:pPr algn="ctr">
              <a:lnSpc>
                <a:spcPts val="4060"/>
              </a:lnSpc>
            </a:pPr>
            <a:r>
              <a:rPr lang="en-US" dirty="0">
                <a:solidFill>
                  <a:srgbClr val="000000"/>
                </a:solidFill>
                <a:latin typeface="Apricots" pitchFamily="50" charset="0"/>
                <a:ea typeface="Childos Arabic"/>
                <a:cs typeface="Childos Arabic"/>
                <a:sym typeface="Childos Arabic"/>
              </a:rPr>
              <a:t>Gross Motor</a:t>
            </a: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TextBox 25"/>
          <p:cNvSpPr txBox="1"/>
          <p:nvPr/>
        </p:nvSpPr>
        <p:spPr>
          <a:xfrm>
            <a:off x="7919248" y="84242"/>
            <a:ext cx="9201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295" y="630070"/>
            <a:ext cx="3969409" cy="329484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30"/>
          <p:cNvSpPr txBox="1"/>
          <p:nvPr/>
        </p:nvSpPr>
        <p:spPr>
          <a:xfrm>
            <a:off x="150511" y="908403"/>
            <a:ext cx="3463585" cy="2836418"/>
          </a:xfrm>
          <a:prstGeom prst="rect">
            <a:avLst/>
          </a:prstGeom>
        </p:spPr>
        <p:txBody>
          <a:bodyPr wrap="square" lIns="0" tIns="0" rIns="0" bIns="0" rtlCol="0" anchor="t">
            <a:spAutoFit/>
          </a:bodyPr>
          <a:lstStyle/>
          <a:p>
            <a:pPr algn="l">
              <a:lnSpc>
                <a:spcPts val="1699"/>
              </a:lnSpc>
              <a:spcBef>
                <a:spcPct val="0"/>
              </a:spcBef>
            </a:pPr>
            <a:r>
              <a:rPr lang="en-US" sz="1200" u="sng" spc="-70" dirty="0">
                <a:solidFill>
                  <a:srgbClr val="000000"/>
                </a:solidFill>
                <a:latin typeface="Childos Arabic"/>
                <a:ea typeface="Childos Arabic"/>
                <a:cs typeface="Childos Arabic"/>
                <a:sym typeface="Childos Arabic"/>
              </a:rPr>
              <a:t>Past and Present:</a:t>
            </a:r>
          </a:p>
          <a:p>
            <a:pPr>
              <a:lnSpc>
                <a:spcPts val="1699"/>
              </a:lnSpc>
              <a:spcBef>
                <a:spcPct val="0"/>
              </a:spcBef>
            </a:pPr>
            <a:r>
              <a:rPr lang="en-US" sz="1200" spc="-70" dirty="0">
                <a:solidFill>
                  <a:srgbClr val="000000"/>
                </a:solidFill>
                <a:latin typeface="Childos Arabic"/>
                <a:ea typeface="Childos Arabic"/>
                <a:cs typeface="Childos Arabic"/>
                <a:sym typeface="Childos Arabic"/>
              </a:rPr>
              <a:t>We will be</a:t>
            </a:r>
            <a:r>
              <a:rPr lang="en-GB" sz="1200" b="1" i="1" spc="-70" dirty="0">
                <a:solidFill>
                  <a:srgbClr val="000000"/>
                </a:solidFill>
                <a:latin typeface="Childos Arabic"/>
                <a:ea typeface="Childos Arabic"/>
                <a:cs typeface="Childos Arabic"/>
                <a:sym typeface="Childos Arabic"/>
              </a:rPr>
              <a:t> </a:t>
            </a:r>
            <a:r>
              <a:rPr lang="en-GB" sz="1200" spc="-70" dirty="0">
                <a:solidFill>
                  <a:srgbClr val="000000"/>
                </a:solidFill>
                <a:latin typeface="Childos Arabic" panose="020B0604020202020204" charset="-78"/>
                <a:ea typeface="Childos Arabic"/>
                <a:cs typeface="Childos Arabic" panose="020B0604020202020204" charset="-78"/>
                <a:sym typeface="Childos Arabic"/>
              </a:rPr>
              <a:t>learning that God made all natural things in the world..</a:t>
            </a:r>
            <a:endParaRPr lang="en-GB" sz="1200" dirty="0">
              <a:latin typeface="Childos Arabic" panose="020B0604020202020204" charset="-78"/>
              <a:cs typeface="Childos Arabic" panose="020B0604020202020204" charset="-78"/>
            </a:endParaRPr>
          </a:p>
          <a:p>
            <a:pPr>
              <a:lnSpc>
                <a:spcPts val="1699"/>
              </a:lnSpc>
              <a:spcBef>
                <a:spcPct val="0"/>
              </a:spcBef>
            </a:pPr>
            <a:r>
              <a:rPr lang="en-GB" sz="1200" u="sng" spc="-70" dirty="0">
                <a:solidFill>
                  <a:srgbClr val="000000"/>
                </a:solidFill>
                <a:latin typeface="Childos Arabic" panose="020B0604020202020204" charset="-78"/>
                <a:ea typeface="Childos Arabic"/>
                <a:cs typeface="Childos Arabic" panose="020B0604020202020204" charset="-78"/>
                <a:sym typeface="Childos Arabic"/>
              </a:rPr>
              <a:t>People, Culture and Communitie</a:t>
            </a:r>
            <a:r>
              <a:rPr lang="en-GB" sz="1200" spc="-70" dirty="0">
                <a:solidFill>
                  <a:srgbClr val="000000"/>
                </a:solidFill>
                <a:latin typeface="Childos Arabic" panose="020B0604020202020204" charset="-78"/>
                <a:ea typeface="Childos Arabic"/>
                <a:cs typeface="Childos Arabic" panose="020B0604020202020204" charset="-78"/>
                <a:sym typeface="Childos Arabic"/>
              </a:rPr>
              <a:t>s</a:t>
            </a:r>
          </a:p>
          <a:p>
            <a:pPr>
              <a:lnSpc>
                <a:spcPts val="1699"/>
              </a:lnSpc>
              <a:spcBef>
                <a:spcPct val="0"/>
              </a:spcBef>
            </a:pPr>
            <a:r>
              <a:rPr lang="en-GB" sz="1200" spc="-70" dirty="0">
                <a:solidFill>
                  <a:srgbClr val="000000"/>
                </a:solidFill>
                <a:latin typeface="Childos Arabic" panose="020B0604020202020204" charset="-78"/>
                <a:ea typeface="Childos Arabic"/>
                <a:cs typeface="Childos Arabic" panose="020B0604020202020204" charset="-78"/>
                <a:sym typeface="Childos Arabic"/>
              </a:rPr>
              <a:t>We will be learning that there are differences between people and that God created us to be unique.</a:t>
            </a:r>
            <a:r>
              <a:rPr lang="en-US" sz="1200" b="1" i="1" spc="-70" dirty="0">
                <a:solidFill>
                  <a:srgbClr val="000000"/>
                </a:solidFill>
                <a:latin typeface="Childos Arabic" panose="020B0604020202020204" charset="-78"/>
                <a:ea typeface="Childos Arabic"/>
                <a:cs typeface="Childos Arabic" panose="020B0604020202020204" charset="-78"/>
                <a:sym typeface="Childos Arabic"/>
              </a:rPr>
              <a:t> </a:t>
            </a:r>
            <a:r>
              <a:rPr lang="en-US" sz="1200" spc="-70" dirty="0">
                <a:solidFill>
                  <a:srgbClr val="000000"/>
                </a:solidFill>
                <a:latin typeface="Childos Arabic" panose="020B0604020202020204" charset="-78"/>
                <a:ea typeface="Childos Arabic"/>
                <a:cs typeface="Childos Arabic" panose="020B0604020202020204" charset="-78"/>
                <a:sym typeface="Childos Arabic"/>
              </a:rPr>
              <a:t>We will also be learning that there are differences between what people believe. And know there are special places of worship.</a:t>
            </a:r>
          </a:p>
          <a:p>
            <a:pPr>
              <a:lnSpc>
                <a:spcPts val="1699"/>
              </a:lnSpc>
              <a:spcBef>
                <a:spcPct val="0"/>
              </a:spcBef>
            </a:pPr>
            <a:r>
              <a:rPr lang="en-US" sz="1200" u="sng" spc="-70" dirty="0">
                <a:solidFill>
                  <a:srgbClr val="000000"/>
                </a:solidFill>
                <a:latin typeface="Childos Arabic" panose="020B0604020202020204" charset="-78"/>
                <a:ea typeface="Childos Arabic"/>
                <a:cs typeface="Childos Arabic" panose="020B0604020202020204" charset="-78"/>
                <a:sym typeface="Childos Arabic"/>
              </a:rPr>
              <a:t>The Natural World</a:t>
            </a:r>
          </a:p>
          <a:p>
            <a:pPr>
              <a:lnSpc>
                <a:spcPts val="1699"/>
              </a:lnSpc>
              <a:spcBef>
                <a:spcPct val="0"/>
              </a:spcBef>
            </a:pPr>
            <a:r>
              <a:rPr lang="en-US" sz="1200" spc="-70" dirty="0">
                <a:solidFill>
                  <a:srgbClr val="000000"/>
                </a:solidFill>
                <a:latin typeface="Childos Arabic" panose="020B0604020202020204" charset="-78"/>
                <a:ea typeface="Childos Arabic"/>
                <a:cs typeface="Childos Arabic" panose="020B0604020202020204" charset="-78"/>
                <a:sym typeface="Childos Arabic"/>
              </a:rPr>
              <a:t>We will be exploring through our sense the world around us and using growing vocabulary to describe what we experience.</a:t>
            </a:r>
          </a:p>
          <a:p>
            <a:pPr>
              <a:lnSpc>
                <a:spcPts val="1699"/>
              </a:lnSpc>
              <a:spcBef>
                <a:spcPct val="0"/>
              </a:spcBef>
            </a:pPr>
            <a:r>
              <a:rPr lang="en-US" sz="1200" spc="-70" dirty="0">
                <a:solidFill>
                  <a:srgbClr val="000000"/>
                </a:solidFill>
                <a:latin typeface="Childos Arabic" panose="020B0604020202020204" charset="-78"/>
                <a:ea typeface="Childos Arabic"/>
                <a:cs typeface="Childos Arabic" panose="020B0604020202020204" charset="-78"/>
                <a:sym typeface="Childos Arabic"/>
              </a:rPr>
              <a:t>We will be also talking about the differences between materials we work with and the changes we notice.</a:t>
            </a:r>
          </a:p>
          <a:p>
            <a:pPr>
              <a:lnSpc>
                <a:spcPts val="1699"/>
              </a:lnSpc>
              <a:spcBef>
                <a:spcPct val="0"/>
              </a:spcBef>
            </a:pPr>
            <a:endParaRPr lang="en-US" sz="1478" spc="-70" dirty="0">
              <a:solidFill>
                <a:srgbClr val="000000"/>
              </a:solidFill>
              <a:latin typeface="Childos Arabic"/>
              <a:ea typeface="Childos Arabic"/>
              <a:cs typeface="Childos Arabic"/>
              <a:sym typeface="Childos Arabic"/>
            </a:endParaRPr>
          </a:p>
        </p:txBody>
      </p:sp>
      <p:sp>
        <p:nvSpPr>
          <p:cNvPr id="39" name="Freeform 7">
            <a:extLst>
              <a:ext uri="{FF2B5EF4-FFF2-40B4-BE49-F238E27FC236}">
                <a16:creationId xmlns:a16="http://schemas.microsoft.com/office/drawing/2014/main" id="{C5A36BEA-FDD6-7A57-857C-7B6F9B0BDA40}"/>
              </a:ext>
            </a:extLst>
          </p:cNvPr>
          <p:cNvSpPr/>
          <p:nvPr/>
        </p:nvSpPr>
        <p:spPr>
          <a:xfrm>
            <a:off x="4042372" y="653909"/>
            <a:ext cx="3390900" cy="299466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1">
              <a:extLst>
                <a:ext uri="{96DAC541-7B7A-43D3-8B79-37D633B846F1}">
                  <asvg:svgBlip xmlns:asvg="http://schemas.microsoft.com/office/drawing/2016/SVG/main" r:embed="rId12"/>
                </a:ext>
              </a:extLst>
            </a:blip>
            <a:stretch>
              <a:fillRect b="-9762"/>
            </a:stretch>
          </a:blipFill>
        </p:spPr>
        <p:txBody>
          <a:bodyPr/>
          <a:lstStyle/>
          <a:p>
            <a:endParaRPr lang="en-GB"/>
          </a:p>
        </p:txBody>
      </p:sp>
      <p:sp>
        <p:nvSpPr>
          <p:cNvPr id="41" name="Freeform 8">
            <a:extLst>
              <a:ext uri="{FF2B5EF4-FFF2-40B4-BE49-F238E27FC236}">
                <a16:creationId xmlns:a16="http://schemas.microsoft.com/office/drawing/2014/main" id="{A58844CC-7FA3-28E9-63C1-995107588FA7}"/>
              </a:ext>
            </a:extLst>
          </p:cNvPr>
          <p:cNvSpPr/>
          <p:nvPr/>
        </p:nvSpPr>
        <p:spPr>
          <a:xfrm>
            <a:off x="7089462" y="3730621"/>
            <a:ext cx="3654367"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8540" y="3789135"/>
            <a:ext cx="3390900" cy="36015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7CBDE7F-F263-B4FB-8C35-E32A6DBF526B}"/>
              </a:ext>
            </a:extLst>
          </p:cNvPr>
          <p:cNvSpPr txBox="1"/>
          <p:nvPr/>
        </p:nvSpPr>
        <p:spPr>
          <a:xfrm>
            <a:off x="3912422" y="4013591"/>
            <a:ext cx="3494576" cy="3493264"/>
          </a:xfrm>
          <a:prstGeom prst="rect">
            <a:avLst/>
          </a:prstGeom>
          <a:noFill/>
        </p:spPr>
        <p:txBody>
          <a:bodyPr wrap="square">
            <a:spAutoFit/>
          </a:bodyPr>
          <a:lstStyle/>
          <a:p>
            <a:pPr>
              <a:buNone/>
            </a:pPr>
            <a:r>
              <a:rPr lang="en-GB" sz="1050" u="sng" dirty="0">
                <a:effectLst/>
                <a:latin typeface="Apricots" pitchFamily="50" charset="0"/>
                <a:ea typeface="Calibri" panose="020F0502020204030204" pitchFamily="34" charset="0"/>
                <a:cs typeface="Arial" panose="020B0604020202020204" pitchFamily="34" charset="0"/>
              </a:rPr>
              <a:t>Creating with Materials</a:t>
            </a:r>
          </a:p>
          <a:p>
            <a:pPr marL="285750" indent="-285750">
              <a:buFont typeface="Arial" panose="020B0604020202020204" pitchFamily="34" charset="0"/>
              <a:buChar char="•"/>
            </a:pPr>
            <a:r>
              <a:rPr lang="en-GB" sz="1050" dirty="0">
                <a:latin typeface="Arial" panose="020B0604020202020204" pitchFamily="34" charset="0"/>
                <a:ea typeface="Calibri" panose="020F0502020204030204" pitchFamily="34" charset="0"/>
                <a:cs typeface="Arial" panose="020B0604020202020204" pitchFamily="34" charset="0"/>
              </a:rPr>
              <a:t>Choose colours purposely</a:t>
            </a:r>
            <a:endParaRPr lang="en-GB" sz="105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050" dirty="0">
                <a:latin typeface="Arial" panose="020B0604020202020204" pitchFamily="34" charset="0"/>
                <a:ea typeface="Calibri" panose="020F0502020204030204" pitchFamily="34" charset="0"/>
                <a:cs typeface="Arial" panose="020B0604020202020204" pitchFamily="34" charset="0"/>
              </a:rPr>
              <a:t>Begin to use objects to print or create patterns.</a:t>
            </a:r>
          </a:p>
          <a:p>
            <a:pPr marL="285750" indent="-285750">
              <a:buFont typeface="Arial" panose="020B0604020202020204" pitchFamily="34" charset="0"/>
              <a:buChar char="•"/>
            </a:pPr>
            <a:r>
              <a:rPr lang="en-GB" sz="1050" dirty="0">
                <a:effectLst/>
                <a:latin typeface="Arial" panose="020B0604020202020204" pitchFamily="34" charset="0"/>
                <a:ea typeface="Calibri" panose="020F0502020204030204" pitchFamily="34" charset="0"/>
                <a:cs typeface="Arial" panose="020B0604020202020204" pitchFamily="34" charset="0"/>
              </a:rPr>
              <a:t>Begin to join boxes together using sticky tape or glue..</a:t>
            </a:r>
          </a:p>
          <a:p>
            <a:r>
              <a:rPr lang="en-GB" sz="1050" u="sng" dirty="0">
                <a:latin typeface="Apricots" pitchFamily="2" charset="0"/>
                <a:ea typeface="Calibri" panose="020F0502020204030204" pitchFamily="34" charset="0"/>
                <a:cs typeface="Arial" panose="020B0604020202020204" pitchFamily="34" charset="0"/>
              </a:rPr>
              <a:t>Being imaginative and expressive </a:t>
            </a:r>
          </a:p>
          <a:p>
            <a:pPr marL="171450" indent="-171450">
              <a:buFont typeface="Arial" panose="020B0604020202020204" pitchFamily="34" charset="0"/>
              <a:buChar char="•"/>
            </a:pPr>
            <a:r>
              <a:rPr lang="en-GB" sz="1050" dirty="0">
                <a:latin typeface="Arial" panose="020B0604020202020204" pitchFamily="34" charset="0"/>
                <a:ea typeface="Calibri" panose="020F0502020204030204" pitchFamily="34" charset="0"/>
                <a:cs typeface="Arial" panose="020B0604020202020204" pitchFamily="34" charset="0"/>
              </a:rPr>
              <a:t>Remember and sing entire songs </a:t>
            </a:r>
            <a:endParaRPr lang="en-GB" sz="1050" u="sng" dirty="0">
              <a:latin typeface="Apricots" pitchFamily="2"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050" dirty="0">
                <a:latin typeface="Arial" panose="020B0604020202020204" pitchFamily="34" charset="0"/>
                <a:ea typeface="Calibri" panose="020F0502020204030204" pitchFamily="34" charset="0"/>
                <a:cs typeface="Arial" panose="020B0604020202020204" pitchFamily="34" charset="0"/>
              </a:rPr>
              <a:t>Respond to what they have heard expressing thoughts and feelings.</a:t>
            </a:r>
          </a:p>
          <a:p>
            <a:pPr marL="285750" indent="-285750">
              <a:buFont typeface="Arial" panose="020B0604020202020204" pitchFamily="34" charset="0"/>
              <a:buChar char="•"/>
            </a:pPr>
            <a:r>
              <a:rPr lang="en-GB" sz="1050" dirty="0">
                <a:latin typeface="Arial" panose="020B0604020202020204" pitchFamily="34" charset="0"/>
                <a:ea typeface="Calibri" panose="020F0502020204030204" pitchFamily="34" charset="0"/>
                <a:cs typeface="Arial" panose="020B0604020202020204" pitchFamily="34" charset="0"/>
              </a:rPr>
              <a:t>Sing the pitch of a tone sung by another person.</a:t>
            </a:r>
          </a:p>
          <a:p>
            <a:pPr marL="285750" indent="-285750">
              <a:buFont typeface="Arial" panose="020B0604020202020204" pitchFamily="34" charset="0"/>
              <a:buChar char="•"/>
            </a:pPr>
            <a:r>
              <a:rPr lang="en-GB" sz="1050" dirty="0">
                <a:latin typeface="Arial" panose="020B0604020202020204" pitchFamily="34" charset="0"/>
                <a:ea typeface="Calibri" panose="020F0502020204030204" pitchFamily="34" charset="0"/>
                <a:cs typeface="Arial" panose="020B0604020202020204" pitchFamily="34" charset="0"/>
              </a:rPr>
              <a:t>Sing the melodic shape of familiar songs.</a:t>
            </a:r>
          </a:p>
          <a:p>
            <a:pPr marL="285750" indent="-285750">
              <a:buFont typeface="Arial" panose="020B0604020202020204" pitchFamily="34" charset="0"/>
              <a:buChar char="•"/>
            </a:pPr>
            <a:r>
              <a:rPr lang="en-GB" sz="1050" dirty="0">
                <a:latin typeface="Arial" panose="020B0604020202020204" pitchFamily="34" charset="0"/>
                <a:ea typeface="Calibri" panose="020F0502020204030204" pitchFamily="34" charset="0"/>
                <a:cs typeface="Arial" panose="020B0604020202020204" pitchFamily="34" charset="0"/>
              </a:rPr>
              <a:t>Play instruments with increasing control to express their feelings and ideas.</a:t>
            </a:r>
          </a:p>
          <a:p>
            <a:pPr marL="285750" indent="-285750">
              <a:buFont typeface="Arial" panose="020B0604020202020204" pitchFamily="34" charset="0"/>
              <a:buChar char="•"/>
            </a:pPr>
            <a:r>
              <a:rPr lang="en-GB" sz="1050" dirty="0">
                <a:latin typeface="Arial" panose="020B0604020202020204" pitchFamily="34" charset="0"/>
                <a:ea typeface="Calibri" panose="020F0502020204030204" pitchFamily="34" charset="0"/>
                <a:cs typeface="Arial" panose="020B0604020202020204" pitchFamily="34" charset="0"/>
              </a:rPr>
              <a:t>Watch dances and performances.</a:t>
            </a:r>
          </a:p>
          <a:p>
            <a:pPr marL="285750" indent="-285750">
              <a:buFont typeface="Arial" panose="020B0604020202020204" pitchFamily="34" charset="0"/>
              <a:buChar char="•"/>
            </a:pPr>
            <a:endParaRPr lang="en-GB" sz="105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6" name="Freeform 3">
            <a:extLst>
              <a:ext uri="{FF2B5EF4-FFF2-40B4-BE49-F238E27FC236}">
                <a16:creationId xmlns:a16="http://schemas.microsoft.com/office/drawing/2014/main" id="{6D588802-E09F-39E7-F7BE-46C7669E0EBF}"/>
              </a:ext>
            </a:extLst>
          </p:cNvPr>
          <p:cNvSpPr/>
          <p:nvPr/>
        </p:nvSpPr>
        <p:spPr>
          <a:xfrm>
            <a:off x="4055691" y="92812"/>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n-GB" dirty="0"/>
              <a:t>  </a:t>
            </a:r>
            <a:r>
              <a:rPr lang="en-US" dirty="0">
                <a:solidFill>
                  <a:srgbClr val="000000"/>
                </a:solidFill>
                <a:latin typeface="Apricots" pitchFamily="50" charset="0"/>
                <a:cs typeface="Childos Arabic"/>
                <a:sym typeface="Childos Arabic"/>
              </a:rPr>
              <a:t>Fine motor skills</a:t>
            </a:r>
            <a:endParaRPr lang="en-GB" dirty="0"/>
          </a:p>
        </p:txBody>
      </p:sp>
      <p:sp>
        <p:nvSpPr>
          <p:cNvPr id="47" name="TextBox 24">
            <a:extLst>
              <a:ext uri="{FF2B5EF4-FFF2-40B4-BE49-F238E27FC236}">
                <a16:creationId xmlns:a16="http://schemas.microsoft.com/office/drawing/2014/main" id="{9425B76C-19C9-962A-B4E3-F1C221904BA1}"/>
              </a:ext>
            </a:extLst>
          </p:cNvPr>
          <p:cNvSpPr txBox="1"/>
          <p:nvPr/>
        </p:nvSpPr>
        <p:spPr>
          <a:xfrm>
            <a:off x="7061723" y="3685229"/>
            <a:ext cx="3494576" cy="450636"/>
          </a:xfrm>
          <a:prstGeom prst="rect">
            <a:avLst/>
          </a:prstGeom>
        </p:spPr>
        <p:txBody>
          <a:bodyPr wrap="square" lIns="0" tIns="0" rIns="0" bIns="0" rtlCol="0" anchor="t">
            <a:spAutoFit/>
          </a:bodyPr>
          <a:lstStyle/>
          <a:p>
            <a:pPr algn="ctr">
              <a:lnSpc>
                <a:spcPts val="4060"/>
              </a:lnSpc>
            </a:pPr>
            <a:r>
              <a:rPr lang="en-US" dirty="0">
                <a:solidFill>
                  <a:srgbClr val="000000"/>
                </a:solidFill>
                <a:latin typeface="Apricots" pitchFamily="50" charset="0"/>
                <a:ea typeface="Childos Arabic"/>
                <a:cs typeface="Childos Arabic"/>
                <a:sym typeface="Childos Arabic"/>
              </a:rPr>
              <a:t>Communication and language   </a:t>
            </a: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3145023" cy="300068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3">
              <a:extLst>
                <a:ext uri="{96DAC541-7B7A-43D3-8B79-37D633B846F1}">
                  <asvg:svgBlip xmlns:asvg="http://schemas.microsoft.com/office/drawing/2016/SVG/main" r:embed="rId14"/>
                </a:ext>
              </a:extLst>
            </a:blip>
            <a:stretch>
              <a:fillRect l="-1763" b="-41782"/>
            </a:stretch>
          </a:blipFill>
        </p:spPr>
        <p:txBody>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Copy a ready position to receive objects.</a:t>
            </a:r>
          </a:p>
          <a:p>
            <a:pPr marL="285750" indent="-285750">
              <a:buFont typeface="Arial" panose="020B0604020202020204" pitchFamily="34" charset="0"/>
              <a:buChar char="•"/>
            </a:pPr>
            <a:r>
              <a:rPr lang="en-GB"/>
              <a:t>Push</a:t>
            </a:r>
            <a:r>
              <a:rPr lang="en-GB" dirty="0"/>
              <a:t>, roll and throw items over small distances with confidence. </a:t>
            </a:r>
          </a:p>
        </p:txBody>
      </p:sp>
      <p:grpSp>
        <p:nvGrpSpPr>
          <p:cNvPr id="11" name="Group 11"/>
          <p:cNvGrpSpPr>
            <a:grpSpLocks noChangeAspect="1"/>
          </p:cNvGrpSpPr>
          <p:nvPr/>
        </p:nvGrpSpPr>
        <p:grpSpPr>
          <a:xfrm rot="955323">
            <a:off x="9417160" y="72676"/>
            <a:ext cx="1180140" cy="865650"/>
            <a:chOff x="0" y="0"/>
            <a:chExt cx="4198620" cy="3079750"/>
          </a:xfrm>
        </p:grpSpPr>
        <p:sp>
          <p:nvSpPr>
            <p:cNvPr id="12" name="Freeform 12"/>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15"/>
              <a:stretch>
                <a:fillRect l="-4949" r="-4949"/>
              </a:stretch>
            </a:blipFill>
          </p:spPr>
          <p:txBody>
            <a:bodyPr/>
            <a:lstStyle/>
            <a:p>
              <a:endParaRPr lang="en-GB"/>
            </a:p>
          </p:txBody>
        </p:sp>
      </p:grpSp>
      <p:sp>
        <p:nvSpPr>
          <p:cNvPr id="50" name="TextBox 49">
            <a:extLst>
              <a:ext uri="{FF2B5EF4-FFF2-40B4-BE49-F238E27FC236}">
                <a16:creationId xmlns:a16="http://schemas.microsoft.com/office/drawing/2014/main" id="{BF65E8B5-A14A-2540-4B39-BD0A52928774}"/>
              </a:ext>
            </a:extLst>
          </p:cNvPr>
          <p:cNvSpPr txBox="1"/>
          <p:nvPr/>
        </p:nvSpPr>
        <p:spPr>
          <a:xfrm>
            <a:off x="4135485" y="912401"/>
            <a:ext cx="3249613" cy="2308324"/>
          </a:xfrm>
          <a:prstGeom prst="rect">
            <a:avLst/>
          </a:prstGeom>
          <a:noFill/>
        </p:spPr>
        <p:txBody>
          <a:bodyPr wrap="square" rtlCol="0">
            <a:spAutoFit/>
          </a:bodyPr>
          <a:lstStyle/>
          <a:p>
            <a:pPr marL="171450" indent="-171450">
              <a:buFont typeface="Wingdings" panose="05000000000000000000" pitchFamily="2" charset="2"/>
              <a:buChar char="§"/>
              <a:tabLst>
                <a:tab pos="177800" algn="l"/>
              </a:tabLst>
            </a:pPr>
            <a:r>
              <a:rPr lang="en-GB" sz="1600" dirty="0">
                <a:latin typeface="Comic Sans MS" panose="030F0702030302020204" pitchFamily="66" charset="0"/>
                <a:ea typeface="Times New Roman" panose="02020603050405020304" pitchFamily="18" charset="0"/>
                <a:cs typeface="Calibri" panose="020F0502020204030204" pitchFamily="34" charset="0"/>
              </a:rPr>
              <a:t>To begin to increase pressure when using tools.</a:t>
            </a:r>
          </a:p>
          <a:p>
            <a:pPr marL="171450" indent="-171450">
              <a:buFont typeface="Wingdings" panose="05000000000000000000" pitchFamily="2" charset="2"/>
              <a:buChar char="§"/>
              <a:tabLst>
                <a:tab pos="177800" algn="l"/>
              </a:tabLst>
            </a:pPr>
            <a:r>
              <a:rPr lang="en-GB" sz="1600" i="1" dirty="0">
                <a:latin typeface="Comic Sans MS" panose="030F0702030302020204" pitchFamily="66" charset="0"/>
                <a:cs typeface="Calibri" panose="020F0502020204030204" pitchFamily="34" charset="0"/>
              </a:rPr>
              <a:t>To use the right resources to carry out their own plan.</a:t>
            </a:r>
          </a:p>
          <a:p>
            <a:pPr marL="171450" indent="-171450">
              <a:buFont typeface="Wingdings" panose="05000000000000000000" pitchFamily="2" charset="2"/>
              <a:buChar char="§"/>
              <a:tabLst>
                <a:tab pos="177800" algn="l"/>
              </a:tabLst>
            </a:pPr>
            <a:r>
              <a:rPr lang="en-GB" sz="1600" i="1" dirty="0">
                <a:latin typeface="Comic Sans MS" panose="030F0702030302020204" pitchFamily="66" charset="0"/>
                <a:cs typeface="Calibri" panose="020F0502020204030204" pitchFamily="34" charset="0"/>
              </a:rPr>
              <a:t>Start taking part in group activities which they make up for themselves or in teams..</a:t>
            </a:r>
          </a:p>
          <a:p>
            <a:pPr>
              <a:tabLst>
                <a:tab pos="177800" algn="l"/>
              </a:tabLst>
            </a:pPr>
            <a:endParaRPr lang="en-GB" sz="1200" b="1" i="1" dirty="0">
              <a:cs typeface="Arial" panose="020B0604020202020204" pitchFamily="34" charset="0"/>
            </a:endParaRPr>
          </a:p>
          <a:p>
            <a:pPr>
              <a:tabLst>
                <a:tab pos="177800" algn="l"/>
              </a:tabLst>
            </a:pPr>
            <a:endParaRPr lang="en-GB" sz="2000" dirty="0">
              <a:latin typeface="Roboto"/>
              <a:ea typeface="Times New Roman" panose="02020603050405020304" pitchFamily="18" charset="0"/>
              <a:cs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66F1F6-7704-44D4-80DF-12EDDAD40AAB}"/>
</file>

<file path=customXml/itemProps2.xml><?xml version="1.0" encoding="utf-8"?>
<ds:datastoreItem xmlns:ds="http://schemas.openxmlformats.org/officeDocument/2006/customXml" ds:itemID="{65ECEC78-5A31-4EE1-A04D-33BC64C221C8}"/>
</file>

<file path=customXml/itemProps3.xml><?xml version="1.0" encoding="utf-8"?>
<ds:datastoreItem xmlns:ds="http://schemas.openxmlformats.org/officeDocument/2006/customXml" ds:itemID="{59D1B6D7-8F7C-494C-96B2-90A7F7CC9735}"/>
</file>

<file path=docProps/app.xml><?xml version="1.0" encoding="utf-8"?>
<Properties xmlns="http://schemas.openxmlformats.org/officeDocument/2006/extended-properties" xmlns:vt="http://schemas.openxmlformats.org/officeDocument/2006/docPropsVTypes">
  <TotalTime>512</TotalTime>
  <Words>698</Words>
  <Application>Microsoft Office PowerPoint</Application>
  <PresentationFormat>Custom</PresentationFormat>
  <Paragraphs>75</Paragraphs>
  <Slides>2</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vt:i4>
      </vt:variant>
    </vt:vector>
  </HeadingPairs>
  <TitlesOfParts>
    <vt:vector size="19" baseType="lpstr">
      <vt:lpstr>Calibri</vt:lpstr>
      <vt:lpstr>Roboto</vt:lpstr>
      <vt:lpstr>Modern Love</vt:lpstr>
      <vt:lpstr>Symbol</vt:lpstr>
      <vt:lpstr>Lucida Handwriting</vt:lpstr>
      <vt:lpstr>Pattaya</vt:lpstr>
      <vt:lpstr>Calibri Light</vt:lpstr>
      <vt:lpstr>Childos Arabic</vt:lpstr>
      <vt:lpstr>Rockwell</vt:lpstr>
      <vt:lpstr>Comic Sans MS</vt:lpstr>
      <vt:lpstr>Modern Love Caps</vt:lpstr>
      <vt:lpstr>Times New Roman</vt:lpstr>
      <vt:lpstr>Wingdings</vt:lpstr>
      <vt:lpstr>Arial</vt:lpstr>
      <vt:lpstr>Arial MT</vt:lpstr>
      <vt:lpstr>Apricots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Rebecca Shaw</dc:creator>
  <cp:lastModifiedBy>Rebecca Shaw</cp:lastModifiedBy>
  <cp:revision>73</cp:revision>
  <cp:lastPrinted>2025-11-04T07:02:55Z</cp:lastPrinted>
  <dcterms:created xsi:type="dcterms:W3CDTF">2006-08-16T00:00:00Z</dcterms:created>
  <dcterms:modified xsi:type="dcterms:W3CDTF">2025-11-04T07:03:00Z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