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56500"/>
  <p:notesSz cx="6797675" cy="9926638"/>
  <p:embeddedFontLst>
    <p:embeddedFont>
      <p:font typeface="Abadi" panose="020B0604020104020204" pitchFamily="34" charset="0"/>
      <p:regular r:id="rId5"/>
    </p:embeddedFont>
    <p:embeddedFont>
      <p:font typeface="Aldhabi" panose="01000000000000000000" pitchFamily="2" charset="-78"/>
      <p:regular r:id="rId6"/>
    </p:embeddedFont>
    <p:embeddedFont>
      <p:font typeface="Apricots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hildos Arabic" panose="020B0604020202020204" charset="-78"/>
      <p:regular r:id="rId12"/>
    </p:embeddedFont>
    <p:embeddedFont>
      <p:font typeface="Modern Love" panose="04090805081005020601" pitchFamily="82" charset="0"/>
      <p:regular r:id="rId13"/>
    </p:embeddedFont>
    <p:embeddedFont>
      <p:font typeface="Modern Love Caps" panose="04070805081001020A01" pitchFamily="82" charset="0"/>
      <p:regular r:id="rId14"/>
    </p:embeddedFont>
    <p:embeddedFont>
      <p:font typeface="Rockwell" panose="02060603020205020403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14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customXml" Target="../customXml/item2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customXml" Target="../customXml/item1.xml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7B025-682D-4AED-8DA3-CEAA2C2258AE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ED157-C844-4F52-9A92-48E1B0917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71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ED157-C844-4F52-9A92-48E1B091736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4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9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5" Type="http://schemas.openxmlformats.org/officeDocument/2006/relationships/image" Target="../media/image23.jpe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1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4E606A8-E7BD-8CEE-6AAF-AFB52E599727}"/>
              </a:ext>
            </a:extLst>
          </p:cNvPr>
          <p:cNvSpPr/>
          <p:nvPr/>
        </p:nvSpPr>
        <p:spPr>
          <a:xfrm>
            <a:off x="-25704" y="-50820"/>
            <a:ext cx="10709382" cy="757948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241748" y="1519551"/>
            <a:ext cx="1980751" cy="473351"/>
          </a:xfrm>
          <a:custGeom>
            <a:avLst/>
            <a:gdLst/>
            <a:ahLst/>
            <a:cxnLst/>
            <a:rect l="l" t="t" r="r" b="b"/>
            <a:pathLst>
              <a:path w="1803242" h="473351">
                <a:moveTo>
                  <a:pt x="0" y="0"/>
                </a:moveTo>
                <a:lnTo>
                  <a:pt x="1803242" y="0"/>
                </a:lnTo>
                <a:lnTo>
                  <a:pt x="1803242" y="473351"/>
                </a:lnTo>
                <a:lnTo>
                  <a:pt x="0" y="4733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flipV="1">
            <a:off x="57929" y="2154826"/>
            <a:ext cx="2144252" cy="5373836"/>
          </a:xfrm>
          <a:custGeom>
            <a:avLst/>
            <a:gdLst/>
            <a:ahLst/>
            <a:cxnLst/>
            <a:rect l="l" t="t" r="r" b="b"/>
            <a:pathLst>
              <a:path w="2040544" h="4879563">
                <a:moveTo>
                  <a:pt x="0" y="4879563"/>
                </a:moveTo>
                <a:lnTo>
                  <a:pt x="2040544" y="4879563"/>
                </a:lnTo>
                <a:lnTo>
                  <a:pt x="2040544" y="0"/>
                </a:lnTo>
                <a:lnTo>
                  <a:pt x="0" y="0"/>
                </a:lnTo>
                <a:lnTo>
                  <a:pt x="0" y="487956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5" name="Freeform 5"/>
          <p:cNvSpPr/>
          <p:nvPr/>
        </p:nvSpPr>
        <p:spPr>
          <a:xfrm>
            <a:off x="1810823" y="2264948"/>
            <a:ext cx="2049187" cy="923997"/>
          </a:xfrm>
          <a:custGeom>
            <a:avLst/>
            <a:gdLst/>
            <a:ahLst/>
            <a:cxnLst/>
            <a:rect l="l" t="t" r="r" b="b"/>
            <a:pathLst>
              <a:path w="2049187" h="923997">
                <a:moveTo>
                  <a:pt x="0" y="0"/>
                </a:moveTo>
                <a:lnTo>
                  <a:pt x="2049187" y="0"/>
                </a:lnTo>
                <a:lnTo>
                  <a:pt x="2049187" y="923997"/>
                </a:lnTo>
                <a:lnTo>
                  <a:pt x="0" y="9239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86445" y="4829843"/>
            <a:ext cx="2986824" cy="2932518"/>
          </a:xfrm>
          <a:custGeom>
            <a:avLst/>
            <a:gdLst/>
            <a:ahLst/>
            <a:cxnLst/>
            <a:rect l="l" t="t" r="r" b="b"/>
            <a:pathLst>
              <a:path w="2986824" h="2932518">
                <a:moveTo>
                  <a:pt x="0" y="0"/>
                </a:moveTo>
                <a:lnTo>
                  <a:pt x="2986824" y="0"/>
                </a:lnTo>
                <a:lnTo>
                  <a:pt x="2986824" y="2932518"/>
                </a:lnTo>
                <a:lnTo>
                  <a:pt x="0" y="29325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3629928" y="1519551"/>
            <a:ext cx="1803242" cy="473351"/>
          </a:xfrm>
          <a:custGeom>
            <a:avLst/>
            <a:gdLst/>
            <a:ahLst/>
            <a:cxnLst/>
            <a:rect l="l" t="t" r="r" b="b"/>
            <a:pathLst>
              <a:path w="1803242" h="473351">
                <a:moveTo>
                  <a:pt x="0" y="0"/>
                </a:moveTo>
                <a:lnTo>
                  <a:pt x="1803242" y="0"/>
                </a:lnTo>
                <a:lnTo>
                  <a:pt x="1803242" y="473351"/>
                </a:lnTo>
                <a:lnTo>
                  <a:pt x="0" y="4733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3734703" y="2088152"/>
            <a:ext cx="3194329" cy="2327867"/>
          </a:xfrm>
          <a:custGeom>
            <a:avLst/>
            <a:gdLst/>
            <a:ahLst/>
            <a:cxnLst/>
            <a:rect l="l" t="t" r="r" b="b"/>
            <a:pathLst>
              <a:path w="3194329" h="2327867">
                <a:moveTo>
                  <a:pt x="0" y="0"/>
                </a:moveTo>
                <a:lnTo>
                  <a:pt x="3194329" y="0"/>
                </a:lnTo>
                <a:lnTo>
                  <a:pt x="3194329" y="2327867"/>
                </a:lnTo>
                <a:lnTo>
                  <a:pt x="0" y="232786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7139468" y="1207647"/>
            <a:ext cx="3062636" cy="706719"/>
          </a:xfrm>
          <a:custGeom>
            <a:avLst/>
            <a:gdLst/>
            <a:ahLst/>
            <a:cxnLst/>
            <a:rect l="l" t="t" r="r" b="b"/>
            <a:pathLst>
              <a:path w="1803242" h="473351">
                <a:moveTo>
                  <a:pt x="0" y="0"/>
                </a:moveTo>
                <a:lnTo>
                  <a:pt x="1803242" y="0"/>
                </a:lnTo>
                <a:lnTo>
                  <a:pt x="1803242" y="473351"/>
                </a:lnTo>
                <a:lnTo>
                  <a:pt x="0" y="4733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0" name="Freeform 10"/>
          <p:cNvSpPr/>
          <p:nvPr/>
        </p:nvSpPr>
        <p:spPr>
          <a:xfrm>
            <a:off x="7139468" y="1740470"/>
            <a:ext cx="3291253" cy="3614380"/>
          </a:xfrm>
          <a:custGeom>
            <a:avLst/>
            <a:gdLst/>
            <a:ahLst/>
            <a:cxnLst/>
            <a:rect l="l" t="t" r="r" b="b"/>
            <a:pathLst>
              <a:path w="3291253" h="3258810">
                <a:moveTo>
                  <a:pt x="0" y="0"/>
                </a:moveTo>
                <a:lnTo>
                  <a:pt x="3291253" y="0"/>
                </a:lnTo>
                <a:lnTo>
                  <a:pt x="3291253" y="3258810"/>
                </a:lnTo>
                <a:lnTo>
                  <a:pt x="0" y="32588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916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7152077" y="1914366"/>
            <a:ext cx="3198062" cy="370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1"/>
              </a:lnSpc>
            </a:pPr>
            <a:r>
              <a:rPr lang="en-US" sz="1496" b="1" spc="-7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People, Culture and Communities:</a:t>
            </a:r>
          </a:p>
          <a:p>
            <a:pPr marL="323174" lvl="1" indent="-161587" algn="l">
              <a:lnSpc>
                <a:spcPts val="1721"/>
              </a:lnSpc>
              <a:buFont typeface="Arial"/>
              <a:buChar char="•"/>
            </a:pPr>
            <a:r>
              <a:rPr lang="en-GB" sz="1200" spc="-7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Know that their community is made up of many different people with different roles.</a:t>
            </a:r>
          </a:p>
          <a:p>
            <a:pPr marL="323174" lvl="1" indent="-161587" algn="l">
              <a:lnSpc>
                <a:spcPts val="1721"/>
              </a:lnSpc>
              <a:buFont typeface="Arial"/>
              <a:buChar char="•"/>
            </a:pPr>
            <a:r>
              <a:rPr lang="en-GB" sz="1200" spc="-7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Talk about some of the similarities and differences in family groups.</a:t>
            </a:r>
          </a:p>
          <a:p>
            <a:pPr marL="323174" lvl="1" indent="-161587" algn="l">
              <a:lnSpc>
                <a:spcPts val="1721"/>
              </a:lnSpc>
              <a:buFont typeface="Arial"/>
              <a:buChar char="•"/>
            </a:pPr>
            <a:r>
              <a:rPr lang="en-GB" sz="1200" spc="-7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Know that unique means distinctive and your differences can make you unique.</a:t>
            </a:r>
          </a:p>
          <a:p>
            <a:pPr marL="323174" lvl="1" indent="-161587" algn="l">
              <a:lnSpc>
                <a:spcPts val="1721"/>
              </a:lnSpc>
              <a:buFont typeface="Arial"/>
              <a:buChar char="•"/>
            </a:pPr>
            <a:r>
              <a:rPr lang="en-GB" sz="1200" spc="-7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Understand that some places are special to members of their community.</a:t>
            </a:r>
          </a:p>
          <a:p>
            <a:pPr marL="323174" lvl="1" indent="-161587" algn="l">
              <a:lnSpc>
                <a:spcPts val="1721"/>
              </a:lnSpc>
              <a:buFont typeface="Arial"/>
              <a:buChar char="•"/>
            </a:pPr>
            <a:r>
              <a:rPr lang="en-GB" sz="1200" spc="-7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Recognise that people have different beliefs and celebrate special times in different ways.</a:t>
            </a:r>
            <a:r>
              <a:rPr lang="en-US" sz="1200" spc="-7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 </a:t>
            </a:r>
          </a:p>
          <a:p>
            <a:pPr marL="161587" lvl="1">
              <a:lnSpc>
                <a:spcPts val="1721"/>
              </a:lnSpc>
            </a:pPr>
            <a:r>
              <a:rPr lang="en-US" sz="1496" b="1" spc="-7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Past and Present: </a:t>
            </a:r>
          </a:p>
          <a:p>
            <a:pPr marL="447337" lvl="1" indent="-285750">
              <a:lnSpc>
                <a:spcPts val="1721"/>
              </a:lnSpc>
              <a:buFont typeface="Arial" panose="020B0604020202020204" pitchFamily="34" charset="0"/>
              <a:buChar char="•"/>
            </a:pPr>
            <a:r>
              <a:rPr lang="en-GB" sz="1200" spc="-7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Know that God created us all to be like him but also unique.</a:t>
            </a:r>
          </a:p>
          <a:p>
            <a:pPr marL="447337" lvl="1" indent="-285750">
              <a:lnSpc>
                <a:spcPts val="1721"/>
              </a:lnSpc>
              <a:buFont typeface="Arial" panose="020B0604020202020204" pitchFamily="34" charset="0"/>
              <a:buChar char="•"/>
            </a:pPr>
            <a:r>
              <a:rPr lang="en-GB" sz="1200" spc="-7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Compare and contrast characters from stories, including figures from the past. </a:t>
            </a:r>
          </a:p>
          <a:p>
            <a:pPr marL="447337" lvl="1" indent="-285750">
              <a:lnSpc>
                <a:spcPts val="1721"/>
              </a:lnSpc>
              <a:buFont typeface="Arial" panose="020B0604020202020204" pitchFamily="34" charset="0"/>
              <a:buChar char="•"/>
            </a:pPr>
            <a:endParaRPr lang="en-US" sz="1496" b="1" spc="-71" dirty="0">
              <a:solidFill>
                <a:srgbClr val="000000"/>
              </a:solidFill>
              <a:latin typeface="Abadi" panose="020B0604020104020204" pitchFamily="34" charset="0"/>
              <a:ea typeface="Childos Arabic"/>
              <a:cs typeface="Childos Arabic"/>
              <a:sym typeface="Childos Arabic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4756418" y="5376480"/>
            <a:ext cx="5798165" cy="2216233"/>
          </a:xfrm>
          <a:custGeom>
            <a:avLst/>
            <a:gdLst/>
            <a:ahLst/>
            <a:cxnLst/>
            <a:rect l="l" t="t" r="r" b="b"/>
            <a:pathLst>
              <a:path w="3842231" h="2116720">
                <a:moveTo>
                  <a:pt x="0" y="0"/>
                </a:moveTo>
                <a:lnTo>
                  <a:pt x="3842231" y="0"/>
                </a:lnTo>
                <a:lnTo>
                  <a:pt x="3842231" y="2116720"/>
                </a:lnTo>
                <a:lnTo>
                  <a:pt x="0" y="21167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GB" b="1" dirty="0"/>
              <a:t> </a:t>
            </a:r>
            <a:endParaRPr lang="en-GB" b="1" dirty="0">
              <a:latin typeface="Apricots" pitchFamily="50" charset="0"/>
            </a:endParaRPr>
          </a:p>
          <a:p>
            <a:pPr algn="ctr"/>
            <a:r>
              <a:rPr lang="en-GB" b="1" dirty="0">
                <a:latin typeface="Apricots" pitchFamily="50" charset="0"/>
              </a:rPr>
              <a:t>Prophecy and Promise</a:t>
            </a:r>
          </a:p>
          <a:p>
            <a:pPr algn="ctr"/>
            <a:endParaRPr lang="en-GB" b="1" dirty="0">
              <a:latin typeface="Apricots" pitchFamily="50" charset="0"/>
            </a:endParaRPr>
          </a:p>
          <a:p>
            <a:r>
              <a:rPr lang="en-GB" sz="1200" dirty="0">
                <a:latin typeface="Abadi" panose="020B0604020104020204" pitchFamily="34" charset="0"/>
              </a:rPr>
              <a:t>This term, children in EYFS will learn about The Nativity Story. They will know that Mary was chosen by God to be Jesus’ mother. The children will follow the journey</a:t>
            </a:r>
          </a:p>
          <a:p>
            <a:r>
              <a:rPr lang="en-GB" sz="1200" dirty="0">
                <a:latin typeface="Abadi" panose="020B0604020104020204" pitchFamily="34" charset="0"/>
              </a:rPr>
              <a:t>of Mary and Joseph and understand that the Nativity is a celebration of Jesus’ birth. </a:t>
            </a:r>
          </a:p>
          <a:p>
            <a:r>
              <a:rPr lang="en-GB" sz="1200" dirty="0">
                <a:latin typeface="Abadi" panose="020B0604020104020204" pitchFamily="34" charset="0"/>
              </a:rPr>
              <a:t>They will also know that Advent is a time to get ready for Christmas, help others and show our love to God. </a:t>
            </a:r>
          </a:p>
          <a:p>
            <a:r>
              <a:rPr lang="en-GB" sz="1200" dirty="0">
                <a:latin typeface="Abadi" panose="020B0604020104020204" pitchFamily="34" charset="0"/>
              </a:rPr>
              <a:t>By the end of the unit, all children will know that God sent Jesus to love us all. </a:t>
            </a:r>
          </a:p>
        </p:txBody>
      </p:sp>
      <p:sp>
        <p:nvSpPr>
          <p:cNvPr id="15" name="Freeform 15"/>
          <p:cNvSpPr/>
          <p:nvPr/>
        </p:nvSpPr>
        <p:spPr>
          <a:xfrm>
            <a:off x="4686687" y="5275467"/>
            <a:ext cx="1933390" cy="507515"/>
          </a:xfrm>
          <a:custGeom>
            <a:avLst/>
            <a:gdLst/>
            <a:ahLst/>
            <a:cxnLst/>
            <a:rect l="l" t="t" r="r" b="b"/>
            <a:pathLst>
              <a:path w="1933390" h="507515">
                <a:moveTo>
                  <a:pt x="0" y="0"/>
                </a:moveTo>
                <a:lnTo>
                  <a:pt x="1933390" y="0"/>
                </a:lnTo>
                <a:lnTo>
                  <a:pt x="1933390" y="507515"/>
                </a:lnTo>
                <a:lnTo>
                  <a:pt x="0" y="507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/>
          <p:cNvSpPr txBox="1"/>
          <p:nvPr/>
        </p:nvSpPr>
        <p:spPr>
          <a:xfrm rot="-565994">
            <a:off x="1732961" y="2517589"/>
            <a:ext cx="2204910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2200" spc="-123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We are reading...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783706" y="2230592"/>
            <a:ext cx="3145326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5"/>
              </a:lnSpc>
            </a:pPr>
            <a:r>
              <a:rPr lang="en-US" sz="1600" b="1" spc="-72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We will be looking at:</a:t>
            </a:r>
          </a:p>
          <a:p>
            <a:pPr algn="l">
              <a:lnSpc>
                <a:spcPts val="1725"/>
              </a:lnSpc>
            </a:pPr>
            <a:endParaRPr lang="en-US" sz="1600" spc="-72" dirty="0">
              <a:solidFill>
                <a:srgbClr val="000000"/>
              </a:solidFill>
              <a:latin typeface="Abadi" panose="020B0604020104020204" pitchFamily="34" charset="0"/>
              <a:ea typeface="Childos Arabic"/>
              <a:cs typeface="Childos Arabic"/>
              <a:sym typeface="Childos Arabic"/>
            </a:endParaRPr>
          </a:p>
          <a:p>
            <a:pPr marL="285750" indent="-28575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US" sz="1600" spc="-72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Identify, name and compare triangles and circles.</a:t>
            </a:r>
          </a:p>
          <a:p>
            <a:pPr marL="285750" indent="-28575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US" sz="1600" spc="-72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Find, subitise and represent numbers 1-5.</a:t>
            </a:r>
          </a:p>
          <a:p>
            <a:pPr marL="285750" indent="-28575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US" sz="1600" spc="-72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Automatically recall number bonds to 5.</a:t>
            </a:r>
          </a:p>
          <a:p>
            <a:pPr marL="285750" indent="-28575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US" sz="1600" spc="-72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Shapes with 4 sides.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39438" y="1466488"/>
            <a:ext cx="1287746" cy="485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Apricots" pitchFamily="50" charset="0"/>
                <a:ea typeface="Childos Arabic"/>
                <a:cs typeface="Childos Arabic"/>
                <a:sym typeface="Childos Arabic"/>
              </a:rPr>
              <a:t>Literacy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2286" y="2372611"/>
            <a:ext cx="1658537" cy="657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5"/>
              </a:lnSpc>
            </a:pPr>
            <a:endParaRPr lang="en-US" sz="1500" spc="-72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l">
              <a:lnSpc>
                <a:spcPts val="1725"/>
              </a:lnSpc>
            </a:pPr>
            <a:endParaRPr lang="en-US" sz="1500" spc="-72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l">
              <a:lnSpc>
                <a:spcPts val="1725"/>
              </a:lnSpc>
            </a:pPr>
            <a:endParaRPr lang="en-US" sz="1500" spc="-72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064005" y="1450157"/>
            <a:ext cx="1180179" cy="485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 err="1">
                <a:solidFill>
                  <a:srgbClr val="000000"/>
                </a:solidFill>
                <a:latin typeface="Apricots" pitchFamily="50" charset="0"/>
                <a:ea typeface="Childos Arabic"/>
                <a:cs typeface="Childos Arabic"/>
                <a:sym typeface="Childos Arabic"/>
              </a:rPr>
              <a:t>Maths</a:t>
            </a:r>
            <a:endParaRPr lang="en-US" sz="2900" dirty="0">
              <a:solidFill>
                <a:srgbClr val="000000"/>
              </a:solidFill>
              <a:latin typeface="Apricots" pitchFamily="50" charset="0"/>
              <a:ea typeface="Childos Arabic"/>
              <a:cs typeface="Childos Arabic"/>
              <a:sym typeface="Childos Arabi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085690" y="1254094"/>
            <a:ext cx="3198062" cy="456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000" dirty="0">
                <a:solidFill>
                  <a:srgbClr val="000000"/>
                </a:solidFill>
                <a:latin typeface="Apricots" pitchFamily="50" charset="0"/>
                <a:ea typeface="Childos Arabic"/>
                <a:cs typeface="Childos Arabic"/>
                <a:sym typeface="Childos Arabic"/>
              </a:rPr>
              <a:t>Understanding the World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789373" y="5267428"/>
            <a:ext cx="1596045" cy="485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Apricots" pitchFamily="50" charset="0"/>
                <a:ea typeface="Childos Arabic"/>
                <a:cs typeface="Childos Arabic"/>
                <a:sym typeface="Childos Arabic"/>
              </a:rPr>
              <a:t>RE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09580" y="5176668"/>
            <a:ext cx="2080162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99"/>
              </a:lnSpc>
              <a:spcBef>
                <a:spcPct val="0"/>
              </a:spcBef>
            </a:pPr>
            <a:r>
              <a:rPr lang="en-US" sz="1478" spc="-70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We follow the Little Wandle scheme. </a:t>
            </a:r>
          </a:p>
          <a:p>
            <a:pPr>
              <a:lnSpc>
                <a:spcPts val="1699"/>
              </a:lnSpc>
              <a:spcBef>
                <a:spcPct val="0"/>
              </a:spcBef>
            </a:pPr>
            <a:r>
              <a:rPr lang="en-US" sz="1478" b="1" u="sng" spc="-70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Graphemes: </a:t>
            </a:r>
          </a:p>
          <a:p>
            <a:pPr>
              <a:lnSpc>
                <a:spcPts val="1699"/>
              </a:lnSpc>
              <a:spcBef>
                <a:spcPct val="0"/>
              </a:spcBef>
            </a:pPr>
            <a:r>
              <a:rPr lang="en-US" sz="1478" spc="-70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ff, </a:t>
            </a:r>
            <a:r>
              <a:rPr lang="en-US" sz="1478" spc="-70" dirty="0" err="1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ll</a:t>
            </a:r>
            <a:r>
              <a:rPr lang="en-US" sz="1478" spc="-70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, ss, j, v, w, x, y, z, </a:t>
            </a:r>
            <a:r>
              <a:rPr lang="en-US" sz="1478" spc="-70" dirty="0" err="1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qu</a:t>
            </a:r>
            <a:r>
              <a:rPr lang="en-US" sz="1478" spc="-70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, </a:t>
            </a:r>
            <a:r>
              <a:rPr lang="en-US" sz="1478" spc="-70" dirty="0" err="1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ch</a:t>
            </a:r>
            <a:r>
              <a:rPr lang="en-US" sz="1478" spc="-70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, </a:t>
            </a:r>
            <a:r>
              <a:rPr lang="en-US" sz="1478" spc="-70" dirty="0" err="1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sh</a:t>
            </a:r>
            <a:r>
              <a:rPr lang="en-US" sz="1478" spc="-70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, </a:t>
            </a:r>
            <a:r>
              <a:rPr lang="en-US" sz="1478" spc="-70" dirty="0" err="1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th</a:t>
            </a:r>
            <a:r>
              <a:rPr lang="en-US" sz="1478" spc="-70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, ng, </a:t>
            </a:r>
            <a:r>
              <a:rPr lang="en-US" sz="1478" spc="-70" dirty="0" err="1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nk</a:t>
            </a:r>
            <a:r>
              <a:rPr lang="en-US" sz="1478" spc="-70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 and words ending with ‘s’.</a:t>
            </a:r>
          </a:p>
          <a:p>
            <a:pPr>
              <a:lnSpc>
                <a:spcPts val="1699"/>
              </a:lnSpc>
              <a:spcBef>
                <a:spcPct val="0"/>
              </a:spcBef>
            </a:pPr>
            <a:r>
              <a:rPr lang="en-US" sz="1478" b="1" u="sng" spc="-70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Tricky words:</a:t>
            </a:r>
          </a:p>
          <a:p>
            <a:pPr>
              <a:lnSpc>
                <a:spcPts val="1699"/>
              </a:lnSpc>
              <a:spcBef>
                <a:spcPct val="0"/>
              </a:spcBef>
            </a:pPr>
            <a:r>
              <a:rPr lang="en-US" sz="1478" spc="-70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as, and, has, his, her, go, no, to, into, she, he, of, go, me, we, be.</a:t>
            </a:r>
          </a:p>
        </p:txBody>
      </p:sp>
      <p:sp>
        <p:nvSpPr>
          <p:cNvPr id="31" name="Text Box 548">
            <a:extLst>
              <a:ext uri="{FF2B5EF4-FFF2-40B4-BE49-F238E27FC236}">
                <a16:creationId xmlns:a16="http://schemas.microsoft.com/office/drawing/2014/main" id="{DFEE3B76-5DA9-7850-A9FE-3900A35D5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62160"/>
            <a:ext cx="8427720" cy="123444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buNone/>
            </a:pPr>
            <a:r>
              <a:rPr lang="en-GB" sz="500" dirty="0">
                <a:effectLst/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GB" sz="600" dirty="0">
                <a:effectLst/>
                <a:latin typeface="Modern Love" panose="040908050810050206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5800" dirty="0">
                <a:effectLst/>
                <a:latin typeface="Apricots" pitchFamily="50" charset="0"/>
                <a:ea typeface="Calibri" panose="020F0502020204030204" pitchFamily="34" charset="0"/>
                <a:cs typeface="Pattaya" panose="00000500000000000000" pitchFamily="2" charset="-34"/>
              </a:rPr>
              <a:t>F2 Learning Overview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93058327-2D67-8B10-1E13-2BD69A5C6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136" y="37306"/>
            <a:ext cx="203454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buNone/>
              <a:tabLst>
                <a:tab pos="810260" algn="l"/>
              </a:tabLst>
            </a:pPr>
            <a:r>
              <a:rPr lang="en-US" dirty="0">
                <a:solidFill>
                  <a:srgbClr val="FF0000"/>
                </a:solidFill>
                <a:effectLst/>
                <a:latin typeface="Modern Love Caps" panose="04070805081001020A01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Advent Term 2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E86DE4B-5373-64A1-03C3-97BDF1C1B9C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7" b="20129"/>
          <a:stretch/>
        </p:blipFill>
        <p:spPr>
          <a:xfrm>
            <a:off x="8140092" y="104498"/>
            <a:ext cx="1308100" cy="1120140"/>
          </a:xfrm>
          <a:prstGeom prst="rect">
            <a:avLst/>
          </a:prstGeom>
        </p:spPr>
      </p:pic>
      <p:sp>
        <p:nvSpPr>
          <p:cNvPr id="34" name="Freeform 10">
            <a:extLst>
              <a:ext uri="{FF2B5EF4-FFF2-40B4-BE49-F238E27FC236}">
                <a16:creationId xmlns:a16="http://schemas.microsoft.com/office/drawing/2014/main" id="{17F4E586-FE93-842F-D648-7E301C5827F4}"/>
              </a:ext>
            </a:extLst>
          </p:cNvPr>
          <p:cNvSpPr/>
          <p:nvPr/>
        </p:nvSpPr>
        <p:spPr>
          <a:xfrm>
            <a:off x="9426151" y="118077"/>
            <a:ext cx="1128433" cy="1136089"/>
          </a:xfrm>
          <a:custGeom>
            <a:avLst/>
            <a:gdLst/>
            <a:ahLst/>
            <a:cxnLst/>
            <a:rect l="l" t="t" r="r" b="b"/>
            <a:pathLst>
              <a:path w="1386311" h="1417640">
                <a:moveTo>
                  <a:pt x="0" y="0"/>
                </a:moveTo>
                <a:lnTo>
                  <a:pt x="1386311" y="0"/>
                </a:lnTo>
                <a:lnTo>
                  <a:pt x="1386311" y="1417640"/>
                </a:lnTo>
                <a:lnTo>
                  <a:pt x="0" y="141764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87CAF75B-EFFF-C871-8964-2A72CF1005A9}"/>
              </a:ext>
            </a:extLst>
          </p:cNvPr>
          <p:cNvSpPr/>
          <p:nvPr/>
        </p:nvSpPr>
        <p:spPr>
          <a:xfrm>
            <a:off x="10082749" y="4951024"/>
            <a:ext cx="594669" cy="1008096"/>
          </a:xfrm>
          <a:custGeom>
            <a:avLst/>
            <a:gdLst/>
            <a:ahLst/>
            <a:cxnLst/>
            <a:rect l="l" t="t" r="r" b="b"/>
            <a:pathLst>
              <a:path w="659061" h="1119160">
                <a:moveTo>
                  <a:pt x="0" y="0"/>
                </a:moveTo>
                <a:lnTo>
                  <a:pt x="659061" y="0"/>
                </a:lnTo>
                <a:lnTo>
                  <a:pt x="659061" y="1119160"/>
                </a:lnTo>
                <a:lnTo>
                  <a:pt x="0" y="11191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E765FE06-29DB-4234-974E-559E9C9E122E}"/>
              </a:ext>
            </a:extLst>
          </p:cNvPr>
          <p:cNvSpPr/>
          <p:nvPr/>
        </p:nvSpPr>
        <p:spPr>
          <a:xfrm rot="1111653">
            <a:off x="3227658" y="4535981"/>
            <a:ext cx="1514696" cy="667362"/>
          </a:xfrm>
          <a:custGeom>
            <a:avLst/>
            <a:gdLst/>
            <a:ahLst/>
            <a:cxnLst/>
            <a:rect l="l" t="t" r="r" b="b"/>
            <a:pathLst>
              <a:path w="2049187" h="923997">
                <a:moveTo>
                  <a:pt x="0" y="0"/>
                </a:moveTo>
                <a:lnTo>
                  <a:pt x="2049187" y="0"/>
                </a:lnTo>
                <a:lnTo>
                  <a:pt x="2049187" y="923997"/>
                </a:lnTo>
                <a:lnTo>
                  <a:pt x="0" y="9239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id="{28A4C081-FCB6-44CB-930C-3DFBBB98BF9A}"/>
              </a:ext>
            </a:extLst>
          </p:cNvPr>
          <p:cNvSpPr txBox="1"/>
          <p:nvPr/>
        </p:nvSpPr>
        <p:spPr>
          <a:xfrm rot="836563">
            <a:off x="2825033" y="4740947"/>
            <a:ext cx="2204910" cy="32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2400" spc="-123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Phonics</a:t>
            </a: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5122111F-9F73-47C8-9520-5121C969E653}"/>
              </a:ext>
            </a:extLst>
          </p:cNvPr>
          <p:cNvSpPr txBox="1"/>
          <p:nvPr/>
        </p:nvSpPr>
        <p:spPr>
          <a:xfrm>
            <a:off x="216145" y="2228839"/>
            <a:ext cx="1836225" cy="5217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25"/>
              </a:lnSpc>
            </a:pPr>
            <a:r>
              <a:rPr lang="en-US" sz="1200" b="1" spc="-72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Word reading:</a:t>
            </a:r>
          </a:p>
          <a:p>
            <a:pPr marL="285750" indent="-28575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GB" sz="1200" spc="-72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Read individual letters by saying the sounds for them.</a:t>
            </a:r>
          </a:p>
          <a:p>
            <a:pPr algn="l">
              <a:lnSpc>
                <a:spcPts val="1725"/>
              </a:lnSpc>
            </a:pPr>
            <a:r>
              <a:rPr lang="en-US" sz="1200" b="1" spc="-72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Comprehension:</a:t>
            </a:r>
          </a:p>
          <a:p>
            <a:pPr marL="285750" indent="-28575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GB" sz="1200" spc="-72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Retell stories related to event through acting/role play and images.</a:t>
            </a:r>
          </a:p>
          <a:p>
            <a:pPr marL="285750" indent="-28575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GB" sz="1200" spc="-72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Create story maps and retell stories.</a:t>
            </a:r>
          </a:p>
          <a:p>
            <a:pPr marL="285750" indent="-28575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GB" sz="1200" spc="-72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Sequence a story using the following vocabulary: beginning, middle and end.</a:t>
            </a:r>
          </a:p>
          <a:p>
            <a:pPr marL="285750" indent="-28575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GB" sz="1200" spc="-72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Draw pictures of characters/ events/ settings in a story which may include labels, sentences, or captions.</a:t>
            </a:r>
          </a:p>
          <a:p>
            <a:pPr algn="l">
              <a:lnSpc>
                <a:spcPts val="1725"/>
              </a:lnSpc>
            </a:pPr>
            <a:r>
              <a:rPr lang="en-US" sz="1200" b="1" spc="-72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Writing</a:t>
            </a:r>
            <a:r>
              <a:rPr lang="en-US" sz="1200" spc="-72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:</a:t>
            </a:r>
          </a:p>
          <a:p>
            <a:pPr marL="285750" indent="-28575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GB" sz="1200" spc="-72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Write name correctly.</a:t>
            </a:r>
          </a:p>
          <a:p>
            <a:pPr marL="285750" indent="-285750" algn="l">
              <a:lnSpc>
                <a:spcPts val="1725"/>
              </a:lnSpc>
              <a:buFont typeface="Arial" panose="020B0604020202020204" pitchFamily="34" charset="0"/>
              <a:buChar char="•"/>
            </a:pPr>
            <a:r>
              <a:rPr lang="en-GB" sz="1200" spc="-72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Begin to draw/write some of the main events of a story using initial sounds.</a:t>
            </a:r>
          </a:p>
          <a:p>
            <a:pPr marL="285750" indent="-285750" algn="l">
              <a:lnSpc>
                <a:spcPts val="1725"/>
              </a:lnSpc>
              <a:buFont typeface="Arial" panose="020B0604020202020204" pitchFamily="34" charset="0"/>
              <a:buChar char="•"/>
            </a:pPr>
            <a:endParaRPr lang="en-US" sz="1200" spc="-72" dirty="0">
              <a:solidFill>
                <a:srgbClr val="000000"/>
              </a:solidFill>
              <a:latin typeface="Abadi" panose="020B0604020104020204" pitchFamily="34" charset="0"/>
              <a:ea typeface="Childos Arabic"/>
              <a:cs typeface="Childos Arabic"/>
              <a:sym typeface="Childos Arabi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7A39D-81D4-46EF-B368-A07CB70DC4C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701479">
            <a:off x="2331855" y="3266082"/>
            <a:ext cx="1193765" cy="13304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891F400-889B-8169-EDFF-2EA3B1A2D0AB}"/>
              </a:ext>
            </a:extLst>
          </p:cNvPr>
          <p:cNvSpPr/>
          <p:nvPr/>
        </p:nvSpPr>
        <p:spPr>
          <a:xfrm>
            <a:off x="-95572" y="-34668"/>
            <a:ext cx="10852472" cy="75911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05472" y="51853"/>
            <a:ext cx="1981111" cy="521615"/>
          </a:xfrm>
          <a:custGeom>
            <a:avLst/>
            <a:gdLst/>
            <a:ahLst/>
            <a:cxnLst/>
            <a:rect l="l" t="t" r="r" b="b"/>
            <a:pathLst>
              <a:path w="1803242" h="473351">
                <a:moveTo>
                  <a:pt x="0" y="0"/>
                </a:moveTo>
                <a:lnTo>
                  <a:pt x="1803242" y="0"/>
                </a:lnTo>
                <a:lnTo>
                  <a:pt x="1803242" y="473351"/>
                </a:lnTo>
                <a:lnTo>
                  <a:pt x="0" y="4733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275012" y="4434683"/>
            <a:ext cx="3293998" cy="3314413"/>
          </a:xfrm>
          <a:custGeom>
            <a:avLst/>
            <a:gdLst/>
            <a:ahLst/>
            <a:cxnLst/>
            <a:rect l="l" t="t" r="r" b="b"/>
            <a:pathLst>
              <a:path w="2773938" h="2723503">
                <a:moveTo>
                  <a:pt x="0" y="0"/>
                </a:moveTo>
                <a:lnTo>
                  <a:pt x="2773938" y="0"/>
                </a:lnTo>
                <a:lnTo>
                  <a:pt x="2773938" y="2723503"/>
                </a:lnTo>
                <a:lnTo>
                  <a:pt x="0" y="27235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 dirty="0"/>
          </a:p>
        </p:txBody>
      </p:sp>
      <p:sp>
        <p:nvSpPr>
          <p:cNvPr id="9" name="Freeform 9"/>
          <p:cNvSpPr/>
          <p:nvPr/>
        </p:nvSpPr>
        <p:spPr>
          <a:xfrm>
            <a:off x="353950" y="4376031"/>
            <a:ext cx="1933390" cy="507515"/>
          </a:xfrm>
          <a:custGeom>
            <a:avLst/>
            <a:gdLst/>
            <a:ahLst/>
            <a:cxnLst/>
            <a:rect l="l" t="t" r="r" b="b"/>
            <a:pathLst>
              <a:path w="1933390" h="507515">
                <a:moveTo>
                  <a:pt x="0" y="0"/>
                </a:moveTo>
                <a:lnTo>
                  <a:pt x="1933391" y="0"/>
                </a:lnTo>
                <a:lnTo>
                  <a:pt x="1933391" y="507515"/>
                </a:lnTo>
                <a:lnTo>
                  <a:pt x="0" y="507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6900035" y="5691118"/>
            <a:ext cx="3768123" cy="1756722"/>
          </a:xfrm>
          <a:custGeom>
            <a:avLst/>
            <a:gdLst/>
            <a:ahLst/>
            <a:cxnLst/>
            <a:rect l="l" t="t" r="r" b="b"/>
            <a:pathLst>
              <a:path w="3768123" h="1756722">
                <a:moveTo>
                  <a:pt x="0" y="0"/>
                </a:moveTo>
                <a:lnTo>
                  <a:pt x="3768123" y="0"/>
                </a:lnTo>
                <a:lnTo>
                  <a:pt x="3768123" y="1756722"/>
                </a:lnTo>
                <a:lnTo>
                  <a:pt x="0" y="17567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890" r="-87558" b="-17420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-10800000">
            <a:off x="9265201" y="3594906"/>
            <a:ext cx="1428557" cy="832017"/>
          </a:xfrm>
          <a:custGeom>
            <a:avLst/>
            <a:gdLst/>
            <a:ahLst/>
            <a:cxnLst/>
            <a:rect l="l" t="t" r="r" b="b"/>
            <a:pathLst>
              <a:path w="1428557" h="832017">
                <a:moveTo>
                  <a:pt x="0" y="0"/>
                </a:moveTo>
                <a:lnTo>
                  <a:pt x="1428557" y="0"/>
                </a:lnTo>
                <a:lnTo>
                  <a:pt x="1428557" y="832016"/>
                </a:lnTo>
                <a:lnTo>
                  <a:pt x="0" y="8320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1365" t="-110949" r="-10184" b="-3208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7147801" y="4298554"/>
            <a:ext cx="2329529" cy="1283359"/>
            <a:chOff x="0" y="109618"/>
            <a:chExt cx="3106038" cy="1711145"/>
          </a:xfrm>
        </p:grpSpPr>
        <p:sp>
          <p:nvSpPr>
            <p:cNvPr id="20" name="Freeform 20"/>
            <p:cNvSpPr/>
            <p:nvPr/>
          </p:nvSpPr>
          <p:spPr>
            <a:xfrm>
              <a:off x="0" y="109618"/>
              <a:ext cx="3106038" cy="1711145"/>
            </a:xfrm>
            <a:custGeom>
              <a:avLst/>
              <a:gdLst/>
              <a:ahLst/>
              <a:cxnLst/>
              <a:rect l="l" t="t" r="r" b="b"/>
              <a:pathLst>
                <a:path w="3106038" h="1711145">
                  <a:moveTo>
                    <a:pt x="0" y="0"/>
                  </a:moveTo>
                  <a:lnTo>
                    <a:pt x="3106038" y="0"/>
                  </a:lnTo>
                  <a:lnTo>
                    <a:pt x="3106038" y="1711144"/>
                  </a:lnTo>
                  <a:lnTo>
                    <a:pt x="0" y="1711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03450" y="196218"/>
              <a:ext cx="1498997" cy="673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0"/>
                </a:lnSpc>
              </a:pPr>
              <a:endParaRPr lang="en-US" sz="29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9311" y="553603"/>
              <a:ext cx="2921138" cy="330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7"/>
                </a:lnSpc>
              </a:pPr>
              <a:endParaRPr lang="en-US" sz="1693" spc="-81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52340" y="90533"/>
            <a:ext cx="1166440" cy="485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Apricots" pitchFamily="50" charset="0"/>
                <a:ea typeface="Childos Arabic"/>
                <a:cs typeface="Childos Arabic"/>
                <a:sym typeface="Childos Arabic"/>
              </a:rPr>
              <a:t>PSED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9390" y="4376964"/>
            <a:ext cx="971550" cy="485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Apricots" pitchFamily="50" charset="0"/>
                <a:ea typeface="Childos Arabic"/>
                <a:cs typeface="Childos Arabic"/>
                <a:sym typeface="Childos Arabic"/>
              </a:rPr>
              <a:t>RSHE</a:t>
            </a:r>
          </a:p>
        </p:txBody>
      </p:sp>
      <p:grpSp>
        <p:nvGrpSpPr>
          <p:cNvPr id="32" name="Group 32"/>
          <p:cNvGrpSpPr/>
          <p:nvPr/>
        </p:nvGrpSpPr>
        <p:grpSpPr>
          <a:xfrm rot="857849">
            <a:off x="6888638" y="5534968"/>
            <a:ext cx="1978058" cy="485069"/>
            <a:chOff x="35007" y="155519"/>
            <a:chExt cx="2122922" cy="646759"/>
          </a:xfrm>
        </p:grpSpPr>
        <p:sp>
          <p:nvSpPr>
            <p:cNvPr id="33" name="Freeform 33"/>
            <p:cNvSpPr/>
            <p:nvPr/>
          </p:nvSpPr>
          <p:spPr>
            <a:xfrm rot="-739120">
              <a:off x="35007" y="220046"/>
              <a:ext cx="2122922" cy="557267"/>
            </a:xfrm>
            <a:custGeom>
              <a:avLst/>
              <a:gdLst/>
              <a:ahLst/>
              <a:cxnLst/>
              <a:rect l="l" t="t" r="r" b="b"/>
              <a:pathLst>
                <a:path w="2122922" h="557267">
                  <a:moveTo>
                    <a:pt x="0" y="0"/>
                  </a:moveTo>
                  <a:lnTo>
                    <a:pt x="2122922" y="0"/>
                  </a:lnTo>
                  <a:lnTo>
                    <a:pt x="2122922" y="557267"/>
                  </a:lnTo>
                  <a:lnTo>
                    <a:pt x="0" y="557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/>
            <p:nvPr/>
          </p:nvSpPr>
          <p:spPr>
            <a:xfrm rot="20742151">
              <a:off x="716747" y="155519"/>
              <a:ext cx="703151" cy="6467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060"/>
                </a:lnSpc>
              </a:pPr>
              <a:r>
                <a:rPr lang="en-US" sz="2900" dirty="0">
                  <a:solidFill>
                    <a:srgbClr val="000000"/>
                  </a:solidFill>
                  <a:latin typeface="Apricots" pitchFamily="50" charset="0"/>
                  <a:ea typeface="Childos Arabic"/>
                  <a:cs typeface="Childos Arabic"/>
                  <a:sym typeface="Childos Arabic"/>
                </a:rPr>
                <a:t>PE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7037798" y="6142140"/>
            <a:ext cx="3641665" cy="1204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9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400" spc="-8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Balance on one foot or in a squat momentarily, shifting body weight to improve stability.</a:t>
            </a:r>
          </a:p>
          <a:p>
            <a:pPr marL="285750" indent="-285750">
              <a:lnSpc>
                <a:spcPts val="19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400" spc="-8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Progress towards a more fluent style of moving, with developing control and grace</a:t>
            </a:r>
          </a:p>
          <a:p>
            <a:pPr marL="285750" indent="-285750">
              <a:lnSpc>
                <a:spcPts val="1947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400" spc="-8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Further develop spatial awareness.</a:t>
            </a:r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686BDDDC-BF75-9A68-78B7-5D0443B42464}"/>
              </a:ext>
            </a:extLst>
          </p:cNvPr>
          <p:cNvSpPr/>
          <p:nvPr/>
        </p:nvSpPr>
        <p:spPr>
          <a:xfrm>
            <a:off x="7421409" y="117079"/>
            <a:ext cx="3145022" cy="570968"/>
          </a:xfrm>
          <a:custGeom>
            <a:avLst/>
            <a:gdLst/>
            <a:ahLst/>
            <a:cxnLst/>
            <a:rect l="l" t="t" r="r" b="b"/>
            <a:pathLst>
              <a:path w="1803242" h="473351">
                <a:moveTo>
                  <a:pt x="0" y="0"/>
                </a:moveTo>
                <a:lnTo>
                  <a:pt x="1803242" y="0"/>
                </a:lnTo>
                <a:lnTo>
                  <a:pt x="1803242" y="473351"/>
                </a:lnTo>
                <a:lnTo>
                  <a:pt x="0" y="4733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7497372" y="104044"/>
            <a:ext cx="2937644" cy="469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400" dirty="0">
                <a:solidFill>
                  <a:srgbClr val="000000"/>
                </a:solidFill>
                <a:latin typeface="Apricots" pitchFamily="50" charset="0"/>
                <a:ea typeface="Childos Arabic"/>
                <a:cs typeface="Childos Arabic"/>
                <a:sym typeface="Childos Arabic"/>
              </a:rPr>
              <a:t>Physical Development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F3C1EEA-F931-FD90-C836-42AFD8C5892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" y="325057"/>
            <a:ext cx="3749040" cy="404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reeform 8">
            <a:extLst>
              <a:ext uri="{FF2B5EF4-FFF2-40B4-BE49-F238E27FC236}">
                <a16:creationId xmlns:a16="http://schemas.microsoft.com/office/drawing/2014/main" id="{A58844CC-7FA3-28E9-63C1-995107588FA7}"/>
              </a:ext>
            </a:extLst>
          </p:cNvPr>
          <p:cNvSpPr/>
          <p:nvPr/>
        </p:nvSpPr>
        <p:spPr>
          <a:xfrm>
            <a:off x="6485164" y="3868516"/>
            <a:ext cx="1933390" cy="507515"/>
          </a:xfrm>
          <a:custGeom>
            <a:avLst/>
            <a:gdLst/>
            <a:ahLst/>
            <a:cxnLst/>
            <a:rect l="l" t="t" r="r" b="b"/>
            <a:pathLst>
              <a:path w="1933390" h="507515">
                <a:moveTo>
                  <a:pt x="0" y="0"/>
                </a:moveTo>
                <a:lnTo>
                  <a:pt x="1933391" y="0"/>
                </a:lnTo>
                <a:lnTo>
                  <a:pt x="1933391" y="507515"/>
                </a:lnTo>
                <a:lnTo>
                  <a:pt x="0" y="507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TextBox 26">
            <a:extLst>
              <a:ext uri="{FF2B5EF4-FFF2-40B4-BE49-F238E27FC236}">
                <a16:creationId xmlns:a16="http://schemas.microsoft.com/office/drawing/2014/main" id="{800DF060-A4DA-E859-ED1F-18C2489DFBEB}"/>
              </a:ext>
            </a:extLst>
          </p:cNvPr>
          <p:cNvSpPr txBox="1"/>
          <p:nvPr/>
        </p:nvSpPr>
        <p:spPr>
          <a:xfrm>
            <a:off x="6532555" y="3862105"/>
            <a:ext cx="1801433" cy="485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Apricots" pitchFamily="50" charset="0"/>
                <a:ea typeface="Childos Arabic"/>
                <a:cs typeface="Childos Arabic"/>
                <a:sym typeface="Childos Arabic"/>
              </a:rPr>
              <a:t>Music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6386893-1CD7-D74F-2767-9E1D9E532EB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60" y="4422072"/>
            <a:ext cx="3775075" cy="302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7CBDE7F-F263-B4FB-8C35-E32A6DBF526B}"/>
              </a:ext>
            </a:extLst>
          </p:cNvPr>
          <p:cNvSpPr txBox="1"/>
          <p:nvPr/>
        </p:nvSpPr>
        <p:spPr>
          <a:xfrm>
            <a:off x="2858530" y="4828621"/>
            <a:ext cx="36909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400" b="1" dirty="0">
                <a:latin typeface="Abadi" panose="020B0604020104020204" pitchFamily="34" charset="0"/>
                <a:ea typeface="Calibri" panose="020F0502020204030204" pitchFamily="34" charset="0"/>
                <a:cs typeface="Aldhabi" panose="020B0604020202020204" pitchFamily="2" charset="-78"/>
              </a:rPr>
              <a:t>Creating with Materials: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  <a:ea typeface="Calibri" panose="020F0502020204030204" pitchFamily="34" charset="0"/>
                <a:cs typeface="Aldhabi" panose="020B0604020202020204" pitchFamily="2" charset="-78"/>
              </a:rPr>
              <a:t>Join items in a variety of ways (</a:t>
            </a:r>
            <a:r>
              <a:rPr lang="en-GB" sz="1200" dirty="0" err="1">
                <a:latin typeface="Abadi" panose="020B0604020104020204" pitchFamily="34" charset="0"/>
                <a:ea typeface="Calibri" panose="020F0502020204030204" pitchFamily="34" charset="0"/>
                <a:cs typeface="Aldhabi" panose="020B0604020202020204" pitchFamily="2" charset="-78"/>
              </a:rPr>
              <a:t>sellotape</a:t>
            </a:r>
            <a:r>
              <a:rPr lang="en-GB" sz="1200" dirty="0">
                <a:latin typeface="Abadi" panose="020B0604020104020204" pitchFamily="34" charset="0"/>
                <a:ea typeface="Calibri" panose="020F0502020204030204" pitchFamily="34" charset="0"/>
                <a:cs typeface="Aldhabi" panose="020B0604020202020204" pitchFamily="2" charset="-78"/>
              </a:rPr>
              <a:t>, masking tape, string and split pins).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Abadi" panose="020B0604020104020204" pitchFamily="34" charset="0"/>
              <a:ea typeface="Calibri" panose="020F0502020204030204" pitchFamily="34" charset="0"/>
              <a:cs typeface="Aldhabi" panose="020B0604020202020204" pitchFamily="2" charset="-78"/>
            </a:endParaRPr>
          </a:p>
          <a:p>
            <a:r>
              <a:rPr lang="en-GB" sz="1400" b="1" dirty="0">
                <a:latin typeface="Abadi" panose="020B0604020104020204" pitchFamily="34" charset="0"/>
                <a:ea typeface="Calibri" panose="020F0502020204030204" pitchFamily="34" charset="0"/>
                <a:cs typeface="Aldhabi" panose="020B0604020202020204" pitchFamily="2" charset="-78"/>
              </a:rPr>
              <a:t>Being Imaginative and Expressive: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  <a:ea typeface="Calibri" panose="020F0502020204030204" pitchFamily="34" charset="0"/>
                <a:cs typeface="Aldhabi" panose="020B0604020202020204" pitchFamily="2" charset="-78"/>
              </a:rPr>
              <a:t>Watch and talk about dance and performance art, expressing feelings and responses.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  <a:ea typeface="Calibri" panose="020F0502020204030204" pitchFamily="34" charset="0"/>
                <a:cs typeface="Aldhabi" panose="020B0604020202020204" pitchFamily="2" charset="-78"/>
              </a:rPr>
              <a:t>Listen to music and say what they do or don’t like.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  <a:ea typeface="Calibri" panose="020F0502020204030204" pitchFamily="34" charset="0"/>
                <a:cs typeface="Aldhabi" panose="020B0604020202020204" pitchFamily="2" charset="-78"/>
              </a:rPr>
              <a:t>Sing a range of well-known nursery rhymes and songs.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  <a:ea typeface="Calibri" panose="020F0502020204030204" pitchFamily="34" charset="0"/>
                <a:cs typeface="Aldhabi" panose="020B0604020202020204" pitchFamily="2" charset="-78"/>
              </a:rPr>
              <a:t>Make music and move to music.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Abadi" panose="020B0604020104020204" pitchFamily="34" charset="0"/>
              <a:ea typeface="Calibri" panose="020F0502020204030204" pitchFamily="34" charset="0"/>
              <a:cs typeface="Aldhabi" panose="020B0604020202020204" pitchFamily="2" charset="-78"/>
            </a:endParaRPr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id="{441347DA-BB7D-6444-F0CD-D873A020D9C3}"/>
              </a:ext>
            </a:extLst>
          </p:cNvPr>
          <p:cNvSpPr/>
          <p:nvPr/>
        </p:nvSpPr>
        <p:spPr>
          <a:xfrm>
            <a:off x="7548377" y="683459"/>
            <a:ext cx="3145023" cy="3000688"/>
          </a:xfrm>
          <a:custGeom>
            <a:avLst/>
            <a:gdLst/>
            <a:ahLst/>
            <a:cxnLst/>
            <a:rect l="l" t="t" r="r" b="b"/>
            <a:pathLst>
              <a:path w="3550659" h="4209166">
                <a:moveTo>
                  <a:pt x="0" y="0"/>
                </a:moveTo>
                <a:lnTo>
                  <a:pt x="3550658" y="0"/>
                </a:lnTo>
                <a:lnTo>
                  <a:pt x="3550658" y="4209166"/>
                </a:lnTo>
                <a:lnTo>
                  <a:pt x="0" y="42091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1763" b="-41782"/>
            </a:stretch>
          </a:blipFill>
        </p:spPr>
        <p:txBody>
          <a:bodyPr/>
          <a:lstStyle/>
          <a:p>
            <a:endParaRPr lang="en-GB" sz="1600" dirty="0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 rot="955323">
            <a:off x="9413304" y="5268042"/>
            <a:ext cx="1180140" cy="865650"/>
            <a:chOff x="0" y="0"/>
            <a:chExt cx="4198620" cy="3079750"/>
          </a:xfrm>
        </p:grpSpPr>
        <p:sp>
          <p:nvSpPr>
            <p:cNvPr id="12" name="Freeform 12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15"/>
              <a:stretch>
                <a:fillRect l="-4949" r="-494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3546ADE-92CE-A445-C5A3-0A5959E22123}"/>
              </a:ext>
            </a:extLst>
          </p:cNvPr>
          <p:cNvSpPr txBox="1"/>
          <p:nvPr/>
        </p:nvSpPr>
        <p:spPr>
          <a:xfrm>
            <a:off x="7516683" y="738790"/>
            <a:ext cx="32690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badi" panose="020B0604020104020204" pitchFamily="34" charset="0"/>
              </a:rPr>
              <a:t>Fine Motor Skills</a:t>
            </a:r>
            <a:r>
              <a:rPr lang="en-GB" sz="1400" dirty="0">
                <a:latin typeface="Abadi" panose="020B0604020104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Develop their small motor skills so that they can use a range of tools competently, safely and confidently.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Manipulate a range of tools and equipment in one hand.</a:t>
            </a:r>
          </a:p>
          <a:p>
            <a:endParaRPr lang="en-GB" sz="1400" dirty="0">
              <a:latin typeface="Abadi" panose="020B0604020104020204" pitchFamily="34" charset="0"/>
            </a:endParaRPr>
          </a:p>
          <a:p>
            <a:r>
              <a:rPr lang="en-GB" sz="1400" b="1" dirty="0">
                <a:latin typeface="Abadi" panose="020B0604020104020204" pitchFamily="34" charset="0"/>
              </a:rPr>
              <a:t>Gross Motor Skills</a:t>
            </a:r>
            <a:r>
              <a:rPr lang="en-GB" sz="1400" dirty="0">
                <a:latin typeface="Abadi" panose="020B0604020104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Balance on one foot or in a squat momentarily, shifting body weight to improve stability.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Progress towards a more fluent style of moving, with developing control and grace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Further develop spatial awareness.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latin typeface="Abadi" panose="020B0604020104020204" pitchFamily="34" charset="0"/>
            </a:endParaRPr>
          </a:p>
          <a:p>
            <a:endParaRPr lang="en-GB" sz="1400" dirty="0">
              <a:latin typeface="Abadi" panose="020B0604020104020204" pitchFamily="34" charset="0"/>
            </a:endParaRPr>
          </a:p>
          <a:p>
            <a:endParaRPr lang="en-GB" sz="1400" dirty="0">
              <a:latin typeface="Abadi" panose="020B0604020104020204" pitchFamily="34" charset="0"/>
            </a:endParaRPr>
          </a:p>
          <a:p>
            <a:endParaRPr lang="en-GB" sz="1400" dirty="0">
              <a:latin typeface="Abadi" panose="020B0604020104020204" pitchFamily="34" charset="0"/>
            </a:endParaRPr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C5A36BEA-FDD6-7A57-857C-7B6F9B0BDA40}"/>
              </a:ext>
            </a:extLst>
          </p:cNvPr>
          <p:cNvSpPr/>
          <p:nvPr/>
        </p:nvSpPr>
        <p:spPr>
          <a:xfrm>
            <a:off x="3992528" y="289432"/>
            <a:ext cx="3390900" cy="3460700"/>
          </a:xfrm>
          <a:custGeom>
            <a:avLst/>
            <a:gdLst/>
            <a:ahLst/>
            <a:cxnLst/>
            <a:rect l="l" t="t" r="r" b="b"/>
            <a:pathLst>
              <a:path w="3016537" h="4187055">
                <a:moveTo>
                  <a:pt x="0" y="0"/>
                </a:moveTo>
                <a:lnTo>
                  <a:pt x="3016537" y="0"/>
                </a:lnTo>
                <a:lnTo>
                  <a:pt x="3016537" y="4187055"/>
                </a:lnTo>
                <a:lnTo>
                  <a:pt x="0" y="41870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b="-976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65E8B5-A14A-2540-4B39-BD0A52928774}"/>
              </a:ext>
            </a:extLst>
          </p:cNvPr>
          <p:cNvSpPr txBox="1"/>
          <p:nvPr/>
        </p:nvSpPr>
        <p:spPr>
          <a:xfrm>
            <a:off x="4095598" y="724311"/>
            <a:ext cx="324961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badi" panose="020B0604020104020204" pitchFamily="34" charset="0"/>
              </a:rPr>
              <a:t>Listening</a:t>
            </a:r>
            <a:r>
              <a:rPr lang="en-GB" sz="1400" dirty="0">
                <a:latin typeface="Abadi" panose="020B0604020104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Listen to familiar stories with increasing attention and recall.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Understand how to listen carefully and know why listening is important.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Engage with non-fiction books.</a:t>
            </a:r>
          </a:p>
          <a:p>
            <a:r>
              <a:rPr lang="en-GB" sz="1400" b="1" dirty="0">
                <a:latin typeface="Abadi" panose="020B0604020104020204" pitchFamily="34" charset="0"/>
              </a:rPr>
              <a:t>Speaking</a:t>
            </a:r>
            <a:r>
              <a:rPr lang="en-GB" sz="1400" dirty="0">
                <a:latin typeface="Abadi" panose="020B0604020104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Describe events in some detail.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Join in with repeated refrains and anticipate key events and phrases in rhymes and stories.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Develop the use of social phrases e.g. to say hello without prompts from an adult.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Recite poems and rhymes confidently to a familiar audience. </a:t>
            </a:r>
          </a:p>
          <a:p>
            <a:endParaRPr lang="en-GB" sz="1400" dirty="0">
              <a:latin typeface="Abadi" panose="020B0604020104020204" pitchFamily="34" charset="0"/>
            </a:endParaRPr>
          </a:p>
          <a:p>
            <a:endParaRPr lang="en-GB" sz="1400" dirty="0">
              <a:latin typeface="Abadi" panose="020B0604020104020204" pitchFamily="34" charset="0"/>
            </a:endParaRPr>
          </a:p>
          <a:p>
            <a:endParaRPr lang="en-GB" sz="1400" dirty="0">
              <a:latin typeface="Abadi" panose="020B0604020104020204" pitchFamily="34" charset="0"/>
            </a:endParaRPr>
          </a:p>
        </p:txBody>
      </p:sp>
      <p:sp>
        <p:nvSpPr>
          <p:cNvPr id="46" name="Freeform 3">
            <a:extLst>
              <a:ext uri="{FF2B5EF4-FFF2-40B4-BE49-F238E27FC236}">
                <a16:creationId xmlns:a16="http://schemas.microsoft.com/office/drawing/2014/main" id="{6D588802-E09F-39E7-F7BE-46C7669E0EBF}"/>
              </a:ext>
            </a:extLst>
          </p:cNvPr>
          <p:cNvSpPr/>
          <p:nvPr/>
        </p:nvSpPr>
        <p:spPr>
          <a:xfrm>
            <a:off x="3862512" y="-29193"/>
            <a:ext cx="3346443" cy="701445"/>
          </a:xfrm>
          <a:custGeom>
            <a:avLst/>
            <a:gdLst/>
            <a:ahLst/>
            <a:cxnLst/>
            <a:rect l="l" t="t" r="r" b="b"/>
            <a:pathLst>
              <a:path w="1803242" h="473351">
                <a:moveTo>
                  <a:pt x="0" y="0"/>
                </a:moveTo>
                <a:lnTo>
                  <a:pt x="1803242" y="0"/>
                </a:lnTo>
                <a:lnTo>
                  <a:pt x="1803242" y="473351"/>
                </a:lnTo>
                <a:lnTo>
                  <a:pt x="0" y="4733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TextBox 24">
            <a:extLst>
              <a:ext uri="{FF2B5EF4-FFF2-40B4-BE49-F238E27FC236}">
                <a16:creationId xmlns:a16="http://schemas.microsoft.com/office/drawing/2014/main" id="{9425B76C-19C9-962A-B4E3-F1C221904BA1}"/>
              </a:ext>
            </a:extLst>
          </p:cNvPr>
          <p:cNvSpPr txBox="1"/>
          <p:nvPr/>
        </p:nvSpPr>
        <p:spPr>
          <a:xfrm>
            <a:off x="4005059" y="6228"/>
            <a:ext cx="3142742" cy="982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000" dirty="0">
                <a:solidFill>
                  <a:srgbClr val="000000"/>
                </a:solidFill>
                <a:latin typeface="Apricots" pitchFamily="50" charset="0"/>
                <a:cs typeface="Childos Arabic"/>
                <a:sym typeface="Childos Arabic"/>
              </a:rPr>
              <a:t>Communication and Language</a:t>
            </a:r>
            <a:endParaRPr lang="en-GB" sz="2000" dirty="0"/>
          </a:p>
          <a:p>
            <a:pPr algn="ctr">
              <a:lnSpc>
                <a:spcPts val="4060"/>
              </a:lnSpc>
            </a:pPr>
            <a:r>
              <a:rPr lang="en-US" sz="2000" dirty="0">
                <a:solidFill>
                  <a:srgbClr val="000000"/>
                </a:solidFill>
                <a:latin typeface="Apricots" pitchFamily="50" charset="0"/>
                <a:ea typeface="Childos Arabic"/>
                <a:cs typeface="Childos Arabic"/>
                <a:sym typeface="Childos Arabic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0BBA92-0F8E-48C4-B5F5-6DE4F8766C09}"/>
              </a:ext>
            </a:extLst>
          </p:cNvPr>
          <p:cNvSpPr txBox="1"/>
          <p:nvPr/>
        </p:nvSpPr>
        <p:spPr>
          <a:xfrm>
            <a:off x="293971" y="567874"/>
            <a:ext cx="324961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badi" panose="020B0604020104020204" pitchFamily="34" charset="0"/>
              </a:rPr>
              <a:t>Self-Regulation: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Identify and moderate their own feelings socially and emotionally.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Express their feelings and consider the needs of others.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Enjoy a sense of belonging through being involved in daily tasks.</a:t>
            </a:r>
          </a:p>
          <a:p>
            <a:r>
              <a:rPr lang="en-GB" sz="1400" b="1" dirty="0">
                <a:latin typeface="Abadi" panose="020B0604020104020204" pitchFamily="34" charset="0"/>
              </a:rPr>
              <a:t>Managing Self: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Assert their own ideas.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Plan and complete an activity of their own choice independently.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Know right from wrong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Talk about why  keeping healthy, both mentally and physically is important.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Manage their own personal hygiene needs.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Feed themselves with a fork and spoon.</a:t>
            </a:r>
          </a:p>
          <a:p>
            <a:r>
              <a:rPr lang="en-GB" sz="1400" b="1" dirty="0">
                <a:latin typeface="Abadi" panose="020B0604020104020204" pitchFamily="34" charset="0"/>
              </a:rPr>
              <a:t>Building Relationships: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Develop particular friendships with other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badi" panose="020B0604020104020204" pitchFamily="34" charset="0"/>
              </a:rPr>
              <a:t>Take turns and share with others.</a:t>
            </a:r>
          </a:p>
          <a:p>
            <a:endParaRPr lang="en-GB" sz="1400" dirty="0">
              <a:latin typeface="Abadi" panose="020B0604020104020204" pitchFamily="34" charset="0"/>
            </a:endParaRPr>
          </a:p>
          <a:p>
            <a:endParaRPr lang="en-GB" sz="1400" dirty="0">
              <a:latin typeface="Abadi" panose="020B06040201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962B85-E3B2-4F79-A56A-563FF05B8612}"/>
              </a:ext>
            </a:extLst>
          </p:cNvPr>
          <p:cNvSpPr txBox="1"/>
          <p:nvPr/>
        </p:nvSpPr>
        <p:spPr>
          <a:xfrm>
            <a:off x="255174" y="5151786"/>
            <a:ext cx="238693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badi" panose="020B0604020104020204" pitchFamily="34" charset="0"/>
              </a:rPr>
              <a:t>Created to Love Others</a:t>
            </a:r>
          </a:p>
          <a:p>
            <a:endParaRPr lang="en-GB" sz="1400" b="1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badi" panose="020B0604020104020204" pitchFamily="34" charset="0"/>
              </a:rPr>
              <a:t>What is the internet?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badi" panose="020B0604020104020204" pitchFamily="34" charset="0"/>
              </a:rPr>
              <a:t>Playing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badi" panose="020B0604020104020204" pitchFamily="34" charset="0"/>
              </a:rPr>
              <a:t>Safe inside and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badi" panose="020B0604020104020204" pitchFamily="34" charset="0"/>
              </a:rPr>
              <a:t>My body, my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badi" panose="020B0604020104020204" pitchFamily="34" charset="0"/>
              </a:rPr>
              <a:t>Feeling poorly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badi" panose="020B0604020104020204" pitchFamily="34" charset="0"/>
              </a:rPr>
              <a:t>People who help us</a:t>
            </a:r>
          </a:p>
          <a:p>
            <a:endParaRPr lang="en-GB" sz="1200" dirty="0">
              <a:latin typeface="Abadi" panose="020B0604020104020204" pitchFamily="34" charset="0"/>
            </a:endParaRPr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0EAEA20F-2490-4D73-8796-7D3C229F138A}"/>
              </a:ext>
            </a:extLst>
          </p:cNvPr>
          <p:cNvSpPr txBox="1"/>
          <p:nvPr/>
        </p:nvSpPr>
        <p:spPr>
          <a:xfrm>
            <a:off x="7192172" y="4569025"/>
            <a:ext cx="2329529" cy="1454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spc="-8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Know the meaning of the word rhythm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spc="-8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Be able to clap rhythms by repeating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spc="-8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Begin to make up their own rhythms using words.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spc="-81" dirty="0">
                <a:solidFill>
                  <a:srgbClr val="000000"/>
                </a:solidFill>
                <a:latin typeface="Abadi" panose="020B0604020104020204" pitchFamily="34" charset="0"/>
                <a:ea typeface="Childos Arabic"/>
                <a:cs typeface="Childos Arabic"/>
                <a:sym typeface="Childos Arabic"/>
              </a:rPr>
              <a:t>Begin singing in unison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spc="-81" dirty="0">
              <a:solidFill>
                <a:srgbClr val="000000"/>
              </a:solidFill>
              <a:highlight>
                <a:srgbClr val="FFFF00"/>
              </a:highlight>
              <a:latin typeface="Abadi" panose="020B0604020104020204" pitchFamily="34" charset="0"/>
              <a:ea typeface="Childos Arabic"/>
              <a:cs typeface="Childos Arabic"/>
              <a:sym typeface="Childos Arabic"/>
            </a:endParaRPr>
          </a:p>
          <a:p>
            <a:endParaRPr lang="en-US" sz="1050" spc="-81" dirty="0">
              <a:solidFill>
                <a:srgbClr val="000000"/>
              </a:solidFill>
              <a:latin typeface="Abadi" panose="020B0604020104020204" pitchFamily="34" charset="0"/>
              <a:ea typeface="Childos Arabic"/>
              <a:cs typeface="Childos Arabic"/>
              <a:sym typeface="Childos Arabic"/>
            </a:endParaRPr>
          </a:p>
          <a:p>
            <a:endParaRPr lang="en-US" sz="1050" spc="-81" dirty="0">
              <a:solidFill>
                <a:srgbClr val="000000"/>
              </a:solidFill>
              <a:latin typeface="Abadi" panose="020B0604020104020204" pitchFamily="34" charset="0"/>
              <a:ea typeface="Childos Arabic"/>
              <a:cs typeface="Childos Arabic"/>
              <a:sym typeface="Childos Arabic"/>
            </a:endParaRPr>
          </a:p>
          <a:p>
            <a:endParaRPr lang="en-US" sz="1050" spc="-81" dirty="0">
              <a:solidFill>
                <a:srgbClr val="000000"/>
              </a:solidFill>
              <a:latin typeface="Abadi" panose="020B0604020104020204" pitchFamily="34" charset="0"/>
              <a:ea typeface="Childos Arabic"/>
              <a:cs typeface="Childos Arabic"/>
              <a:sym typeface="Childos Arabic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419160" y="3814135"/>
            <a:ext cx="2561877" cy="858640"/>
          </a:xfrm>
          <a:custGeom>
            <a:avLst/>
            <a:gdLst/>
            <a:ahLst/>
            <a:cxnLst/>
            <a:rect l="l" t="t" r="r" b="b"/>
            <a:pathLst>
              <a:path w="1933390" h="507515">
                <a:moveTo>
                  <a:pt x="0" y="0"/>
                </a:moveTo>
                <a:lnTo>
                  <a:pt x="1933391" y="0"/>
                </a:lnTo>
                <a:lnTo>
                  <a:pt x="1933391" y="507515"/>
                </a:lnTo>
                <a:lnTo>
                  <a:pt x="0" y="507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pricots" pitchFamily="50" charset="0"/>
                <a:cs typeface="Childos Arabic"/>
                <a:sym typeface="Childos Arabic"/>
              </a:rPr>
              <a:t>Expressive Arts and Design</a:t>
            </a:r>
            <a:endParaRPr lang="en-GB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EC72A5CD1F3B428CA61C2F075809FA" ma:contentTypeVersion="9" ma:contentTypeDescription="Create a new document." ma:contentTypeScope="" ma:versionID="9b764cc607ac0f84d6aaa4dc1348984e">
  <xsd:schema xmlns:xsd="http://www.w3.org/2001/XMLSchema" xmlns:xs="http://www.w3.org/2001/XMLSchema" xmlns:p="http://schemas.microsoft.com/office/2006/metadata/properties" xmlns:ns2="87fbf535-62f4-4f73-8e4e-90631a6611da" xmlns:ns3="f0f4da6c-3674-4c9c-a6da-79b4cac209cf" targetNamespace="http://schemas.microsoft.com/office/2006/metadata/properties" ma:root="true" ma:fieldsID="645db4cc82d7e5976e8d916a4a00d6bc" ns2:_="" ns3:_="">
    <xsd:import namespace="87fbf535-62f4-4f73-8e4e-90631a6611da"/>
    <xsd:import namespace="f0f4da6c-3674-4c9c-a6da-79b4cac209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bf535-62f4-4f73-8e4e-90631a661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d155f58-06c7-482a-be83-bba02eae4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4da6c-3674-4c9c-a6da-79b4cac209c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df0ba9e-1c47-4861-a527-08820e4a25dc}" ma:internalName="TaxCatchAll" ma:showField="CatchAllData" ma:web="f0f4da6c-3674-4c9c-a6da-79b4cac209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f4da6c-3674-4c9c-a6da-79b4cac209cf" xsi:nil="true"/>
    <lcf76f155ced4ddcb4097134ff3c332f xmlns="87fbf535-62f4-4f73-8e4e-90631a6611d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1549CA-17CA-43BF-9A6B-3C3A2E0C4484}"/>
</file>

<file path=customXml/itemProps2.xml><?xml version="1.0" encoding="utf-8"?>
<ds:datastoreItem xmlns:ds="http://schemas.openxmlformats.org/officeDocument/2006/customXml" ds:itemID="{ECC90906-F36C-42C8-A2DA-8EEDB5892411}"/>
</file>

<file path=customXml/itemProps3.xml><?xml version="1.0" encoding="utf-8"?>
<ds:datastoreItem xmlns:ds="http://schemas.openxmlformats.org/officeDocument/2006/customXml" ds:itemID="{AF10A37D-8A5C-4DD1-BF98-9E8E4C90E759}"/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863</Words>
  <Application>Microsoft Office PowerPoint</Application>
  <PresentationFormat>Custom</PresentationFormat>
  <Paragraphs>116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Calibri</vt:lpstr>
      <vt:lpstr>Times New Roman</vt:lpstr>
      <vt:lpstr>Arial</vt:lpstr>
      <vt:lpstr>Rockwell</vt:lpstr>
      <vt:lpstr>Abadi</vt:lpstr>
      <vt:lpstr>Apricots</vt:lpstr>
      <vt:lpstr>Modern Love</vt:lpstr>
      <vt:lpstr>Modern Love Caps</vt:lpstr>
      <vt:lpstr>Childos Arabic</vt:lpstr>
      <vt:lpstr>Aldhabi</vt:lpstr>
      <vt:lpstr>Pattaya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SUMMER TEMPLATE</dc:title>
  <dc:creator>Savannah Ogunlade</dc:creator>
  <cp:lastModifiedBy>Savannah Ogunlade</cp:lastModifiedBy>
  <cp:revision>26</cp:revision>
  <cp:lastPrinted>2025-11-04T06:39:14Z</cp:lastPrinted>
  <dcterms:created xsi:type="dcterms:W3CDTF">2006-08-16T00:00:00Z</dcterms:created>
  <dcterms:modified xsi:type="dcterms:W3CDTF">2025-11-04T06:39:19Z</dcterms:modified>
  <dc:identifier>DAGtxmq4PrI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0x010100B4EC72A5CD1F3B428CA61C2F075809FA</vt:lpwstr>
  </property>
</Properties>
</file>