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10693400" cy="7556500"/>
  <p:notesSz cx="6797675" cy="9926638"/>
  <p:embeddedFontLst>
    <p:embeddedFont>
      <p:font typeface="Abadi" panose="020B0604020104020204" pitchFamily="34" charset="0"/>
      <p:regular r:id="rId8"/>
    </p:embeddedFont>
    <p:embeddedFont>
      <p:font typeface="Apricots" panose="020B0604020202020204" charset="0"/>
      <p:regular r:id="rId9"/>
    </p:embeddedFont>
    <p:embeddedFont>
      <p:font typeface="Calibri" panose="020F0502020204030204" pitchFamily="34" charset="0"/>
      <p:regular r:id="rId10"/>
      <p:bold r:id="rId11"/>
      <p:italic r:id="rId12"/>
      <p:boldItalic r:id="rId13"/>
    </p:embeddedFont>
    <p:embeddedFont>
      <p:font typeface="Childos Arabic" panose="020B0604020202020204" charset="-78"/>
      <p:regular r:id="rId14"/>
    </p:embeddedFont>
    <p:embeddedFont>
      <p:font typeface="Modern Love" panose="04090805081005020601" pitchFamily="82" charset="0"/>
      <p:regular r:id="rId15"/>
    </p:embeddedFont>
    <p:embeddedFont>
      <p:font typeface="Modern Love Caps" panose="04070805081001020A01" pitchFamily="82" charset="0"/>
      <p:regular r:id="rId16"/>
    </p:embeddedFont>
    <p:embeddedFont>
      <p:font typeface="Rockwell" panose="02060603020205020403"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5" d="100"/>
          <a:sy n="95" d="100"/>
        </p:scale>
        <p:origin x="15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Cattigan" userId="dedf7274-b13c-4ccc-b228-a7fac84721c6" providerId="ADAL" clId="{9456FD15-D163-4AEE-940A-54A54F72CA52}"/>
    <pc:docChg chg="custSel modSld">
      <pc:chgData name="Suzanne Cattigan" userId="dedf7274-b13c-4ccc-b228-a7fac84721c6" providerId="ADAL" clId="{9456FD15-D163-4AEE-940A-54A54F72CA52}" dt="2025-11-02T20:53:53.128" v="1265" actId="14100"/>
      <pc:docMkLst>
        <pc:docMk/>
      </pc:docMkLst>
      <pc:sldChg chg="modSp mod">
        <pc:chgData name="Suzanne Cattigan" userId="dedf7274-b13c-4ccc-b228-a7fac84721c6" providerId="ADAL" clId="{9456FD15-D163-4AEE-940A-54A54F72CA52}" dt="2025-11-02T19:48:25.669" v="145" actId="20577"/>
        <pc:sldMkLst>
          <pc:docMk/>
          <pc:sldMk cId="0" sldId="256"/>
        </pc:sldMkLst>
        <pc:spChg chg="mod">
          <ac:chgData name="Suzanne Cattigan" userId="dedf7274-b13c-4ccc-b228-a7fac84721c6" providerId="ADAL" clId="{9456FD15-D163-4AEE-940A-54A54F72CA52}" dt="2025-11-02T19:48:25.669" v="145" actId="20577"/>
          <ac:spMkLst>
            <pc:docMk/>
            <pc:sldMk cId="0" sldId="256"/>
            <ac:spMk id="13" creationId="{00000000-0000-0000-0000-000000000000}"/>
          </ac:spMkLst>
        </pc:spChg>
        <pc:spChg chg="mod">
          <ac:chgData name="Suzanne Cattigan" userId="dedf7274-b13c-4ccc-b228-a7fac84721c6" providerId="ADAL" clId="{9456FD15-D163-4AEE-940A-54A54F72CA52}" dt="2025-11-02T19:44:43.755" v="7" actId="1076"/>
          <ac:spMkLst>
            <pc:docMk/>
            <pc:sldMk cId="0" sldId="256"/>
            <ac:spMk id="29" creationId="{2585CF3E-01D6-4B07-A51A-CF13B3B3586A}"/>
          </ac:spMkLst>
        </pc:spChg>
        <pc:spChg chg="mod">
          <ac:chgData name="Suzanne Cattigan" userId="dedf7274-b13c-4ccc-b228-a7fac84721c6" providerId="ADAL" clId="{9456FD15-D163-4AEE-940A-54A54F72CA52}" dt="2025-11-02T19:44:37.949" v="6" actId="1076"/>
          <ac:spMkLst>
            <pc:docMk/>
            <pc:sldMk cId="0" sldId="256"/>
            <ac:spMk id="36" creationId="{56167927-2E4A-4E8D-816C-FF65B348F0D0}"/>
          </ac:spMkLst>
        </pc:spChg>
      </pc:sldChg>
      <pc:sldChg chg="addSp delSp modSp mod">
        <pc:chgData name="Suzanne Cattigan" userId="dedf7274-b13c-4ccc-b228-a7fac84721c6" providerId="ADAL" clId="{9456FD15-D163-4AEE-940A-54A54F72CA52}" dt="2025-11-02T20:53:53.128" v="1265" actId="14100"/>
        <pc:sldMkLst>
          <pc:docMk/>
          <pc:sldMk cId="0" sldId="257"/>
        </pc:sldMkLst>
        <pc:spChg chg="del">
          <ac:chgData name="Suzanne Cattigan" userId="dedf7274-b13c-4ccc-b228-a7fac84721c6" providerId="ADAL" clId="{9456FD15-D163-4AEE-940A-54A54F72CA52}" dt="2025-11-02T19:52:38.515" v="489" actId="478"/>
          <ac:spMkLst>
            <pc:docMk/>
            <pc:sldMk cId="0" sldId="257"/>
            <ac:spMk id="15" creationId="{00000000-0000-0000-0000-000000000000}"/>
          </ac:spMkLst>
        </pc:spChg>
        <pc:spChg chg="mod">
          <ac:chgData name="Suzanne Cattigan" userId="dedf7274-b13c-4ccc-b228-a7fac84721c6" providerId="ADAL" clId="{9456FD15-D163-4AEE-940A-54A54F72CA52}" dt="2025-11-02T20:34:38.405" v="859" actId="14100"/>
          <ac:spMkLst>
            <pc:docMk/>
            <pc:sldMk cId="0" sldId="257"/>
            <ac:spMk id="20" creationId="{00000000-0000-0000-0000-000000000000}"/>
          </ac:spMkLst>
        </pc:spChg>
        <pc:spChg chg="mod">
          <ac:chgData name="Suzanne Cattigan" userId="dedf7274-b13c-4ccc-b228-a7fac84721c6" providerId="ADAL" clId="{9456FD15-D163-4AEE-940A-54A54F72CA52}" dt="2025-11-02T19:48:48.115" v="152" actId="20577"/>
          <ac:spMkLst>
            <pc:docMk/>
            <pc:sldMk cId="0" sldId="257"/>
            <ac:spMk id="24" creationId="{00000000-0000-0000-0000-000000000000}"/>
          </ac:spMkLst>
        </pc:spChg>
        <pc:spChg chg="mod">
          <ac:chgData name="Suzanne Cattigan" userId="dedf7274-b13c-4ccc-b228-a7fac84721c6" providerId="ADAL" clId="{9456FD15-D163-4AEE-940A-54A54F72CA52}" dt="2025-11-02T19:52:30.554" v="487" actId="20577"/>
          <ac:spMkLst>
            <pc:docMk/>
            <pc:sldMk cId="0" sldId="257"/>
            <ac:spMk id="30" creationId="{00000000-0000-0000-0000-000000000000}"/>
          </ac:spMkLst>
        </pc:spChg>
        <pc:spChg chg="mod">
          <ac:chgData name="Suzanne Cattigan" userId="dedf7274-b13c-4ccc-b228-a7fac84721c6" providerId="ADAL" clId="{9456FD15-D163-4AEE-940A-54A54F72CA52}" dt="2025-11-02T20:35:56.413" v="866" actId="20577"/>
          <ac:spMkLst>
            <pc:docMk/>
            <pc:sldMk cId="0" sldId="257"/>
            <ac:spMk id="34" creationId="{00000000-0000-0000-0000-000000000000}"/>
          </ac:spMkLst>
        </pc:spChg>
        <pc:spChg chg="mod">
          <ac:chgData name="Suzanne Cattigan" userId="dedf7274-b13c-4ccc-b228-a7fac84721c6" providerId="ADAL" clId="{9456FD15-D163-4AEE-940A-54A54F72CA52}" dt="2025-11-02T20:37:01.822" v="1046" actId="20577"/>
          <ac:spMkLst>
            <pc:docMk/>
            <pc:sldMk cId="0" sldId="257"/>
            <ac:spMk id="35" creationId="{00000000-0000-0000-0000-000000000000}"/>
          </ac:spMkLst>
        </pc:spChg>
        <pc:spChg chg="mod">
          <ac:chgData name="Suzanne Cattigan" userId="dedf7274-b13c-4ccc-b228-a7fac84721c6" providerId="ADAL" clId="{9456FD15-D163-4AEE-940A-54A54F72CA52}" dt="2025-11-02T19:57:44.395" v="512" actId="403"/>
          <ac:spMkLst>
            <pc:docMk/>
            <pc:sldMk cId="0" sldId="257"/>
            <ac:spMk id="39" creationId="{C5A36BEA-FDD6-7A57-857C-7B6F9B0BDA40}"/>
          </ac:spMkLst>
        </pc:spChg>
        <pc:spChg chg="mod">
          <ac:chgData name="Suzanne Cattigan" userId="dedf7274-b13c-4ccc-b228-a7fac84721c6" providerId="ADAL" clId="{9456FD15-D163-4AEE-940A-54A54F72CA52}" dt="2025-11-02T20:34:29.942" v="858" actId="1076"/>
          <ac:spMkLst>
            <pc:docMk/>
            <pc:sldMk cId="0" sldId="257"/>
            <ac:spMk id="40" creationId="{800DF060-A4DA-E859-ED1F-18C2489DFBEB}"/>
          </ac:spMkLst>
        </pc:spChg>
        <pc:spChg chg="mod">
          <ac:chgData name="Suzanne Cattigan" userId="dedf7274-b13c-4ccc-b228-a7fac84721c6" providerId="ADAL" clId="{9456FD15-D163-4AEE-940A-54A54F72CA52}" dt="2025-11-02T20:34:26.916" v="857" actId="1076"/>
          <ac:spMkLst>
            <pc:docMk/>
            <pc:sldMk cId="0" sldId="257"/>
            <ac:spMk id="41" creationId="{A58844CC-7FA3-28E9-63C1-995107588FA7}"/>
          </ac:spMkLst>
        </pc:spChg>
        <pc:spChg chg="mod">
          <ac:chgData name="Suzanne Cattigan" userId="dedf7274-b13c-4ccc-b228-a7fac84721c6" providerId="ADAL" clId="{9456FD15-D163-4AEE-940A-54A54F72CA52}" dt="2025-11-02T20:32:09.783" v="852" actId="20577"/>
          <ac:spMkLst>
            <pc:docMk/>
            <pc:sldMk cId="0" sldId="257"/>
            <ac:spMk id="42" creationId="{06649A4A-8597-A62B-E19E-341A74998DAD}"/>
          </ac:spMkLst>
        </pc:spChg>
        <pc:spChg chg="mod">
          <ac:chgData name="Suzanne Cattigan" userId="dedf7274-b13c-4ccc-b228-a7fac84721c6" providerId="ADAL" clId="{9456FD15-D163-4AEE-940A-54A54F72CA52}" dt="2025-11-02T20:35:17.791" v="864" actId="12"/>
          <ac:spMkLst>
            <pc:docMk/>
            <pc:sldMk cId="0" sldId="257"/>
            <ac:spMk id="44" creationId="{0F24E719-35AA-4F2C-A368-D6D1260AF6AC}"/>
          </ac:spMkLst>
        </pc:spChg>
        <pc:spChg chg="mod">
          <ac:chgData name="Suzanne Cattigan" userId="dedf7274-b13c-4ccc-b228-a7fac84721c6" providerId="ADAL" clId="{9456FD15-D163-4AEE-940A-54A54F72CA52}" dt="2025-11-02T20:53:48.715" v="1264" actId="20577"/>
          <ac:spMkLst>
            <pc:docMk/>
            <pc:sldMk cId="0" sldId="257"/>
            <ac:spMk id="45" creationId="{F7CBDE7F-F263-B4FB-8C35-E32A6DBF526B}"/>
          </ac:spMkLst>
        </pc:spChg>
        <pc:spChg chg="mod">
          <ac:chgData name="Suzanne Cattigan" userId="dedf7274-b13c-4ccc-b228-a7fac84721c6" providerId="ADAL" clId="{9456FD15-D163-4AEE-940A-54A54F72CA52}" dt="2025-11-02T20:00:50.107" v="529" actId="20577"/>
          <ac:spMkLst>
            <pc:docMk/>
            <pc:sldMk cId="0" sldId="257"/>
            <ac:spMk id="48" creationId="{441347DA-BB7D-6444-F0CD-D873A020D9C3}"/>
          </ac:spMkLst>
        </pc:spChg>
        <pc:picChg chg="add mod">
          <ac:chgData name="Suzanne Cattigan" userId="dedf7274-b13c-4ccc-b228-a7fac84721c6" providerId="ADAL" clId="{9456FD15-D163-4AEE-940A-54A54F72CA52}" dt="2025-11-02T19:54:56.398" v="499" actId="1076"/>
          <ac:picMkLst>
            <pc:docMk/>
            <pc:sldMk cId="0" sldId="257"/>
            <ac:picMk id="5" creationId="{E3A28947-0113-42D6-8210-E7F0DE9AF1A0}"/>
          </ac:picMkLst>
        </pc:picChg>
        <pc:picChg chg="add mod">
          <ac:chgData name="Suzanne Cattigan" userId="dedf7274-b13c-4ccc-b228-a7fac84721c6" providerId="ADAL" clId="{9456FD15-D163-4AEE-940A-54A54F72CA52}" dt="2025-11-02T19:56:26.707" v="502" actId="1076"/>
          <ac:picMkLst>
            <pc:docMk/>
            <pc:sldMk cId="0" sldId="257"/>
            <ac:picMk id="7" creationId="{7A33B279-3A6B-4B14-89F0-EE3CF0ECAC5C}"/>
          </ac:picMkLst>
        </pc:picChg>
        <pc:picChg chg="mod">
          <ac:chgData name="Suzanne Cattigan" userId="dedf7274-b13c-4ccc-b228-a7fac84721c6" providerId="ADAL" clId="{9456FD15-D163-4AEE-940A-54A54F72CA52}" dt="2025-11-02T19:52:35.923" v="488" actId="14100"/>
          <ac:picMkLst>
            <pc:docMk/>
            <pc:sldMk cId="0" sldId="257"/>
            <ac:picMk id="38" creationId="{4F3C1EEA-F931-FD90-C836-42AFD8C5892E}"/>
          </ac:picMkLst>
        </pc:picChg>
        <pc:picChg chg="mod">
          <ac:chgData name="Suzanne Cattigan" userId="dedf7274-b13c-4ccc-b228-a7fac84721c6" providerId="ADAL" clId="{9456FD15-D163-4AEE-940A-54A54F72CA52}" dt="2025-11-02T20:53:53.128" v="1265" actId="14100"/>
          <ac:picMkLst>
            <pc:docMk/>
            <pc:sldMk cId="0" sldId="257"/>
            <ac:picMk id="43" creationId="{76386893-1CD7-D74F-2767-9E1D9E532EB8}"/>
          </ac:picMkLst>
        </pc:picChg>
      </pc:sldChg>
    </pc:docChg>
  </pc:docChgLst>
  <pc:docChgLst>
    <pc:chgData name="Suzanne Cattigan" userId="b3beb97f-c2ee-4a0c-94dd-a425589d1a97" providerId="ADAL" clId="{B225EBAA-C9BA-49E3-A587-0C1D9D9681EE}"/>
    <pc:docChg chg="custSel modSld">
      <pc:chgData name="Suzanne Cattigan" userId="b3beb97f-c2ee-4a0c-94dd-a425589d1a97" providerId="ADAL" clId="{B225EBAA-C9BA-49E3-A587-0C1D9D9681EE}" dt="2025-11-03T16:54:42.090" v="13" actId="20577"/>
      <pc:docMkLst>
        <pc:docMk/>
      </pc:docMkLst>
      <pc:sldChg chg="modSp">
        <pc:chgData name="Suzanne Cattigan" userId="b3beb97f-c2ee-4a0c-94dd-a425589d1a97" providerId="ADAL" clId="{B225EBAA-C9BA-49E3-A587-0C1D9D9681EE}" dt="2025-11-03T16:54:42.090" v="13" actId="20577"/>
        <pc:sldMkLst>
          <pc:docMk/>
          <pc:sldMk cId="0" sldId="257"/>
        </pc:sldMkLst>
        <pc:spChg chg="mod">
          <ac:chgData name="Suzanne Cattigan" userId="b3beb97f-c2ee-4a0c-94dd-a425589d1a97" providerId="ADAL" clId="{B225EBAA-C9BA-49E3-A587-0C1D9D9681EE}" dt="2025-11-03T16:54:01.958" v="5" actId="313"/>
          <ac:spMkLst>
            <pc:docMk/>
            <pc:sldMk cId="0" sldId="257"/>
            <ac:spMk id="44" creationId="{0F24E719-35AA-4F2C-A368-D6D1260AF6AC}"/>
          </ac:spMkLst>
        </pc:spChg>
        <pc:spChg chg="mod">
          <ac:chgData name="Suzanne Cattigan" userId="b3beb97f-c2ee-4a0c-94dd-a425589d1a97" providerId="ADAL" clId="{B225EBAA-C9BA-49E3-A587-0C1D9D9681EE}" dt="2025-11-03T16:54:42.090" v="13" actId="20577"/>
          <ac:spMkLst>
            <pc:docMk/>
            <pc:sldMk cId="0" sldId="257"/>
            <ac:spMk id="48" creationId="{441347DA-BB7D-6444-F0CD-D873A020D9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144B975-5799-480C-82D3-EE61DBD2D1C5}" type="datetimeFigureOut">
              <a:rPr lang="en-GB" smtClean="0"/>
              <a:t>03/11/2025</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7AF49AD-2DAE-4A79-9DCA-2415ED6C0C84}" type="slidenum">
              <a:rPr lang="en-GB" smtClean="0"/>
              <a:t>‹#›</a:t>
            </a:fld>
            <a:endParaRPr lang="en-GB"/>
          </a:p>
        </p:txBody>
      </p:sp>
    </p:spTree>
    <p:extLst>
      <p:ext uri="{BB962C8B-B14F-4D97-AF65-F5344CB8AC3E}">
        <p14:creationId xmlns:p14="http://schemas.microsoft.com/office/powerpoint/2010/main" val="40362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F49AD-2DAE-4A79-9DCA-2415ED6C0C84}" type="slidenum">
              <a:rPr lang="en-GB" smtClean="0"/>
              <a:t>2</a:t>
            </a:fld>
            <a:endParaRPr lang="en-GB"/>
          </a:p>
        </p:txBody>
      </p:sp>
    </p:spTree>
    <p:extLst>
      <p:ext uri="{BB962C8B-B14F-4D97-AF65-F5344CB8AC3E}">
        <p14:creationId xmlns:p14="http://schemas.microsoft.com/office/powerpoint/2010/main" val="159140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9.svg"/><Relationship Id="rId12" Type="http://schemas.openxmlformats.org/officeDocument/2006/relationships/image" Target="../media/image23.sv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2.png"/><Relationship Id="rId10" Type="http://schemas.openxmlformats.org/officeDocument/2006/relationships/image" Target="../media/image21.png"/><Relationship Id="rId19"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450157"/>
            <a:ext cx="2172444" cy="5427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19" y="2079442"/>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7" y="1450157"/>
            <a:ext cx="1875635" cy="5427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11802"/>
            <a:ext cx="3194329" cy="2675654"/>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68064" y="1466489"/>
            <a:ext cx="1796042" cy="510084"/>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14" name="Freeform 14"/>
          <p:cNvSpPr/>
          <p:nvPr/>
        </p:nvSpPr>
        <p:spPr>
          <a:xfrm>
            <a:off x="4356100" y="5360605"/>
            <a:ext cx="6321318" cy="231877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algn="ctr"/>
            <a:endParaRPr lang="en-GB" dirty="0"/>
          </a:p>
        </p:txBody>
      </p:sp>
      <p:sp>
        <p:nvSpPr>
          <p:cNvPr id="15" name="Freeform 15"/>
          <p:cNvSpPr/>
          <p:nvPr/>
        </p:nvSpPr>
        <p:spPr>
          <a:xfrm>
            <a:off x="4624294" y="4978166"/>
            <a:ext cx="1941606" cy="565516"/>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670307" y="2385291"/>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2401298"/>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Simplify fractions</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Place Fractions on a number line</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Compare and order fractions</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Add and subtract fractions •</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Mixed addition and subtraction</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Multiply and divide fractions</a:t>
            </a:r>
          </a:p>
          <a:p>
            <a:pPr marL="323850" lvl="1" indent="-161925" algn="l">
              <a:lnSpc>
                <a:spcPts val="1725"/>
              </a:lnSpc>
              <a:buFont typeface="Arial"/>
              <a:buChar char="•"/>
            </a:pPr>
            <a:r>
              <a:rPr lang="en-GB" sz="1500" spc="-72" dirty="0">
                <a:solidFill>
                  <a:srgbClr val="000000"/>
                </a:solidFill>
                <a:latin typeface="Childos Arabic"/>
                <a:ea typeface="Childos Arabic"/>
                <a:cs typeface="Childos Arabic"/>
                <a:sym typeface="Childos Arabic"/>
              </a:rPr>
              <a:t>Calculate fractions of an amount</a:t>
            </a:r>
          </a:p>
          <a:p>
            <a:pPr marL="323850" lvl="1" indent="-161925" algn="l">
              <a:lnSpc>
                <a:spcPts val="1725"/>
              </a:lnSpc>
              <a:buFont typeface="Arial"/>
              <a:buChar char="•"/>
            </a:pPr>
            <a:r>
              <a:rPr lang="en-US" sz="1500" spc="-72" dirty="0">
                <a:solidFill>
                  <a:srgbClr val="ED1212"/>
                </a:solidFill>
                <a:latin typeface="Childos Arabic"/>
                <a:ea typeface="Childos Arabic"/>
                <a:cs typeface="Childos Arabic"/>
                <a:sym typeface="Childos Arabic"/>
              </a:rPr>
              <a:t>It is extremely important that children know their times tables fluently in order to calculate with fractions.</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22160" y="2372611"/>
            <a:ext cx="1771968" cy="4581382"/>
          </a:xfrm>
          <a:prstGeom prst="rect">
            <a:avLst/>
          </a:prstGeom>
        </p:spPr>
        <p:txBody>
          <a:bodyPr wrap="square"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a Diary Recount</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We will be: </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Understanding the vocabulary for formal and informal speech.</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Continuing to explore synonyms and antonyms</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colons and semi-colons.</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dashes for parenthesis</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question tags in relation to informal speech</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vocabulary to convey a character’s feelings.</a:t>
            </a:r>
          </a:p>
          <a:p>
            <a:pPr marL="196850" lvl="1" indent="-196850" algn="l">
              <a:lnSpc>
                <a:spcPts val="1725"/>
              </a:lnSpc>
              <a:buFont typeface="Arial"/>
              <a:buChar char="•"/>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Maths</a:t>
            </a:r>
          </a:p>
        </p:txBody>
      </p:sp>
      <p:sp>
        <p:nvSpPr>
          <p:cNvPr id="24" name="TextBox 24"/>
          <p:cNvSpPr txBox="1"/>
          <p:nvPr/>
        </p:nvSpPr>
        <p:spPr>
          <a:xfrm>
            <a:off x="7456274" y="1450157"/>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894129" y="4883007"/>
            <a:ext cx="2309572" cy="2182392"/>
          </a:xfrm>
          <a:prstGeom prst="rect">
            <a:avLst/>
          </a:prstGeom>
        </p:spPr>
        <p:txBody>
          <a:bodyPr wrap="square" lIns="0" tIns="0" rIns="0" bIns="0" rtlCol="0" anchor="t">
            <a:spAutoFit/>
          </a:bodyPr>
          <a:lstStyle/>
          <a:p>
            <a:pPr algn="ctr">
              <a:lnSpc>
                <a:spcPts val="1699"/>
              </a:lnSpc>
              <a:spcBef>
                <a:spcPct val="0"/>
              </a:spcBef>
            </a:pPr>
            <a:r>
              <a:rPr lang="en-GB" sz="1478" spc="-70" dirty="0">
                <a:solidFill>
                  <a:srgbClr val="000000"/>
                </a:solidFill>
                <a:latin typeface="Childos Arabic"/>
                <a:ea typeface="Childos Arabic"/>
                <a:cs typeface="Childos Arabic"/>
                <a:sym typeface="Childos Arabic"/>
              </a:rPr>
              <a:t>In Year 6, reading continues to focus on fluency, prosody, and deep comprehension. Pupils analyse complex texts, infer meaning, evaluate authors’ choices, and compare themes. Vocabulary knowledge expands, supporting precise understanding.  This requires reading at home everyday to maintain progress.</a:t>
            </a:r>
            <a:endParaRPr lang="en-US" sz="1478" spc="-70" dirty="0">
              <a:solidFill>
                <a:srgbClr val="000000"/>
              </a:solidFill>
              <a:latin typeface="Childos Arabic"/>
              <a:ea typeface="Childos Arabic"/>
              <a:cs typeface="Childos Arabic"/>
              <a:sym typeface="Childos Arabic"/>
            </a:endParaRP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28895" y="-21119"/>
            <a:ext cx="8427720" cy="1037039"/>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Year 6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91442" y="1016512"/>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Advent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6"/>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7"/>
            <a:stretch>
              <a:fillRect/>
            </a:stretch>
          </a:blipFill>
        </p:spPr>
        <p:txBody>
          <a:bodyPr/>
          <a:lstStyle/>
          <a:p>
            <a:endParaRPr lang="en-GB"/>
          </a:p>
        </p:txBody>
      </p:sp>
      <p:pic>
        <p:nvPicPr>
          <p:cNvPr id="28" name="Picture 27">
            <a:extLst>
              <a:ext uri="{FF2B5EF4-FFF2-40B4-BE49-F238E27FC236}">
                <a16:creationId xmlns:a16="http://schemas.microsoft.com/office/drawing/2014/main" id="{0559DB81-C44E-4C87-9CEA-26FFD8A69DE4}"/>
              </a:ext>
            </a:extLst>
          </p:cNvPr>
          <p:cNvPicPr>
            <a:picLocks noChangeAspect="1"/>
          </p:cNvPicPr>
          <p:nvPr/>
        </p:nvPicPr>
        <p:blipFill>
          <a:blip r:embed="rId18"/>
          <a:stretch>
            <a:fillRect/>
          </a:stretch>
        </p:blipFill>
        <p:spPr>
          <a:xfrm rot="21216879">
            <a:off x="8455830" y="1523122"/>
            <a:ext cx="2222526" cy="1221541"/>
          </a:xfrm>
          <a:prstGeom prst="ellipse">
            <a:avLst/>
          </a:prstGeom>
          <a:ln>
            <a:noFill/>
          </a:ln>
          <a:effectLst>
            <a:softEdge rad="112500"/>
          </a:effectLst>
        </p:spPr>
      </p:pic>
      <p:sp>
        <p:nvSpPr>
          <p:cNvPr id="13" name="TextBox 13"/>
          <p:cNvSpPr txBox="1"/>
          <p:nvPr/>
        </p:nvSpPr>
        <p:spPr>
          <a:xfrm>
            <a:off x="7228390" y="2255155"/>
            <a:ext cx="3198062" cy="3055132"/>
          </a:xfrm>
          <a:prstGeom prst="rect">
            <a:avLst/>
          </a:prstGeom>
        </p:spPr>
        <p:txBody>
          <a:bodyPr lIns="0" tIns="0" rIns="0" bIns="0" rtlCol="0" anchor="t">
            <a:spAutoFit/>
          </a:bodyPr>
          <a:lstStyle/>
          <a:p>
            <a:pPr algn="l">
              <a:lnSpc>
                <a:spcPts val="1721"/>
              </a:lnSpc>
            </a:pPr>
            <a:r>
              <a:rPr lang="en-US" sz="1496" spc="-71" dirty="0">
                <a:solidFill>
                  <a:srgbClr val="000000"/>
                </a:solidFill>
                <a:latin typeface="Childos Arabic"/>
                <a:ea typeface="Childos Arabic"/>
                <a:cs typeface="Childos Arabic"/>
                <a:sym typeface="Childos Arabic"/>
              </a:rPr>
              <a:t>We are Biologists</a:t>
            </a: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be studying Animals including Humans</a:t>
            </a:r>
          </a:p>
          <a:p>
            <a:pPr algn="l">
              <a:lnSpc>
                <a:spcPts val="1721"/>
              </a:lnSpc>
            </a:pPr>
            <a:r>
              <a:rPr lang="en-US" sz="1496" spc="-71" dirty="0">
                <a:solidFill>
                  <a:srgbClr val="000000"/>
                </a:solidFill>
                <a:latin typeface="Childos Arabic"/>
                <a:ea typeface="Childos Arabic"/>
                <a:cs typeface="Childos Arabic"/>
                <a:sym typeface="Childos Arabic"/>
              </a:rPr>
              <a:t>We will: </a:t>
            </a:r>
          </a:p>
          <a:p>
            <a:pPr marL="323174" lvl="1" indent="-161587" algn="l">
              <a:lnSpc>
                <a:spcPts val="1721"/>
              </a:lnSpc>
              <a:buFont typeface="Arial"/>
              <a:buChar char="•"/>
            </a:pPr>
            <a:r>
              <a:rPr lang="en-GB" sz="1496" spc="-71" dirty="0">
                <a:solidFill>
                  <a:srgbClr val="000000"/>
                </a:solidFill>
                <a:latin typeface="Childos Arabic"/>
                <a:ea typeface="Childos Arabic"/>
                <a:cs typeface="Childos Arabic"/>
                <a:sym typeface="Childos Arabic"/>
              </a:rPr>
              <a:t> Identify and name the main parts of the human circulatory system, and describe the  functions of the heart, blood vessels and blood</a:t>
            </a:r>
          </a:p>
          <a:p>
            <a:pPr marL="323174" lvl="1" indent="-161587" algn="l">
              <a:lnSpc>
                <a:spcPts val="1721"/>
              </a:lnSpc>
              <a:buFont typeface="Arial"/>
              <a:buChar char="•"/>
            </a:pPr>
            <a:r>
              <a:rPr lang="en-GB" sz="1496" spc="-71" dirty="0">
                <a:solidFill>
                  <a:srgbClr val="000000"/>
                </a:solidFill>
                <a:latin typeface="Childos Arabic"/>
                <a:ea typeface="Childos Arabic"/>
                <a:cs typeface="Childos Arabic"/>
                <a:sym typeface="Childos Arabic"/>
              </a:rPr>
              <a:t>Recognise the impact of diet,  exercise, drugs and lifestyle on the way their bodies function</a:t>
            </a:r>
          </a:p>
          <a:p>
            <a:pPr marL="323174" lvl="1" indent="-161587" algn="l">
              <a:lnSpc>
                <a:spcPts val="1721"/>
              </a:lnSpc>
              <a:buFont typeface="Arial"/>
              <a:buChar char="•"/>
            </a:pPr>
            <a:r>
              <a:rPr lang="en-GB" sz="1496" spc="-71" dirty="0">
                <a:solidFill>
                  <a:srgbClr val="000000"/>
                </a:solidFill>
                <a:latin typeface="Childos Arabic"/>
                <a:ea typeface="Childos Arabic"/>
                <a:cs typeface="Childos Arabic"/>
                <a:sym typeface="Childos Arabic"/>
              </a:rPr>
              <a:t>Describe the ways in which nutrients and water are transported within animals, including humans</a:t>
            </a:r>
            <a:endParaRPr lang="en-US" sz="1496" spc="-71" dirty="0">
              <a:solidFill>
                <a:srgbClr val="000000"/>
              </a:solidFill>
              <a:latin typeface="Childos Arabic"/>
              <a:ea typeface="Childos Arabic"/>
              <a:cs typeface="Childos Arabic"/>
              <a:sym typeface="Childos Arabic"/>
            </a:endParaRPr>
          </a:p>
        </p:txBody>
      </p:sp>
      <p:sp>
        <p:nvSpPr>
          <p:cNvPr id="29" name="TextBox 28">
            <a:extLst>
              <a:ext uri="{FF2B5EF4-FFF2-40B4-BE49-F238E27FC236}">
                <a16:creationId xmlns:a16="http://schemas.microsoft.com/office/drawing/2014/main" id="{2585CF3E-01D6-4B07-A51A-CF13B3B3586A}"/>
              </a:ext>
            </a:extLst>
          </p:cNvPr>
          <p:cNvSpPr txBox="1"/>
          <p:nvPr/>
        </p:nvSpPr>
        <p:spPr>
          <a:xfrm>
            <a:off x="4371124" y="5806871"/>
            <a:ext cx="5943600" cy="1815882"/>
          </a:xfrm>
          <a:prstGeom prst="rect">
            <a:avLst/>
          </a:prstGeom>
          <a:noFill/>
        </p:spPr>
        <p:txBody>
          <a:bodyPr wrap="square" rtlCol="0">
            <a:spAutoFit/>
          </a:bodyPr>
          <a:lstStyle/>
          <a:p>
            <a:r>
              <a:rPr lang="en-GB" sz="1400" dirty="0">
                <a:latin typeface="Childos Arabic" panose="020B0604020202020204" charset="-78"/>
                <a:cs typeface="Childos Arabic" panose="020B0604020202020204" charset="-78"/>
              </a:rPr>
              <a:t>We will know there are significant women in the Old Testament who played important roles in God’s plan of salvation. Know that Mary, as the fulfilment of Old Testament promises, became the Mother of God by saying “yes” to His plan, and her Magnificat stands as a song of praise for both her and the Church.  We will explore the Lucan and Matthean infancy narratives which each present unique perspectives on Jesus’ birth. We will reflect on how women continue to respond to God’s call reflecting on their vital and ongoing role in the life of the Church.</a:t>
            </a:r>
            <a:endParaRPr lang="en-GB" sz="1400" dirty="0"/>
          </a:p>
        </p:txBody>
      </p:sp>
      <p:sp>
        <p:nvSpPr>
          <p:cNvPr id="36" name="TextBox 35">
            <a:extLst>
              <a:ext uri="{FF2B5EF4-FFF2-40B4-BE49-F238E27FC236}">
                <a16:creationId xmlns:a16="http://schemas.microsoft.com/office/drawing/2014/main" id="{56167927-2E4A-4E8D-816C-FF65B348F0D0}"/>
              </a:ext>
            </a:extLst>
          </p:cNvPr>
          <p:cNvSpPr txBox="1"/>
          <p:nvPr/>
        </p:nvSpPr>
        <p:spPr>
          <a:xfrm>
            <a:off x="5902780" y="5513041"/>
            <a:ext cx="3352800" cy="430887"/>
          </a:xfrm>
          <a:prstGeom prst="rect">
            <a:avLst/>
          </a:prstGeom>
          <a:noFill/>
        </p:spPr>
        <p:txBody>
          <a:bodyPr wrap="square" rtlCol="0">
            <a:spAutoFit/>
          </a:bodyPr>
          <a:lstStyle/>
          <a:p>
            <a:pPr algn="ctr"/>
            <a:r>
              <a:rPr lang="en-US" sz="2200" b="1" dirty="0">
                <a:solidFill>
                  <a:srgbClr val="000000"/>
                </a:solidFill>
                <a:latin typeface="Apricots" pitchFamily="50" charset="0"/>
                <a:cs typeface="Childos Arabic"/>
                <a:sym typeface="Childos Arabic"/>
              </a:rPr>
              <a:t>Prophecy and Promise</a:t>
            </a:r>
            <a:endParaRPr lang="en-GB" sz="2200" b="1" dirty="0"/>
          </a:p>
        </p:txBody>
      </p:sp>
      <p:pic>
        <p:nvPicPr>
          <p:cNvPr id="11" name="Picture 10">
            <a:extLst>
              <a:ext uri="{FF2B5EF4-FFF2-40B4-BE49-F238E27FC236}">
                <a16:creationId xmlns:a16="http://schemas.microsoft.com/office/drawing/2014/main" id="{A458FCF6-54B2-49CE-91C4-8846BA2757A2}"/>
              </a:ext>
            </a:extLst>
          </p:cNvPr>
          <p:cNvPicPr>
            <a:picLocks noChangeAspect="1"/>
          </p:cNvPicPr>
          <p:nvPr/>
        </p:nvPicPr>
        <p:blipFill>
          <a:blip r:embed="rId19"/>
          <a:stretch>
            <a:fillRect/>
          </a:stretch>
        </p:blipFill>
        <p:spPr>
          <a:xfrm rot="997198">
            <a:off x="2284254" y="2838945"/>
            <a:ext cx="1372795" cy="18576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7956" y="94344"/>
            <a:ext cx="2248061" cy="69798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4" y="4027417"/>
            <a:ext cx="3293998" cy="381977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272447" y="38396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6413501" y="4925197"/>
            <a:ext cx="4343338" cy="2631303"/>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507178" y="147591"/>
            <a:ext cx="16249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History</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830599"/>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644414"/>
            <a:ext cx="3749040" cy="217557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1746376"/>
          </a:xfrm>
          <a:prstGeom prst="rect">
            <a:avLst/>
          </a:prstGeom>
        </p:spPr>
        <p:txBody>
          <a:bodyPr wrap="square" lIns="0" tIns="0" rIns="0" bIns="0" rtlCol="0" anchor="t">
            <a:spAutoFit/>
          </a:bodyPr>
          <a:lstStyle/>
          <a:p>
            <a:pPr algn="l">
              <a:lnSpc>
                <a:spcPts val="1699"/>
              </a:lnSpc>
              <a:spcBef>
                <a:spcPct val="0"/>
              </a:spcBef>
            </a:pPr>
            <a:r>
              <a:rPr lang="en-US" sz="1478" spc="-70" dirty="0">
                <a:solidFill>
                  <a:srgbClr val="000000"/>
                </a:solidFill>
                <a:latin typeface="Childos Arabic"/>
                <a:ea typeface="Childos Arabic"/>
                <a:cs typeface="Childos Arabic"/>
                <a:sym typeface="Childos Arabic"/>
              </a:rPr>
              <a:t>We will understanding the changing roles of women as a result of WWII</a:t>
            </a:r>
          </a:p>
          <a:p>
            <a:pPr algn="l">
              <a:lnSpc>
                <a:spcPts val="1699"/>
              </a:lnSpc>
              <a:spcBef>
                <a:spcPct val="0"/>
              </a:spcBef>
            </a:pPr>
            <a:r>
              <a:rPr lang="en-US" sz="1478" spc="-70" dirty="0">
                <a:solidFill>
                  <a:srgbClr val="000000"/>
                </a:solidFill>
                <a:latin typeface="Childos Arabic"/>
                <a:ea typeface="Childos Arabic"/>
                <a:cs typeface="Childos Arabic"/>
                <a:sym typeface="Childos Arabic"/>
              </a:rPr>
              <a:t>We will be learning about:</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significant events which led to WWII</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causes and impact of Evacuation </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effects of the Blitz</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The change in role of women in WWII</a:t>
            </a:r>
          </a:p>
          <a:p>
            <a:pPr marL="319143" lvl="1" indent="-159571" algn="l">
              <a:lnSpc>
                <a:spcPts val="1699"/>
              </a:lnSpc>
              <a:spcBef>
                <a:spcPct val="0"/>
              </a:spcBef>
              <a:buFont typeface="Arial"/>
              <a:buChar char="•"/>
            </a:pPr>
            <a:r>
              <a:rPr lang="en-US" sz="1478" spc="-70" dirty="0">
                <a:solidFill>
                  <a:srgbClr val="000000"/>
                </a:solidFill>
                <a:latin typeface="Childos Arabic"/>
                <a:ea typeface="Childos Arabic"/>
                <a:cs typeface="Childos Arabic"/>
                <a:sym typeface="Childos Arabic"/>
              </a:rPr>
              <a:t>How women’s lives changed after the war</a:t>
            </a:r>
          </a:p>
        </p:txBody>
      </p:sp>
      <p:sp>
        <p:nvSpPr>
          <p:cNvPr id="39" name="Freeform 7">
            <a:extLst>
              <a:ext uri="{FF2B5EF4-FFF2-40B4-BE49-F238E27FC236}">
                <a16:creationId xmlns:a16="http://schemas.microsoft.com/office/drawing/2014/main" id="{C5A36BEA-FDD6-7A57-857C-7B6F9B0BDA40}"/>
              </a:ext>
            </a:extLst>
          </p:cNvPr>
          <p:cNvSpPr/>
          <p:nvPr/>
        </p:nvSpPr>
        <p:spPr>
          <a:xfrm>
            <a:off x="4110616" y="1410179"/>
            <a:ext cx="3246975" cy="1786339"/>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dirty="0">
              <a:latin typeface="Childos Arabic" panose="020B0604020202020204" charset="-78"/>
              <a:cs typeface="Childos Arabic" panose="020B0604020202020204" charset="-78"/>
            </a:endParaRPr>
          </a:p>
          <a:p>
            <a:r>
              <a:rPr lang="en-GB" sz="2000" b="1" dirty="0">
                <a:latin typeface="Childos Arabic" panose="020B0604020202020204" charset="-78"/>
                <a:cs typeface="Childos Arabic" panose="020B0604020202020204" charset="-78"/>
              </a:rPr>
              <a:t>Scales</a:t>
            </a:r>
          </a:p>
          <a:p>
            <a:r>
              <a:rPr lang="en-GB" dirty="0">
                <a:latin typeface="Childos Arabic" panose="020B0604020202020204" charset="-78"/>
                <a:cs typeface="Childos Arabic" panose="020B0604020202020204" charset="-78"/>
              </a:rPr>
              <a:t>Explore scales and </a:t>
            </a:r>
          </a:p>
          <a:p>
            <a:r>
              <a:rPr lang="en-GB" dirty="0">
                <a:latin typeface="Childos Arabic" panose="020B0604020202020204" charset="-78"/>
                <a:cs typeface="Childos Arabic" panose="020B0604020202020204" charset="-78"/>
              </a:rPr>
              <a:t>chords. Sing as part of a choir </a:t>
            </a:r>
          </a:p>
          <a:p>
            <a:r>
              <a:rPr lang="en-GB" dirty="0">
                <a:latin typeface="Childos Arabic" panose="020B0604020202020204" charset="-78"/>
                <a:cs typeface="Childos Arabic" panose="020B0604020202020204" charset="-78"/>
              </a:rPr>
              <a:t>with a sense of ensemble and </a:t>
            </a:r>
          </a:p>
          <a:p>
            <a:r>
              <a:rPr lang="en-GB" dirty="0">
                <a:latin typeface="Childos Arabic" panose="020B0604020202020204" charset="-78"/>
                <a:cs typeface="Childos Arabic" panose="020B0604020202020204" charset="-78"/>
              </a:rPr>
              <a:t>performance. </a:t>
            </a:r>
            <a:endParaRPr lang="en-GB" sz="2400" dirty="0">
              <a:latin typeface="Abadi" panose="020B0604020104020204" pitchFamily="34" charset="0"/>
            </a:endParaRPr>
          </a:p>
        </p:txBody>
      </p:sp>
      <p:sp>
        <p:nvSpPr>
          <p:cNvPr id="42" name="TextBox 41">
            <a:extLst>
              <a:ext uri="{FF2B5EF4-FFF2-40B4-BE49-F238E27FC236}">
                <a16:creationId xmlns:a16="http://schemas.microsoft.com/office/drawing/2014/main" id="{06649A4A-8597-A62B-E19E-341A74998DAD}"/>
              </a:ext>
            </a:extLst>
          </p:cNvPr>
          <p:cNvSpPr txBox="1"/>
          <p:nvPr/>
        </p:nvSpPr>
        <p:spPr>
          <a:xfrm>
            <a:off x="79047" y="4309247"/>
            <a:ext cx="2718142" cy="29392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ricots" pitchFamily="50" charset="0"/>
              </a:rPr>
              <a:t>Created </a:t>
            </a:r>
            <a:r>
              <a:rPr lang="en-GB" sz="1600" b="1" dirty="0">
                <a:solidFill>
                  <a:prstClr val="black"/>
                </a:solidFill>
                <a:latin typeface="Apricots" pitchFamily="50" charset="0"/>
              </a:rPr>
              <a:t>to Love others</a:t>
            </a:r>
            <a:endParaRPr kumimoji="0" lang="en-GB" sz="1600" b="1" i="0" u="none" strike="noStrike" kern="1200" cap="none" spc="0" normalizeH="0" baseline="0" noProof="0" dirty="0">
              <a:ln>
                <a:noFill/>
              </a:ln>
              <a:solidFill>
                <a:prstClr val="black"/>
              </a:solidFill>
              <a:effectLst/>
              <a:uLnTx/>
              <a:uFillTx/>
              <a:latin typeface="Apricots" pitchFamily="50" charset="0"/>
            </a:endParaRPr>
          </a:p>
          <a:p>
            <a:pPr lvl="0">
              <a:defRPr/>
            </a:pPr>
            <a:r>
              <a:rPr lang="en-US" sz="1300" dirty="0">
                <a:latin typeface="Abadi" panose="020B0604020104020204" pitchFamily="34" charset="0"/>
              </a:rPr>
              <a:t>We will be looking at: </a:t>
            </a:r>
          </a:p>
          <a:p>
            <a:pPr marL="285750" lvl="0" indent="-285750">
              <a:buFont typeface="Arial" panose="020B0604020202020204" pitchFamily="34" charset="0"/>
              <a:buChar char="•"/>
              <a:defRPr/>
            </a:pPr>
            <a:r>
              <a:rPr lang="en-GB" sz="1300" dirty="0">
                <a:latin typeface="Abadi" panose="020B0604020104020204" pitchFamily="34" charset="0"/>
              </a:rPr>
              <a:t>How our thoughts and feelings impact others</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Prejudice, bullying and discrimination</a:t>
            </a:r>
          </a:p>
          <a:p>
            <a:pPr marL="285750" lvl="0" indent="-285750">
              <a:buFont typeface="Arial" panose="020B0604020202020204" pitchFamily="34" charset="0"/>
              <a:buChar char="•"/>
              <a:defRPr/>
            </a:pPr>
            <a:r>
              <a:rPr lang="en-GB" sz="1300" dirty="0">
                <a:solidFill>
                  <a:prstClr val="black"/>
                </a:solidFill>
                <a:latin typeface="Abadi" panose="020B0604020104020204" pitchFamily="34" charset="0"/>
              </a:rPr>
              <a:t>Acceptable and unacceptable types of contact</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Effects of drugs, alcohol and tobacco on the body</a:t>
            </a:r>
          </a:p>
          <a:p>
            <a:pPr marL="285750" lvl="0" indent="-285750">
              <a:buFont typeface="Arial" panose="020B0604020202020204" pitchFamily="34" charset="0"/>
              <a:buChar char="•"/>
              <a:defRPr/>
            </a:pPr>
            <a:r>
              <a:rPr lang="en-GB" sz="1300" dirty="0">
                <a:solidFill>
                  <a:prstClr val="black"/>
                </a:solidFill>
                <a:latin typeface="Abadi" panose="020B0604020104020204" pitchFamily="34" charset="0"/>
              </a:rPr>
              <a:t>Saying no to pressures from others</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How the P</a:t>
            </a:r>
            <a:r>
              <a:rPr lang="en-GB" sz="1300" dirty="0" err="1">
                <a:solidFill>
                  <a:prstClr val="black"/>
                </a:solidFill>
                <a:latin typeface="Abadi" panose="020B0604020104020204" pitchFamily="34" charset="0"/>
              </a:rPr>
              <a:t>rimary</a:t>
            </a:r>
            <a:r>
              <a:rPr lang="en-GB" sz="1300" dirty="0">
                <a:solidFill>
                  <a:prstClr val="black"/>
                </a:solidFill>
                <a:latin typeface="Abadi" panose="020B0604020104020204" pitchFamily="34" charset="0"/>
              </a:rPr>
              <a:t> Survey is used to save lives</a:t>
            </a: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 </a:t>
            </a: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8143" y="4299857"/>
            <a:ext cx="3775075" cy="208746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786511" y="4602222"/>
            <a:ext cx="3924753" cy="1785104"/>
          </a:xfrm>
          <a:prstGeom prst="rect">
            <a:avLst/>
          </a:prstGeom>
          <a:noFill/>
        </p:spPr>
        <p:txBody>
          <a:bodyPr wrap="square">
            <a:spAutoFit/>
          </a:bodyPr>
          <a:lstStyle/>
          <a:p>
            <a:pPr algn="ctr">
              <a:buNone/>
            </a:pPr>
            <a:r>
              <a:rPr lang="en-GB" dirty="0">
                <a:effectLst/>
                <a:latin typeface="Apricots" pitchFamily="50" charset="0"/>
                <a:ea typeface="Calibri" panose="020F0502020204030204" pitchFamily="34" charset="0"/>
                <a:cs typeface="Arial" panose="020B0604020202020204" pitchFamily="34" charset="0"/>
              </a:rPr>
              <a:t>Data Handling</a:t>
            </a:r>
          </a:p>
          <a:p>
            <a:pPr>
              <a:buNone/>
            </a:pPr>
            <a:endParaRPr lang="en-GB" sz="1200" dirty="0">
              <a:effectLst/>
              <a:latin typeface="Apricots" pitchFamily="50" charset="0"/>
              <a:ea typeface="Calibri" panose="020F0502020204030204" pitchFamily="34" charset="0"/>
              <a:cs typeface="Arial" panose="020B0604020202020204" pitchFamily="34" charset="0"/>
            </a:endParaRPr>
          </a:p>
          <a:p>
            <a:pPr marL="171450" indent="-171450" algn="l">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Identify how barcodes and QR codes work</a:t>
            </a:r>
          </a:p>
          <a:p>
            <a:pPr marL="171450" indent="-171450" algn="l">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recognise how RFID is used</a:t>
            </a:r>
          </a:p>
          <a:p>
            <a:pPr marL="171450" indent="-171450" algn="l">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input and analyse real-world data</a:t>
            </a:r>
          </a:p>
          <a:p>
            <a:pPr marL="171450" indent="-171450" algn="l">
              <a:buFont typeface="Arial" panose="020B0604020202020204" pitchFamily="34" charset="0"/>
              <a:buChar char="•"/>
            </a:pPr>
            <a:r>
              <a:rPr lang="en-GB" sz="1600" dirty="0">
                <a:solidFill>
                  <a:srgbClr val="222222"/>
                </a:solidFill>
                <a:latin typeface="Childos Arabic" panose="020B0604020202020204" charset="-78"/>
                <a:cs typeface="Childos Arabic" panose="020B0604020202020204" charset="-78"/>
              </a:rPr>
              <a:t>To analyse and evaluate transport data</a:t>
            </a:r>
          </a:p>
          <a:p>
            <a:pPr marL="171450" indent="-171450" algn="l">
              <a:buFont typeface="Arial" panose="020B0604020202020204" pitchFamily="34" charset="0"/>
              <a:buChar char="•"/>
            </a:pPr>
            <a:endParaRPr lang="en-GB" sz="1600" b="0" i="0" dirty="0">
              <a:solidFill>
                <a:srgbClr val="222222"/>
              </a:solidFill>
              <a:effectLst/>
              <a:latin typeface="Childos Arabic" panose="020B0604020202020204" charset="-78"/>
              <a:cs typeface="Childos Arabic" panose="020B0604020202020204" charset="-78"/>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131965" y="80208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298472" y="788890"/>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r>
              <a:rPr lang="en-GB" sz="1600" dirty="0">
                <a:latin typeface="Childos Arabic" panose="020B0604020202020204" charset="-78"/>
                <a:cs typeface="Childos Arabic" panose="020B0604020202020204" charset="-78"/>
              </a:rPr>
              <a:t>In football we will know :</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That curve/swerve and lofting can be applied to a football depending on the point of contact.</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That numerous formations exist in football. Some are more defensive and others more defensive.</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A number of in game tactics can be applied to overcome opponents – whole team pressing systems are one.</a:t>
            </a:r>
          </a:p>
        </p:txBody>
      </p:sp>
      <p:sp>
        <p:nvSpPr>
          <p:cNvPr id="35" name="TextBox 35"/>
          <p:cNvSpPr txBox="1"/>
          <p:nvPr/>
        </p:nvSpPr>
        <p:spPr>
          <a:xfrm>
            <a:off x="6743037" y="5830866"/>
            <a:ext cx="3775074" cy="1462580"/>
          </a:xfrm>
          <a:prstGeom prst="rect">
            <a:avLst/>
          </a:prstGeom>
        </p:spPr>
        <p:txBody>
          <a:bodyPr wrap="square" lIns="0" tIns="0" rIns="0" bIns="0" rtlCol="0" anchor="t">
            <a:spAutoFit/>
          </a:bodyPr>
          <a:lstStyle/>
          <a:p>
            <a:pPr algn="l">
              <a:lnSpc>
                <a:spcPts val="1947"/>
              </a:lnSpc>
              <a:spcBef>
                <a:spcPct val="0"/>
              </a:spcBef>
            </a:pPr>
            <a:r>
              <a:rPr lang="en-GB" sz="1600" spc="-81" dirty="0">
                <a:solidFill>
                  <a:srgbClr val="000000"/>
                </a:solidFill>
                <a:latin typeface="Childos Arabic"/>
                <a:ea typeface="Childos Arabic"/>
                <a:cs typeface="Childos Arabic"/>
                <a:sym typeface="Childos Arabic"/>
              </a:rPr>
              <a:t>Electronic Systems</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Research and analyse a range of </a:t>
            </a:r>
            <a:r>
              <a:rPr lang="en-GB" sz="1600" spc="-81" dirty="0" err="1">
                <a:solidFill>
                  <a:srgbClr val="000000"/>
                </a:solidFill>
                <a:latin typeface="Childos Arabic"/>
                <a:ea typeface="Childos Arabic"/>
                <a:cs typeface="Childos Arabic"/>
                <a:sym typeface="Childos Arabic"/>
              </a:rPr>
              <a:t>childrens</a:t>
            </a:r>
            <a:r>
              <a:rPr lang="en-GB" sz="1600" spc="-81" dirty="0">
                <a:solidFill>
                  <a:srgbClr val="000000"/>
                </a:solidFill>
                <a:latin typeface="Childos Arabic"/>
                <a:ea typeface="Childos Arabic"/>
                <a:cs typeface="Childos Arabic"/>
                <a:sym typeface="Childos Arabic"/>
              </a:rPr>
              <a:t>’ toys</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Design a steady hand game</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Construct a stable base</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Assembly electronics and complete an electronic game</a:t>
            </a:r>
            <a:endParaRPr lang="en-US" sz="1600" spc="-81" dirty="0">
              <a:solidFill>
                <a:srgbClr val="000000"/>
              </a:solidFill>
              <a:latin typeface="Childos Arabic"/>
              <a:ea typeface="Childos Arabic"/>
              <a:cs typeface="Childos Arabic"/>
              <a:sym typeface="Childos Arabic"/>
            </a:endParaRPr>
          </a:p>
        </p:txBody>
      </p:sp>
      <p:sp>
        <p:nvSpPr>
          <p:cNvPr id="20" name="Freeform 20"/>
          <p:cNvSpPr/>
          <p:nvPr/>
        </p:nvSpPr>
        <p:spPr>
          <a:xfrm>
            <a:off x="6655705" y="3698510"/>
            <a:ext cx="4294533" cy="1802667"/>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2" name="TextBox 22"/>
          <p:cNvSpPr txBox="1"/>
          <p:nvPr/>
        </p:nvSpPr>
        <p:spPr>
          <a:xfrm>
            <a:off x="6830626" y="4125490"/>
            <a:ext cx="1270907" cy="551403"/>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23" name="TextBox 23"/>
          <p:cNvSpPr txBox="1"/>
          <p:nvPr/>
        </p:nvSpPr>
        <p:spPr>
          <a:xfrm>
            <a:off x="6682984" y="4418167"/>
            <a:ext cx="2476652" cy="270606"/>
          </a:xfrm>
          <a:prstGeom prst="rect">
            <a:avLst/>
          </a:prstGeom>
        </p:spPr>
        <p:txBody>
          <a:bodyPr lIns="0" tIns="0" rIns="0" bIns="0" rtlCol="0" anchor="t">
            <a:spAutoFit/>
          </a:bodyPr>
          <a:lstStyle/>
          <a:p>
            <a:pPr algn="ctr">
              <a:lnSpc>
                <a:spcPts val="1947"/>
              </a:lnSpc>
            </a:pPr>
            <a:endParaRPr lang="en-US" sz="1693" spc="-81" dirty="0">
              <a:solidFill>
                <a:srgbClr val="000000"/>
              </a:solidFill>
              <a:latin typeface="Childos Arabic"/>
              <a:ea typeface="Childos Arabic"/>
              <a:cs typeface="Childos Arabic"/>
              <a:sym typeface="Childos Arabic"/>
            </a:endParaRPr>
          </a:p>
        </p:txBody>
      </p:sp>
      <p:sp>
        <p:nvSpPr>
          <p:cNvPr id="21" name="Freeform 21"/>
          <p:cNvSpPr/>
          <p:nvPr/>
        </p:nvSpPr>
        <p:spPr>
          <a:xfrm>
            <a:off x="9691407" y="3622379"/>
            <a:ext cx="1121012" cy="1027662"/>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7"/>
            <a:stretch>
              <a:fillRect/>
            </a:stretch>
          </a:blipFill>
        </p:spPr>
        <p:txBody>
          <a:bodyPr/>
          <a:lstStyle/>
          <a:p>
            <a:endParaRPr lang="en-GB" dirty="0"/>
          </a:p>
        </p:txBody>
      </p:sp>
      <p:sp>
        <p:nvSpPr>
          <p:cNvPr id="44" name="TextBox 35">
            <a:extLst>
              <a:ext uri="{FF2B5EF4-FFF2-40B4-BE49-F238E27FC236}">
                <a16:creationId xmlns:a16="http://schemas.microsoft.com/office/drawing/2014/main" id="{0F24E719-35AA-4F2C-A368-D6D1260AF6AC}"/>
              </a:ext>
            </a:extLst>
          </p:cNvPr>
          <p:cNvSpPr txBox="1"/>
          <p:nvPr/>
        </p:nvSpPr>
        <p:spPr>
          <a:xfrm>
            <a:off x="6667868" y="3872999"/>
            <a:ext cx="3994689" cy="1454885"/>
          </a:xfrm>
          <a:prstGeom prst="rect">
            <a:avLst/>
          </a:prstGeom>
        </p:spPr>
        <p:txBody>
          <a:bodyPr wrap="square" lIns="0" tIns="0" rIns="0" bIns="0" rtlCol="0" anchor="t">
            <a:spAutoFit/>
          </a:bodyPr>
          <a:lstStyle/>
          <a:p>
            <a:pPr algn="l">
              <a:lnSpc>
                <a:spcPts val="1947"/>
              </a:lnSpc>
              <a:spcBef>
                <a:spcPct val="0"/>
              </a:spcBef>
            </a:pPr>
            <a:r>
              <a:rPr lang="en-GB" sz="1400" spc="-81" dirty="0">
                <a:solidFill>
                  <a:srgbClr val="000000"/>
                </a:solidFill>
                <a:latin typeface="Childos Arabic"/>
                <a:ea typeface="Childos Arabic"/>
                <a:cs typeface="Childos Arabic"/>
                <a:sym typeface="Childos Arabic"/>
              </a:rPr>
              <a:t>We will:</a:t>
            </a:r>
          </a:p>
          <a:p>
            <a:pPr algn="l">
              <a:lnSpc>
                <a:spcPts val="1947"/>
              </a:lnSpc>
              <a:spcBef>
                <a:spcPct val="0"/>
              </a:spcBef>
            </a:pPr>
            <a:r>
              <a:rPr lang="en-GB" sz="1400" spc="-81" dirty="0">
                <a:solidFill>
                  <a:srgbClr val="000000"/>
                </a:solidFill>
                <a:latin typeface="Childos Arabic"/>
                <a:ea typeface="Childos Arabic"/>
                <a:cs typeface="Childos Arabic"/>
                <a:sym typeface="Childos Arabic"/>
              </a:rPr>
              <a:t>Know the vocabulary for school subjects.</a:t>
            </a:r>
          </a:p>
          <a:p>
            <a:pPr algn="l">
              <a:lnSpc>
                <a:spcPts val="1947"/>
              </a:lnSpc>
              <a:spcBef>
                <a:spcPct val="0"/>
              </a:spcBef>
            </a:pPr>
            <a:r>
              <a:rPr lang="en-GB" sz="1400" spc="-81" dirty="0">
                <a:solidFill>
                  <a:srgbClr val="000000"/>
                </a:solidFill>
                <a:latin typeface="Childos Arabic"/>
                <a:ea typeface="Childos Arabic"/>
                <a:cs typeface="Childos Arabic"/>
                <a:sym typeface="Childos Arabic"/>
              </a:rPr>
              <a:t>Know how to say what subjects they like and dislike at school.</a:t>
            </a:r>
          </a:p>
          <a:p>
            <a:pPr algn="l">
              <a:lnSpc>
                <a:spcPts val="1947"/>
              </a:lnSpc>
              <a:spcBef>
                <a:spcPct val="0"/>
              </a:spcBef>
            </a:pPr>
            <a:r>
              <a:rPr lang="en-GB" sz="1400" spc="-81" dirty="0">
                <a:solidFill>
                  <a:srgbClr val="000000"/>
                </a:solidFill>
                <a:latin typeface="Childos Arabic"/>
                <a:ea typeface="Childos Arabic"/>
                <a:cs typeface="Childos Arabic"/>
                <a:sym typeface="Childos Arabic"/>
              </a:rPr>
              <a:t>Know how to tell the time in Spanish.</a:t>
            </a:r>
          </a:p>
          <a:p>
            <a:pPr algn="l">
              <a:lnSpc>
                <a:spcPts val="1947"/>
              </a:lnSpc>
              <a:spcBef>
                <a:spcPct val="0"/>
              </a:spcBef>
            </a:pPr>
            <a:r>
              <a:rPr lang="en-GB" sz="1400" spc="-81" dirty="0">
                <a:solidFill>
                  <a:srgbClr val="000000"/>
                </a:solidFill>
                <a:latin typeface="Childos Arabic"/>
                <a:ea typeface="Childos Arabic"/>
                <a:cs typeface="Childos Arabic"/>
                <a:sym typeface="Childos Arabic"/>
              </a:rPr>
              <a:t>Know how to use the verb ‘</a:t>
            </a:r>
            <a:r>
              <a:rPr lang="en-GB" sz="1400" spc="-81" dirty="0" err="1">
                <a:solidFill>
                  <a:srgbClr val="000000"/>
                </a:solidFill>
                <a:latin typeface="Childos Arabic"/>
                <a:ea typeface="Childos Arabic"/>
                <a:cs typeface="Childos Arabic"/>
                <a:sym typeface="Childos Arabic"/>
              </a:rPr>
              <a:t>ir</a:t>
            </a:r>
            <a:r>
              <a:rPr lang="en-GB" sz="1400" spc="-81" dirty="0">
                <a:solidFill>
                  <a:srgbClr val="000000"/>
                </a:solidFill>
                <a:latin typeface="Childos Arabic"/>
                <a:ea typeface="Childos Arabic"/>
                <a:cs typeface="Childos Arabic"/>
                <a:sym typeface="Childos Arabic"/>
              </a:rPr>
              <a:t>’ in Spanish to say what time they go to school.</a:t>
            </a:r>
          </a:p>
        </p:txBody>
      </p:sp>
      <p:sp>
        <p:nvSpPr>
          <p:cNvPr id="41" name="Freeform 8">
            <a:extLst>
              <a:ext uri="{FF2B5EF4-FFF2-40B4-BE49-F238E27FC236}">
                <a16:creationId xmlns:a16="http://schemas.microsoft.com/office/drawing/2014/main" id="{A58844CC-7FA3-28E9-63C1-995107588FA7}"/>
              </a:ext>
            </a:extLst>
          </p:cNvPr>
          <p:cNvSpPr/>
          <p:nvPr/>
        </p:nvSpPr>
        <p:spPr>
          <a:xfrm>
            <a:off x="6663841" y="3381551"/>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6667750" y="334864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Spanish</a:t>
            </a:r>
          </a:p>
        </p:txBody>
      </p:sp>
      <p:grpSp>
        <p:nvGrpSpPr>
          <p:cNvPr id="32" name="Group 32"/>
          <p:cNvGrpSpPr/>
          <p:nvPr/>
        </p:nvGrpSpPr>
        <p:grpSpPr>
          <a:xfrm rot="795463">
            <a:off x="6907434" y="5300345"/>
            <a:ext cx="1978058" cy="485068"/>
            <a:chOff x="10568" y="23602"/>
            <a:chExt cx="2122922" cy="646759"/>
          </a:xfrm>
        </p:grpSpPr>
        <p:sp>
          <p:nvSpPr>
            <p:cNvPr id="33" name="Freeform 33"/>
            <p:cNvSpPr/>
            <p:nvPr/>
          </p:nvSpPr>
          <p:spPr>
            <a:xfrm rot="20860880">
              <a:off x="10568" y="91196"/>
              <a:ext cx="2122922" cy="557265"/>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287035">
              <a:off x="701472" y="23602"/>
              <a:ext cx="703262" cy="64675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DT</a:t>
              </a:r>
            </a:p>
          </p:txBody>
        </p:sp>
      </p:grpSp>
      <p:pic>
        <p:nvPicPr>
          <p:cNvPr id="5" name="Picture 4">
            <a:extLst>
              <a:ext uri="{FF2B5EF4-FFF2-40B4-BE49-F238E27FC236}">
                <a16:creationId xmlns:a16="http://schemas.microsoft.com/office/drawing/2014/main" id="{E3A28947-0113-42D6-8210-E7F0DE9AF1A0}"/>
              </a:ext>
            </a:extLst>
          </p:cNvPr>
          <p:cNvPicPr>
            <a:picLocks noChangeAspect="1"/>
          </p:cNvPicPr>
          <p:nvPr/>
        </p:nvPicPr>
        <p:blipFill>
          <a:blip r:embed="rId18"/>
          <a:stretch>
            <a:fillRect/>
          </a:stretch>
        </p:blipFill>
        <p:spPr>
          <a:xfrm rot="889827">
            <a:off x="2333025" y="2734790"/>
            <a:ext cx="906901" cy="1270537"/>
          </a:xfrm>
          <a:prstGeom prst="rect">
            <a:avLst/>
          </a:prstGeom>
        </p:spPr>
      </p:pic>
      <p:pic>
        <p:nvPicPr>
          <p:cNvPr id="7" name="Picture 6">
            <a:extLst>
              <a:ext uri="{FF2B5EF4-FFF2-40B4-BE49-F238E27FC236}">
                <a16:creationId xmlns:a16="http://schemas.microsoft.com/office/drawing/2014/main" id="{7A33B279-3A6B-4B14-89F0-EE3CF0ECAC5C}"/>
              </a:ext>
            </a:extLst>
          </p:cNvPr>
          <p:cNvPicPr>
            <a:picLocks noChangeAspect="1"/>
          </p:cNvPicPr>
          <p:nvPr/>
        </p:nvPicPr>
        <p:blipFill>
          <a:blip r:embed="rId19"/>
          <a:stretch>
            <a:fillRect/>
          </a:stretch>
        </p:blipFill>
        <p:spPr>
          <a:xfrm>
            <a:off x="524031" y="2685926"/>
            <a:ext cx="1443029" cy="10435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6BAC68-C52A-4E90-A75A-D9B2C3A1B265}"/>
</file>

<file path=customXml/itemProps2.xml><?xml version="1.0" encoding="utf-8"?>
<ds:datastoreItem xmlns:ds="http://schemas.openxmlformats.org/officeDocument/2006/customXml" ds:itemID="{1F224029-C927-44D3-AC2D-AE1ACA709159}">
  <ds:schemaRefs>
    <ds:schemaRef ds:uri="http://schemas.microsoft.com/sharepoint/v3/contenttype/forms"/>
  </ds:schemaRefs>
</ds:datastoreItem>
</file>

<file path=customXml/itemProps3.xml><?xml version="1.0" encoding="utf-8"?>
<ds:datastoreItem xmlns:ds="http://schemas.openxmlformats.org/officeDocument/2006/customXml" ds:itemID="{BF23ACA9-17BF-4513-AA5E-97AA745387A4}">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fb5791d-50cb-459b-b260-264e49aabc2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881</TotalTime>
  <Words>651</Words>
  <Application>Microsoft Office PowerPoint</Application>
  <PresentationFormat>Custom</PresentationFormat>
  <Paragraphs>86</Paragraphs>
  <Slides>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Childos Arabic</vt:lpstr>
      <vt:lpstr>Pattaya</vt:lpstr>
      <vt:lpstr>Modern Love Caps</vt:lpstr>
      <vt:lpstr>Calibri</vt:lpstr>
      <vt:lpstr>Modern Love</vt:lpstr>
      <vt:lpstr>Apricots</vt:lpstr>
      <vt:lpstr>Rockwell</vt:lpstr>
      <vt:lpstr>Times New Roman</vt:lpstr>
      <vt:lpstr>Abadi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Suzanne Cattigan</dc:creator>
  <cp:lastModifiedBy>Suzanne Cattigan</cp:lastModifiedBy>
  <cp:revision>21</cp:revision>
  <cp:lastPrinted>2025-07-21T07:10:37Z</cp:lastPrinted>
  <dcterms:created xsi:type="dcterms:W3CDTF">2006-08-16T00:00:00Z</dcterms:created>
  <dcterms:modified xsi:type="dcterms:W3CDTF">2025-11-03T16:56:26Z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