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693400" cy="7556500"/>
  <p:notesSz cx="6797675" cy="9926638"/>
  <p:embeddedFontLst>
    <p:embeddedFont>
      <p:font typeface="Abadi" panose="020B0604020104020204" pitchFamily="34" charset="0"/>
      <p:regular r:id="rId4"/>
      <p:bold r:id="rId5"/>
      <p:italic r:id="rId6"/>
      <p:boldItalic r:id="rId7"/>
    </p:embeddedFont>
    <p:embeddedFont>
      <p:font typeface="Apricots" pitchFamily="2" charset="0"/>
      <p:regular r:id="rId8"/>
    </p:embeddedFont>
    <p:embeddedFont>
      <p:font typeface="Calibri" panose="020F0502020204030204" pitchFamily="34" charset="0"/>
      <p:regular r:id="rId9"/>
      <p:bold r:id="rId10"/>
      <p:italic r:id="rId11"/>
      <p:boldItalic r:id="rId12"/>
    </p:embeddedFont>
    <p:embeddedFont>
      <p:font typeface="Childos Arabic" panose="020B0604020202020204" charset="-78"/>
      <p:regular r:id="rId13"/>
    </p:embeddedFont>
    <p:embeddedFont>
      <p:font typeface="Modern Love Caps" panose="04070805081001020A01" pitchFamily="82"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93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jpe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28.png"/><Relationship Id="rId3" Type="http://schemas.openxmlformats.org/officeDocument/2006/relationships/image" Target="../media/image8.png"/><Relationship Id="rId7" Type="http://schemas.openxmlformats.org/officeDocument/2006/relationships/image" Target="../media/image19.png"/><Relationship Id="rId12" Type="http://schemas.openxmlformats.org/officeDocument/2006/relationships/image" Target="../media/image24.jpeg"/><Relationship Id="rId17" Type="http://schemas.openxmlformats.org/officeDocument/2006/relationships/image" Target="../media/image27.png"/><Relationship Id="rId2" Type="http://schemas.openxmlformats.org/officeDocument/2006/relationships/image" Target="../media/image1.jpeg"/><Relationship Id="rId16"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23.sv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9.svg"/><Relationship Id="rId9" Type="http://schemas.openxmlformats.org/officeDocument/2006/relationships/image" Target="../media/image21.sv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31964" y="-131947"/>
            <a:ext cx="10709382" cy="757948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41748" y="151955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flipV="1">
            <a:off x="57928" y="2154826"/>
            <a:ext cx="2316971" cy="4879563"/>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810823" y="1970832"/>
            <a:ext cx="2049187" cy="923997"/>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1570207" y="4445416"/>
            <a:ext cx="2986824" cy="2932518"/>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3734703" y="1834871"/>
            <a:ext cx="3440905" cy="2949427"/>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1"/>
            <a:stretch>
              <a:fillRect/>
            </a:stretch>
          </a:blipFill>
        </p:spPr>
        <p:txBody>
          <a:bodyPr/>
          <a:lstStyle/>
          <a:p>
            <a:endParaRPr lang="en-GB"/>
          </a:p>
        </p:txBody>
      </p:sp>
      <p:sp>
        <p:nvSpPr>
          <p:cNvPr id="10" name="Freeform 10"/>
          <p:cNvSpPr/>
          <p:nvPr/>
        </p:nvSpPr>
        <p:spPr>
          <a:xfrm>
            <a:off x="7148515" y="2019848"/>
            <a:ext cx="3291253" cy="3258810"/>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2"/>
            <a:stretch>
              <a:fillRect b="-19168"/>
            </a:stretch>
          </a:blipFill>
        </p:spPr>
        <p:txBody>
          <a:bodyPr/>
          <a:lstStyle/>
          <a:p>
            <a:endParaRPr lang="en-GB"/>
          </a:p>
        </p:txBody>
      </p:sp>
      <p:sp>
        <p:nvSpPr>
          <p:cNvPr id="7" name="Freeform 7"/>
          <p:cNvSpPr/>
          <p:nvPr/>
        </p:nvSpPr>
        <p:spPr>
          <a:xfrm>
            <a:off x="3734703" y="1479546"/>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TextBox 13"/>
          <p:cNvSpPr txBox="1"/>
          <p:nvPr/>
        </p:nvSpPr>
        <p:spPr>
          <a:xfrm>
            <a:off x="7237094" y="2053655"/>
            <a:ext cx="3198062" cy="3059171"/>
          </a:xfrm>
          <a:prstGeom prst="rect">
            <a:avLst/>
          </a:prstGeom>
        </p:spPr>
        <p:txBody>
          <a:bodyPr lIns="0" tIns="0" rIns="0" bIns="0" rtlCol="0" anchor="t">
            <a:spAutoFit/>
          </a:bodyPr>
          <a:lstStyle/>
          <a:p>
            <a:pPr algn="l">
              <a:lnSpc>
                <a:spcPts val="1721"/>
              </a:lnSpc>
            </a:pPr>
            <a:endParaRPr lang="en-US" sz="2400" spc="-71" dirty="0">
              <a:solidFill>
                <a:srgbClr val="000000"/>
              </a:solidFill>
              <a:latin typeface="Childos Arabic"/>
              <a:ea typeface="Childos Arabic"/>
              <a:cs typeface="Childos Arabic"/>
            </a:endParaRPr>
          </a:p>
          <a:p>
            <a:pPr>
              <a:lnSpc>
                <a:spcPts val="1721"/>
              </a:lnSpc>
            </a:pPr>
            <a:r>
              <a:rPr lang="en-GB" sz="1600" spc="-71" dirty="0">
                <a:solidFill>
                  <a:srgbClr val="000000"/>
                </a:solidFill>
                <a:latin typeface="Childos Arabic"/>
                <a:ea typeface="Childos Arabic"/>
                <a:cs typeface="Childos Arabic"/>
                <a:sym typeface="Childos Arabic"/>
              </a:rPr>
              <a:t>This half term, pupils will learn about different materials and their properties, such as hardness, flexibility, transparency, and conductivity. They explore how materials are suitable for different uses based on these properties and carry out investigations to test and compare materials. Pupils also think about how materials can be changed or combined for practical purposes and begin to understand how scientists and engineers choose materials to solve real-life problems.</a:t>
            </a:r>
            <a:endParaRPr lang="en-US" spc="-71" dirty="0">
              <a:solidFill>
                <a:srgbClr val="000000"/>
              </a:solidFill>
              <a:latin typeface="Childos Arabic"/>
              <a:ea typeface="Childos Arabic"/>
              <a:cs typeface="Childos Arabic"/>
            </a:endParaRPr>
          </a:p>
        </p:txBody>
      </p:sp>
      <p:sp>
        <p:nvSpPr>
          <p:cNvPr id="14" name="Freeform 14"/>
          <p:cNvSpPr/>
          <p:nvPr/>
        </p:nvSpPr>
        <p:spPr>
          <a:xfrm>
            <a:off x="4624259" y="5113679"/>
            <a:ext cx="5675442" cy="2333857"/>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lIns="91440" tIns="45720" rIns="91440" bIns="45720" anchor="t"/>
          <a:lstStyle/>
          <a:p>
            <a:pPr algn="ctr"/>
            <a:endParaRPr lang="en-GB" sz="1000" kern="1200" dirty="0">
              <a:latin typeface="Arial"/>
              <a:cs typeface="Arial"/>
            </a:endParaRPr>
          </a:p>
          <a:p>
            <a:pPr algn="ctr"/>
            <a:r>
              <a:rPr lang="en-GB" b="1" dirty="0">
                <a:latin typeface="Apricots"/>
              </a:rPr>
              <a:t>Galilee to Jerusalem </a:t>
            </a:r>
          </a:p>
          <a:p>
            <a:r>
              <a:rPr lang="en-GB" sz="1200" dirty="0">
                <a:latin typeface="Childos Arabic"/>
                <a:cs typeface="Arial"/>
              </a:rPr>
              <a:t>In this branch, pupils explore the “new law” given by Jesus, including the Beatitudes and his teaching on loving God and neighbour, which go beyond the old law of Moses. They learn about the Sermon on the Mount, where Jesus calls people to deeper happiness and wholeness in God, and reflect on parables such as the Good Samaritan to see love in action. Pupils also study the Transfiguration, where Jesus reveals his divine glory alongside Moses and Elijah, showing the link between the Law, the prophets, and the Messiah. The unit includes learning about the Our Father as the perfect prayer, which invites Christians into a close, family relationship with God and guides them in how to pray and live faithfully.</a:t>
            </a:r>
          </a:p>
        </p:txBody>
      </p:sp>
      <p:sp>
        <p:nvSpPr>
          <p:cNvPr id="15" name="Freeform 15"/>
          <p:cNvSpPr/>
          <p:nvPr/>
        </p:nvSpPr>
        <p:spPr>
          <a:xfrm>
            <a:off x="4624258" y="4889720"/>
            <a:ext cx="1933390" cy="507515"/>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TextBox 18"/>
          <p:cNvSpPr txBox="1"/>
          <p:nvPr/>
        </p:nvSpPr>
        <p:spPr>
          <a:xfrm rot="-565994">
            <a:off x="1782816" y="2286488"/>
            <a:ext cx="2204910" cy="332740"/>
          </a:xfrm>
          <a:prstGeom prst="rect">
            <a:avLst/>
          </a:prstGeom>
        </p:spPr>
        <p:txBody>
          <a:bodyPr lIns="0" tIns="0" rIns="0" bIns="0" rtlCol="0" anchor="t">
            <a:spAutoFit/>
          </a:bodyPr>
          <a:lstStyle/>
          <a:p>
            <a:pPr algn="ctr">
              <a:lnSpc>
                <a:spcPts val="2420"/>
              </a:lnSpc>
            </a:pPr>
            <a:r>
              <a:rPr lang="en-US" sz="2200" spc="-123" dirty="0">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864649" y="2050669"/>
            <a:ext cx="3198585" cy="2398092"/>
          </a:xfrm>
          <a:prstGeom prst="rect">
            <a:avLst/>
          </a:prstGeom>
        </p:spPr>
        <p:txBody>
          <a:bodyPr wrap="square" lIns="0" tIns="0" rIns="0" bIns="0" rtlCol="0" anchor="t">
            <a:spAutoFit/>
          </a:bodyPr>
          <a:lstStyle/>
          <a:p>
            <a:pPr algn="l">
              <a:lnSpc>
                <a:spcPts val="1725"/>
              </a:lnSpc>
            </a:pPr>
            <a:r>
              <a:rPr lang="en-US" spc="-72" dirty="0">
                <a:solidFill>
                  <a:srgbClr val="000000"/>
                </a:solidFill>
                <a:latin typeface="Childos Arabic"/>
                <a:ea typeface="Childos Arabic"/>
                <a:cs typeface="Childos Arabic"/>
                <a:sym typeface="Childos Arabic"/>
              </a:rPr>
              <a:t>This half term we will be finishing the statistics unit, focusing on interpreting line graphs, tables and timetables. </a:t>
            </a:r>
          </a:p>
          <a:p>
            <a:pPr algn="l">
              <a:lnSpc>
                <a:spcPts val="1725"/>
              </a:lnSpc>
            </a:pPr>
            <a:r>
              <a:rPr lang="en-US" spc="-72" dirty="0">
                <a:solidFill>
                  <a:srgbClr val="000000"/>
                </a:solidFill>
                <a:latin typeface="Childos Arabic"/>
                <a:ea typeface="Childos Arabic"/>
                <a:cs typeface="Childos Arabic"/>
                <a:sym typeface="Childos Arabic"/>
              </a:rPr>
              <a:t>We will then continue to develop multiplication and division skills. Pupils will learn a range of formal methods for long multiplication and division. They will use these skills to solve problems and answer reasoning questions.</a:t>
            </a:r>
            <a:endParaRPr lang="en-US" spc="-72" dirty="0">
              <a:solidFill>
                <a:srgbClr val="ED1212"/>
              </a:solidFill>
              <a:latin typeface="Childos Arabic"/>
              <a:ea typeface="Childos Arabic"/>
              <a:cs typeface="Childos Arabic"/>
              <a:sym typeface="Childos Arabic"/>
            </a:endParaRP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English</a:t>
            </a:r>
          </a:p>
        </p:txBody>
      </p:sp>
      <p:pic>
        <p:nvPicPr>
          <p:cNvPr id="2" name="Picture 6" descr="Materials Poster | BookLif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812055" y="1110845"/>
            <a:ext cx="1513041" cy="107072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2"/>
          <p:cNvSpPr txBox="1"/>
          <p:nvPr/>
        </p:nvSpPr>
        <p:spPr>
          <a:xfrm>
            <a:off x="152286" y="2372611"/>
            <a:ext cx="1940135" cy="4799391"/>
          </a:xfrm>
          <a:prstGeom prst="rect">
            <a:avLst/>
          </a:prstGeom>
        </p:spPr>
        <p:txBody>
          <a:bodyPr wrap="square" lIns="0" tIns="0" rIns="0" bIns="0" rtlCol="0" anchor="t">
            <a:spAutoFit/>
          </a:bodyPr>
          <a:lstStyle/>
          <a:p>
            <a:pPr>
              <a:lnSpc>
                <a:spcPts val="1725"/>
              </a:lnSpc>
            </a:pPr>
            <a:r>
              <a:rPr lang="en-US" sz="1500" spc="-72" dirty="0">
                <a:solidFill>
                  <a:srgbClr val="000000"/>
                </a:solidFill>
                <a:latin typeface="Childos Arabic"/>
                <a:ea typeface="Childos Arabic"/>
                <a:cs typeface="Childos Arabic"/>
                <a:sym typeface="Childos Arabic"/>
              </a:rPr>
              <a:t>In this unit, we will be </a:t>
            </a:r>
          </a:p>
          <a:p>
            <a:pPr>
              <a:lnSpc>
                <a:spcPts val="1725"/>
              </a:lnSpc>
            </a:pPr>
            <a:r>
              <a:rPr lang="en-US" sz="1500" spc="-72" dirty="0">
                <a:solidFill>
                  <a:srgbClr val="000000"/>
                </a:solidFill>
                <a:latin typeface="Childos Arabic"/>
                <a:ea typeface="Childos Arabic"/>
                <a:cs typeface="Childos Arabic"/>
                <a:sym typeface="Childos Arabic"/>
              </a:rPr>
              <a:t>using Sherlock Holmes’ detective story to inspire us to write a Cliffhanger Narrative  and a Formal Report . We will be focusing on expanding our vocabulary and applying this vocabulary to our own compositions. We will also be developing our understanding of what relative clauses are and how to use them effectively and learning how to using devices to build cohesion within a paragraph. </a:t>
            </a:r>
          </a:p>
          <a:p>
            <a:pPr>
              <a:lnSpc>
                <a:spcPts val="1725"/>
              </a:lnSpc>
            </a:pPr>
            <a:r>
              <a:rPr lang="en-US" sz="1500" spc="-72" dirty="0">
                <a:solidFill>
                  <a:srgbClr val="000000"/>
                </a:solidFill>
                <a:latin typeface="Childos Arabic"/>
                <a:ea typeface="Childos Arabic"/>
                <a:cs typeface="Childos Arabic"/>
                <a:sym typeface="Childos Arabic"/>
              </a:rPr>
              <a:t>The text will be used alongside a Graphic Novel </a:t>
            </a:r>
          </a:p>
          <a:p>
            <a:pPr>
              <a:lnSpc>
                <a:spcPts val="1725"/>
              </a:lnSpc>
            </a:pPr>
            <a:r>
              <a:rPr lang="en-US" sz="1500" spc="-72" dirty="0">
                <a:solidFill>
                  <a:srgbClr val="000000"/>
                </a:solidFill>
                <a:latin typeface="Childos Arabic"/>
                <a:ea typeface="Childos Arabic"/>
                <a:cs typeface="Childos Arabic"/>
                <a:sym typeface="Childos Arabic"/>
              </a:rPr>
              <a:t>to help us to find meaning and develop our comprehension skills.</a:t>
            </a:r>
          </a:p>
          <a:p>
            <a:pPr algn="l">
              <a:lnSpc>
                <a:spcPts val="1725"/>
              </a:lnSpc>
            </a:pPr>
            <a:endParaRPr lang="en-US" sz="1500" spc="-72" dirty="0">
              <a:solidFill>
                <a:srgbClr val="000000"/>
              </a:solidFill>
              <a:latin typeface="Childos Arabic"/>
              <a:ea typeface="Childos Arabic"/>
              <a:cs typeface="Childos Arabic"/>
              <a:sym typeface="Childos Arabic"/>
            </a:endParaRPr>
          </a:p>
        </p:txBody>
      </p:sp>
      <p:sp>
        <p:nvSpPr>
          <p:cNvPr id="23" name="TextBox 23"/>
          <p:cNvSpPr txBox="1"/>
          <p:nvPr/>
        </p:nvSpPr>
        <p:spPr>
          <a:xfrm>
            <a:off x="4064005" y="1450157"/>
            <a:ext cx="1180179" cy="485069"/>
          </a:xfrm>
          <a:prstGeom prst="rect">
            <a:avLst/>
          </a:prstGeom>
        </p:spPr>
        <p:txBody>
          <a:bodyPr wrap="square" lIns="0" tIns="0" rIns="0" bIns="0" rtlCol="0" anchor="t">
            <a:spAutoFit/>
          </a:bodyPr>
          <a:lstStyle/>
          <a:p>
            <a:pPr algn="ctr">
              <a:lnSpc>
                <a:spcPts val="4060"/>
              </a:lnSpc>
            </a:pPr>
            <a:r>
              <a:rPr lang="en-US" sz="2900" dirty="0" err="1">
                <a:solidFill>
                  <a:srgbClr val="000000"/>
                </a:solidFill>
                <a:latin typeface="Apricots" pitchFamily="50" charset="0"/>
                <a:ea typeface="Childos Arabic"/>
                <a:cs typeface="Childos Arabic"/>
                <a:sym typeface="Childos Arabic"/>
              </a:rPr>
              <a:t>Maths</a:t>
            </a:r>
            <a:endParaRPr lang="en-US" sz="2900" dirty="0">
              <a:solidFill>
                <a:srgbClr val="000000"/>
              </a:solidFill>
              <a:latin typeface="Apricots" pitchFamily="50" charset="0"/>
              <a:ea typeface="Childos Arabic"/>
              <a:cs typeface="Childos Arabic"/>
              <a:sym typeface="Childos Arabic"/>
            </a:endParaRPr>
          </a:p>
        </p:txBody>
      </p:sp>
      <p:sp>
        <p:nvSpPr>
          <p:cNvPr id="25" name="TextBox 25"/>
          <p:cNvSpPr txBox="1"/>
          <p:nvPr/>
        </p:nvSpPr>
        <p:spPr>
          <a:xfrm>
            <a:off x="4792930" y="4900943"/>
            <a:ext cx="159604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sp>
        <p:nvSpPr>
          <p:cNvPr id="27" name="TextBox 27"/>
          <p:cNvSpPr txBox="1"/>
          <p:nvPr/>
        </p:nvSpPr>
        <p:spPr>
          <a:xfrm>
            <a:off x="2094102" y="4802233"/>
            <a:ext cx="2119758" cy="2180084"/>
          </a:xfrm>
          <a:prstGeom prst="rect">
            <a:avLst/>
          </a:prstGeom>
        </p:spPr>
        <p:txBody>
          <a:bodyPr wrap="square" lIns="0" tIns="0" rIns="0" bIns="0" rtlCol="0" anchor="t">
            <a:spAutoFit/>
          </a:bodyPr>
          <a:lstStyle/>
          <a:p>
            <a:pPr algn="ctr">
              <a:lnSpc>
                <a:spcPts val="1699"/>
              </a:lnSpc>
              <a:spcBef>
                <a:spcPct val="0"/>
              </a:spcBef>
            </a:pPr>
            <a:r>
              <a:rPr lang="en-US" sz="1440" spc="-70" dirty="0">
                <a:solidFill>
                  <a:srgbClr val="000000"/>
                </a:solidFill>
                <a:latin typeface="Childos Arabic"/>
                <a:ea typeface="Childos Arabic"/>
                <a:cs typeface="Childos Arabic"/>
                <a:sym typeface="Childos Arabic"/>
              </a:rPr>
              <a:t>We will  continue to work through the Year 5 spelling rules. Spellings will be tested on a Monday every week</a:t>
            </a:r>
          </a:p>
          <a:p>
            <a:pPr algn="ctr">
              <a:lnSpc>
                <a:spcPts val="1699"/>
              </a:lnSpc>
              <a:spcBef>
                <a:spcPct val="0"/>
              </a:spcBef>
            </a:pPr>
            <a:endParaRPr lang="en-US" sz="1440" spc="-70" dirty="0">
              <a:solidFill>
                <a:srgbClr val="000000"/>
              </a:solidFill>
              <a:latin typeface="Childos Arabic"/>
              <a:ea typeface="Childos Arabic"/>
              <a:cs typeface="Childos Arabic"/>
              <a:sym typeface="Childos Arabic"/>
            </a:endParaRPr>
          </a:p>
          <a:p>
            <a:pPr algn="ctr">
              <a:lnSpc>
                <a:spcPts val="1699"/>
              </a:lnSpc>
              <a:spcBef>
                <a:spcPct val="0"/>
              </a:spcBef>
            </a:pPr>
            <a:r>
              <a:rPr lang="en-US" sz="1440" spc="-70" dirty="0">
                <a:solidFill>
                  <a:srgbClr val="000000"/>
                </a:solidFill>
                <a:latin typeface="Childos Arabic"/>
                <a:ea typeface="Childos Arabic"/>
                <a:cs typeface="Childos Arabic"/>
                <a:sym typeface="Childos Arabic"/>
              </a:rPr>
              <a:t>We will read 1:1 with an adult, and in daily guided reading sessions to develop our fluency, prosody and comprehension skills</a:t>
            </a: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0" y="-262160"/>
            <a:ext cx="8427720" cy="1234440"/>
          </a:xfrm>
          <a:prstGeom prst="rect">
            <a:avLst/>
          </a:prstGeom>
          <a:noFill/>
          <a:ln>
            <a:noFill/>
          </a:ln>
        </p:spPr>
        <p:txBody>
          <a:bodyPr rot="0" vert="horz" wrap="square" lIns="91440" tIns="45720" rIns="91440" bIns="45720" anchor="t" anchorCtr="0" upright="1">
            <a:noAutofit/>
          </a:bodyPr>
          <a:lstStyle/>
          <a:p>
            <a:pPr algn="ctr">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5800" dirty="0">
                <a:effectLst/>
                <a:latin typeface="Apricots"/>
                <a:ea typeface="Calibri"/>
                <a:cs typeface="Pattaya"/>
              </a:rPr>
              <a:t>Year </a:t>
            </a:r>
            <a:r>
              <a:rPr lang="en-GB" sz="5800" dirty="0">
                <a:latin typeface="Apricots"/>
                <a:ea typeface="Calibri"/>
                <a:cs typeface="Pattaya"/>
              </a:rPr>
              <a:t>5 </a:t>
            </a:r>
            <a:r>
              <a:rPr lang="en-GB" sz="5800" dirty="0">
                <a:effectLst/>
                <a:latin typeface="Apricots"/>
                <a:ea typeface="Calibri"/>
                <a:cs typeface="Pattaya"/>
              </a:rPr>
              <a:t>Learning Overview</a:t>
            </a:r>
            <a:endParaRPr lang="en-GB" sz="1100" dirty="0">
              <a:effectLst/>
              <a:latin typeface="Apricots"/>
              <a:ea typeface="Calibri"/>
              <a:cs typeface="Pattaya"/>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57881" y="809263"/>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600"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Lent Term </a:t>
            </a:r>
            <a:r>
              <a:rPr lang="en-US" sz="2600" dirty="0">
                <a:solidFill>
                  <a:srgbClr val="FF0000"/>
                </a:solidFill>
                <a:latin typeface="Modern Love Caps" panose="04070805081001020A01" pitchFamily="82"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347" b="20129"/>
          <a:stretch/>
        </p:blipFill>
        <p:spPr>
          <a:xfrm>
            <a:off x="8140091" y="-23012"/>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07075" y="21168"/>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7"/>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082749" y="4951024"/>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8"/>
            <a:stretch>
              <a:fillRect/>
            </a:stretch>
          </a:blipFill>
        </p:spPr>
        <p:txBody>
          <a:bodyPr/>
          <a:lstStyle/>
          <a:p>
            <a:endParaRPr lang="en-GB"/>
          </a:p>
        </p:txBody>
      </p:sp>
      <p:sp>
        <p:nvSpPr>
          <p:cNvPr id="9" name="Freeform 9"/>
          <p:cNvSpPr/>
          <p:nvPr/>
        </p:nvSpPr>
        <p:spPr>
          <a:xfrm>
            <a:off x="7023208" y="1625483"/>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4" name="TextBox 24"/>
          <p:cNvSpPr txBox="1"/>
          <p:nvPr/>
        </p:nvSpPr>
        <p:spPr>
          <a:xfrm>
            <a:off x="7281621" y="1594116"/>
            <a:ext cx="128641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Science</a:t>
            </a:r>
          </a:p>
        </p:txBody>
      </p:sp>
      <p:pic>
        <p:nvPicPr>
          <p:cNvPr id="1028" name="Picture 4" descr="The Hound of the Baskervilles (Oxford) Book Review"/>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66149" y="2757901"/>
            <a:ext cx="1171661" cy="1799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20052" y="0"/>
            <a:ext cx="10776890" cy="75565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4" name="Freeform 4"/>
          <p:cNvSpPr/>
          <p:nvPr/>
        </p:nvSpPr>
        <p:spPr>
          <a:xfrm>
            <a:off x="-275012" y="4166369"/>
            <a:ext cx="3293998" cy="3582727"/>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dirty="0"/>
          </a:p>
        </p:txBody>
      </p:sp>
      <p:sp>
        <p:nvSpPr>
          <p:cNvPr id="8" name="Freeform 8"/>
          <p:cNvSpPr/>
          <p:nvPr/>
        </p:nvSpPr>
        <p:spPr>
          <a:xfrm>
            <a:off x="3007334" y="3910173"/>
            <a:ext cx="2131023" cy="593997"/>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222207" y="3859781"/>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039" y="528756"/>
            <a:ext cx="3749040" cy="3004155"/>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3"/>
          <p:cNvSpPr/>
          <p:nvPr/>
        </p:nvSpPr>
        <p:spPr>
          <a:xfrm>
            <a:off x="213136" y="386722"/>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4" name="TextBox 24"/>
          <p:cNvSpPr txBox="1"/>
          <p:nvPr/>
        </p:nvSpPr>
        <p:spPr>
          <a:xfrm>
            <a:off x="335513" y="423268"/>
            <a:ext cx="1727028"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Geography</a:t>
            </a:r>
          </a:p>
        </p:txBody>
      </p:sp>
      <p:sp>
        <p:nvSpPr>
          <p:cNvPr id="26" name="TextBox 26"/>
          <p:cNvSpPr txBox="1"/>
          <p:nvPr/>
        </p:nvSpPr>
        <p:spPr>
          <a:xfrm>
            <a:off x="3018986" y="3920127"/>
            <a:ext cx="180143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Computing</a:t>
            </a:r>
          </a:p>
        </p:txBody>
      </p:sp>
      <p:sp>
        <p:nvSpPr>
          <p:cNvPr id="27" name="TextBox 27"/>
          <p:cNvSpPr txBox="1"/>
          <p:nvPr/>
        </p:nvSpPr>
        <p:spPr>
          <a:xfrm>
            <a:off x="755146" y="3873497"/>
            <a:ext cx="97155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RSHE</a:t>
            </a:r>
          </a:p>
        </p:txBody>
      </p:sp>
      <p:sp>
        <p:nvSpPr>
          <p:cNvPr id="37" name="Freeform 3">
            <a:extLst>
              <a:ext uri="{FF2B5EF4-FFF2-40B4-BE49-F238E27FC236}">
                <a16:creationId xmlns:a16="http://schemas.microsoft.com/office/drawing/2014/main" id="{686BDDDC-BF75-9A68-78B7-5D0443B42464}"/>
              </a:ext>
            </a:extLst>
          </p:cNvPr>
          <p:cNvSpPr/>
          <p:nvPr/>
        </p:nvSpPr>
        <p:spPr>
          <a:xfrm>
            <a:off x="7421409" y="117079"/>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5" name="TextBox 25"/>
          <p:cNvSpPr txBox="1"/>
          <p:nvPr/>
        </p:nvSpPr>
        <p:spPr>
          <a:xfrm>
            <a:off x="7919248" y="84242"/>
            <a:ext cx="92013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PE</a:t>
            </a:r>
          </a:p>
        </p:txBody>
      </p:sp>
      <p:sp>
        <p:nvSpPr>
          <p:cNvPr id="30" name="TextBox 30"/>
          <p:cNvSpPr txBox="1"/>
          <p:nvPr/>
        </p:nvSpPr>
        <p:spPr>
          <a:xfrm>
            <a:off x="301763" y="1078729"/>
            <a:ext cx="3592965" cy="2464136"/>
          </a:xfrm>
          <a:prstGeom prst="rect">
            <a:avLst/>
          </a:prstGeom>
        </p:spPr>
        <p:txBody>
          <a:bodyPr wrap="square" lIns="0" tIns="0" rIns="0" bIns="0" rtlCol="0" anchor="t">
            <a:spAutoFit/>
          </a:bodyPr>
          <a:lstStyle/>
          <a:p>
            <a:pPr algn="ctr">
              <a:buNone/>
            </a:pPr>
            <a:r>
              <a:rPr lang="en-GB" sz="1400" dirty="0">
                <a:latin typeface="Apricots" pitchFamily="50" charset="0"/>
                <a:ea typeface="Calibri" panose="020F0502020204030204" pitchFamily="34" charset="0"/>
                <a:cs typeface="Arial" panose="020B0604020202020204" pitchFamily="34" charset="0"/>
              </a:rPr>
              <a:t>Polar Biomes</a:t>
            </a:r>
            <a:endParaRPr lang="en-US" sz="900" dirty="0">
              <a:latin typeface="Abadi" panose="020B0604020104020204" pitchFamily="34" charset="0"/>
              <a:ea typeface="Calibri" panose="020F0502020204030204" pitchFamily="34" charset="0"/>
              <a:cs typeface="Arial" panose="020B0604020202020204" pitchFamily="34" charset="0"/>
            </a:endParaRPr>
          </a:p>
          <a:p>
            <a:pPr>
              <a:lnSpc>
                <a:spcPts val="1699"/>
              </a:lnSpc>
              <a:spcBef>
                <a:spcPct val="0"/>
              </a:spcBef>
            </a:pPr>
            <a:r>
              <a:rPr lang="en-GB" sz="1600" spc="-70" dirty="0">
                <a:solidFill>
                  <a:srgbClr val="000000"/>
                </a:solidFill>
                <a:latin typeface="Childos Arabic"/>
                <a:ea typeface="Childos Arabic"/>
                <a:cs typeface="Childos Arabic"/>
                <a:sym typeface="Childos Arabic"/>
              </a:rPr>
              <a:t>In this topic, pupils learn about polar biomes, including the Arctic and Antarctic regions, and explore the extreme cold, ice, and snow that shape these environments. They study the plants and animals that are specially adapted to survive in these harsh conditions, such as polar bears, penguins, and mosses. Pupils also consider how people live and work in polar areas, how the climate affects life, and the impact of climate change on these fragile ecosystems.</a:t>
            </a:r>
            <a:endParaRPr lang="en-US" sz="1400" spc="-70" dirty="0">
              <a:solidFill>
                <a:srgbClr val="000000"/>
              </a:solidFill>
              <a:latin typeface="Childos Arabic"/>
              <a:ea typeface="Childos Arabic"/>
              <a:cs typeface="Childos Arabic"/>
              <a:sym typeface="Childos Arabic"/>
            </a:endParaRPr>
          </a:p>
        </p:txBody>
      </p:sp>
      <p:sp>
        <p:nvSpPr>
          <p:cNvPr id="39" name="Freeform 7">
            <a:extLst>
              <a:ext uri="{FF2B5EF4-FFF2-40B4-BE49-F238E27FC236}">
                <a16:creationId xmlns:a16="http://schemas.microsoft.com/office/drawing/2014/main" id="{C5A36BEA-FDD6-7A57-857C-7B6F9B0BDA40}"/>
              </a:ext>
            </a:extLst>
          </p:cNvPr>
          <p:cNvSpPr/>
          <p:nvPr/>
        </p:nvSpPr>
        <p:spPr>
          <a:xfrm>
            <a:off x="4042372" y="653909"/>
            <a:ext cx="3390900" cy="2994660"/>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8">
              <a:extLst>
                <a:ext uri="{96DAC541-7B7A-43D3-8B79-37D633B846F1}">
                  <asvg:svgBlip xmlns:asvg="http://schemas.microsoft.com/office/drawing/2016/SVG/main" r:embed="rId9"/>
                </a:ext>
              </a:extLst>
            </a:blip>
            <a:stretch>
              <a:fillRect b="-9762"/>
            </a:stretch>
          </a:blipFill>
        </p:spPr>
        <p:txBody>
          <a:bodyPr/>
          <a:lstStyle/>
          <a:p>
            <a:endParaRPr lang="en-GB"/>
          </a:p>
        </p:txBody>
      </p:sp>
      <p:sp>
        <p:nvSpPr>
          <p:cNvPr id="42" name="TextBox 41">
            <a:extLst>
              <a:ext uri="{FF2B5EF4-FFF2-40B4-BE49-F238E27FC236}">
                <a16:creationId xmlns:a16="http://schemas.microsoft.com/office/drawing/2014/main" id="{06649A4A-8597-A62B-E19E-341A74998DAD}"/>
              </a:ext>
            </a:extLst>
          </p:cNvPr>
          <p:cNvSpPr txBox="1"/>
          <p:nvPr/>
        </p:nvSpPr>
        <p:spPr>
          <a:xfrm>
            <a:off x="222207" y="4400754"/>
            <a:ext cx="2572495" cy="29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ricots" pitchFamily="50" charset="0"/>
              </a:rPr>
              <a:t>Created to love others</a:t>
            </a:r>
          </a:p>
          <a:p>
            <a:pPr>
              <a:lnSpc>
                <a:spcPts val="1699"/>
              </a:lnSpc>
              <a:spcBef>
                <a:spcPct val="0"/>
              </a:spcBef>
            </a:pPr>
            <a:r>
              <a:rPr lang="en-GB" sz="1400" spc="-70" dirty="0">
                <a:solidFill>
                  <a:srgbClr val="000000"/>
                </a:solidFill>
                <a:latin typeface="Childos Arabic"/>
                <a:ea typeface="Childos Arabic"/>
                <a:cs typeface="Childos Arabic"/>
                <a:sym typeface="Childos Arabic"/>
              </a:rPr>
              <a:t>Pupils will continue to focus on how we can take care of each other this topic and learn about the right to consent. We will also look at how to use technology safely and develop our understanding of what cyberbullying is. Once we have thought about care for others, we will consider the three persons of the Holy Spirit and the principles of Catholic Social Teaching so we can reflect on our roles to love in community. </a:t>
            </a:r>
            <a:endParaRPr kumimoji="0" lang="en-GB" sz="1400" b="1" i="0" u="none" strike="noStrike" kern="1200" cap="none" spc="0" normalizeH="0" baseline="0" noProof="0" dirty="0">
              <a:ln>
                <a:noFill/>
              </a:ln>
              <a:solidFill>
                <a:prstClr val="black"/>
              </a:solidFill>
              <a:effectLst/>
              <a:uLnTx/>
              <a:uFillTx/>
              <a:latin typeface="Apricots" pitchFamily="50" charset="0"/>
            </a:endParaRPr>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8143" y="4356087"/>
            <a:ext cx="3775075" cy="302245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F7CBDE7F-F263-B4FB-8C35-E32A6DBF526B}"/>
              </a:ext>
            </a:extLst>
          </p:cNvPr>
          <p:cNvSpPr txBox="1"/>
          <p:nvPr/>
        </p:nvSpPr>
        <p:spPr>
          <a:xfrm>
            <a:off x="2844071" y="4560295"/>
            <a:ext cx="3789148" cy="2816156"/>
          </a:xfrm>
          <a:prstGeom prst="rect">
            <a:avLst/>
          </a:prstGeom>
          <a:noFill/>
        </p:spPr>
        <p:txBody>
          <a:bodyPr wrap="square">
            <a:spAutoFit/>
          </a:bodyPr>
          <a:lstStyle/>
          <a:p>
            <a:pPr>
              <a:buNone/>
            </a:pPr>
            <a:r>
              <a:rPr lang="en-GB" dirty="0">
                <a:effectLst/>
                <a:latin typeface="Apricots" pitchFamily="50" charset="0"/>
                <a:ea typeface="Calibri" panose="020F0502020204030204" pitchFamily="34" charset="0"/>
                <a:cs typeface="Arial" panose="020B0604020202020204" pitchFamily="34" charset="0"/>
              </a:rPr>
              <a:t>Computing Systems and Networks:</a:t>
            </a:r>
            <a:endParaRPr lang="en-US" sz="1050" dirty="0">
              <a:effectLst/>
              <a:latin typeface="Abadi" panose="020B0604020104020204" pitchFamily="34" charset="0"/>
              <a:ea typeface="Calibri" panose="020F0502020204030204" pitchFamily="34" charset="0"/>
              <a:cs typeface="Arial" panose="020B0604020202020204" pitchFamily="34" charset="0"/>
            </a:endParaRPr>
          </a:p>
          <a:p>
            <a:pPr lvl="0"/>
            <a:r>
              <a:rPr lang="en-GB" sz="1500" dirty="0">
                <a:latin typeface="Childos Arabic" panose="020B0604020202020204" charset="-78"/>
                <a:ea typeface="Calibri" panose="020F0502020204030204" pitchFamily="34" charset="0"/>
                <a:cs typeface="Childos Arabic" panose="020B0604020202020204" charset="-78"/>
              </a:rPr>
              <a:t>In this unit, pupils learn how the Mars Rover collects different types of data from space and sends it back to Earth using binary code. They explore why scientists collect data from space and how it helps us understand other planets. Pupils also look at the computer architecture of the Rover, learning how information is stored and how binary code is used to manage different types of data for experiments and communication.</a:t>
            </a:r>
            <a:endParaRPr lang="en-US" sz="1500" dirty="0">
              <a:latin typeface="Abadi" panose="020B060402010402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endParaRPr lang="en-US" sz="900" dirty="0">
              <a:latin typeface="Abadi" panose="020B0604020104020204" pitchFamily="34" charset="0"/>
              <a:ea typeface="Calibri" panose="020F0502020204030204" pitchFamily="34" charset="0"/>
              <a:cs typeface="Arial" panose="020B0604020202020204" pitchFamily="34" charset="0"/>
            </a:endParaRPr>
          </a:p>
        </p:txBody>
      </p:sp>
      <p:sp>
        <p:nvSpPr>
          <p:cNvPr id="46" name="Freeform 3">
            <a:extLst>
              <a:ext uri="{FF2B5EF4-FFF2-40B4-BE49-F238E27FC236}">
                <a16:creationId xmlns:a16="http://schemas.microsoft.com/office/drawing/2014/main" id="{6D588802-E09F-39E7-F7BE-46C7669E0EBF}"/>
              </a:ext>
            </a:extLst>
          </p:cNvPr>
          <p:cNvSpPr/>
          <p:nvPr/>
        </p:nvSpPr>
        <p:spPr>
          <a:xfrm>
            <a:off x="4011528" y="90716"/>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4118528" y="105361"/>
            <a:ext cx="116644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Music </a:t>
            </a:r>
          </a:p>
        </p:txBody>
      </p:sp>
      <p:sp>
        <p:nvSpPr>
          <p:cNvPr id="48" name="Freeform 8">
            <a:extLst>
              <a:ext uri="{FF2B5EF4-FFF2-40B4-BE49-F238E27FC236}">
                <a16:creationId xmlns:a16="http://schemas.microsoft.com/office/drawing/2014/main" id="{441347DA-BB7D-6444-F0CD-D873A020D9C3}"/>
              </a:ext>
            </a:extLst>
          </p:cNvPr>
          <p:cNvSpPr/>
          <p:nvPr/>
        </p:nvSpPr>
        <p:spPr>
          <a:xfrm>
            <a:off x="7548377" y="683459"/>
            <a:ext cx="3145023" cy="3000688"/>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0">
              <a:extLst>
                <a:ext uri="{96DAC541-7B7A-43D3-8B79-37D633B846F1}">
                  <asvg:svgBlip xmlns:asvg="http://schemas.microsoft.com/office/drawing/2016/SVG/main" r:embed="rId11"/>
                </a:ext>
              </a:extLst>
            </a:blip>
            <a:stretch>
              <a:fillRect l="-1763" b="-41782"/>
            </a:stretch>
          </a:blipFill>
        </p:spPr>
        <p:txBody>
          <a:bodyPr/>
          <a:lstStyle/>
          <a:p>
            <a:endParaRPr lang="en-GB" sz="1600" dirty="0"/>
          </a:p>
        </p:txBody>
      </p:sp>
      <p:pic>
        <p:nvPicPr>
          <p:cNvPr id="2050" name="Picture 2" descr="Save our polar habitats! - National Geographic Kid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16624" y="107710"/>
            <a:ext cx="1451072" cy="923202"/>
          </a:xfrm>
          <a:prstGeom prst="rect">
            <a:avLst/>
          </a:prstGeom>
          <a:noFill/>
          <a:extLst>
            <a:ext uri="{909E8E84-426E-40DD-AFC4-6F175D3DCCD1}">
              <a14:hiddenFill xmlns:a14="http://schemas.microsoft.com/office/drawing/2010/main">
                <a:solidFill>
                  <a:srgbClr val="FFFFFF"/>
                </a:solidFill>
              </a14:hiddenFill>
            </a:ext>
          </a:extLst>
        </p:spPr>
      </p:pic>
      <p:sp>
        <p:nvSpPr>
          <p:cNvPr id="40" name="Freeform 13"/>
          <p:cNvSpPr/>
          <p:nvPr/>
        </p:nvSpPr>
        <p:spPr>
          <a:xfrm>
            <a:off x="6727641" y="5621820"/>
            <a:ext cx="3768123" cy="1756722"/>
          </a:xfrm>
          <a:custGeom>
            <a:avLst/>
            <a:gdLst/>
            <a:ahLst/>
            <a:cxnLst/>
            <a:rect l="l" t="t" r="r" b="b"/>
            <a:pathLst>
              <a:path w="3768123" h="1756722">
                <a:moveTo>
                  <a:pt x="0" y="0"/>
                </a:moveTo>
                <a:lnTo>
                  <a:pt x="3768123" y="0"/>
                </a:lnTo>
                <a:lnTo>
                  <a:pt x="3768123" y="1756722"/>
                </a:lnTo>
                <a:lnTo>
                  <a:pt x="0" y="1756722"/>
                </a:lnTo>
                <a:lnTo>
                  <a:pt x="0" y="0"/>
                </a:lnTo>
                <a:close/>
              </a:path>
            </a:pathLst>
          </a:custGeom>
          <a:blipFill>
            <a:blip r:embed="rId13"/>
            <a:stretch>
              <a:fillRect t="-3890" r="-87558" b="-174205"/>
            </a:stretch>
          </a:blipFill>
        </p:spPr>
        <p:txBody>
          <a:bodyPr/>
          <a:lstStyle/>
          <a:p>
            <a:endParaRPr lang="en-GB"/>
          </a:p>
        </p:txBody>
      </p:sp>
      <p:sp>
        <p:nvSpPr>
          <p:cNvPr id="41" name="Freeform 14"/>
          <p:cNvSpPr/>
          <p:nvPr/>
        </p:nvSpPr>
        <p:spPr>
          <a:xfrm rot="-10800000">
            <a:off x="9601713" y="5451305"/>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14"/>
            <a:stretch>
              <a:fillRect l="-31365" t="-110949" r="-10184" b="-32088"/>
            </a:stretch>
          </a:blipFill>
        </p:spPr>
        <p:txBody>
          <a:bodyPr/>
          <a:lstStyle/>
          <a:p>
            <a:endParaRPr lang="en-GB"/>
          </a:p>
        </p:txBody>
      </p:sp>
      <p:grpSp>
        <p:nvGrpSpPr>
          <p:cNvPr id="44" name="Group 19"/>
          <p:cNvGrpSpPr/>
          <p:nvPr/>
        </p:nvGrpSpPr>
        <p:grpSpPr>
          <a:xfrm>
            <a:off x="7062808" y="3651381"/>
            <a:ext cx="3695901" cy="1861294"/>
            <a:chOff x="0" y="-300627"/>
            <a:chExt cx="4977407" cy="2121390"/>
          </a:xfrm>
        </p:grpSpPr>
        <p:sp>
          <p:nvSpPr>
            <p:cNvPr id="51" name="Freeform 20"/>
            <p:cNvSpPr/>
            <p:nvPr/>
          </p:nvSpPr>
          <p:spPr>
            <a:xfrm>
              <a:off x="0" y="109618"/>
              <a:ext cx="3106038" cy="1711145"/>
            </a:xfrm>
            <a:custGeom>
              <a:avLst/>
              <a:gdLst/>
              <a:ahLst/>
              <a:cxnLst/>
              <a:rect l="l" t="t" r="r" b="b"/>
              <a:pathLst>
                <a:path w="3106038" h="1711145">
                  <a:moveTo>
                    <a:pt x="0" y="0"/>
                  </a:moveTo>
                  <a:lnTo>
                    <a:pt x="3106038" y="0"/>
                  </a:lnTo>
                  <a:lnTo>
                    <a:pt x="3106038" y="1711144"/>
                  </a:lnTo>
                  <a:lnTo>
                    <a:pt x="0" y="17111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52" name="Freeform 21"/>
            <p:cNvSpPr/>
            <p:nvPr/>
          </p:nvSpPr>
          <p:spPr>
            <a:xfrm>
              <a:off x="2478907" y="-300627"/>
              <a:ext cx="2498500" cy="2067508"/>
            </a:xfrm>
            <a:custGeom>
              <a:avLst/>
              <a:gdLst/>
              <a:ahLst/>
              <a:cxnLst/>
              <a:rect l="l" t="t" r="r" b="b"/>
              <a:pathLst>
                <a:path w="2498500" h="2067508">
                  <a:moveTo>
                    <a:pt x="0" y="0"/>
                  </a:moveTo>
                  <a:lnTo>
                    <a:pt x="2498500" y="0"/>
                  </a:lnTo>
                  <a:lnTo>
                    <a:pt x="2498500" y="2067508"/>
                  </a:lnTo>
                  <a:lnTo>
                    <a:pt x="0" y="2067508"/>
                  </a:lnTo>
                  <a:lnTo>
                    <a:pt x="0" y="0"/>
                  </a:lnTo>
                  <a:close/>
                </a:path>
              </a:pathLst>
            </a:custGeom>
            <a:blipFill>
              <a:blip r:embed="rId17"/>
              <a:stretch>
                <a:fillRect/>
              </a:stretch>
            </a:blipFill>
          </p:spPr>
          <p:txBody>
            <a:bodyPr/>
            <a:lstStyle/>
            <a:p>
              <a:endParaRPr lang="en-GB"/>
            </a:p>
          </p:txBody>
        </p:sp>
        <p:sp>
          <p:nvSpPr>
            <p:cNvPr id="53" name="TextBox 22"/>
            <p:cNvSpPr txBox="1"/>
            <p:nvPr/>
          </p:nvSpPr>
          <p:spPr>
            <a:xfrm>
              <a:off x="203450" y="196218"/>
              <a:ext cx="1498997" cy="673311"/>
            </a:xfrm>
            <a:prstGeom prst="rect">
              <a:avLst/>
            </a:prstGeom>
          </p:spPr>
          <p:txBody>
            <a:bodyPr lIns="0" tIns="0" rIns="0" bIns="0" rtlCol="0" anchor="t">
              <a:spAutoFit/>
            </a:bodyPr>
            <a:lstStyle/>
            <a:p>
              <a:pPr algn="ctr">
                <a:lnSpc>
                  <a:spcPts val="4060"/>
                </a:lnSpc>
              </a:pPr>
              <a:endParaRPr lang="en-US" sz="2900" dirty="0">
                <a:solidFill>
                  <a:srgbClr val="000000"/>
                </a:solidFill>
                <a:latin typeface="Childos Arabic"/>
                <a:ea typeface="Childos Arabic"/>
                <a:cs typeface="Childos Arabic"/>
                <a:sym typeface="Childos Arabic"/>
              </a:endParaRPr>
            </a:p>
          </p:txBody>
        </p:sp>
        <p:sp>
          <p:nvSpPr>
            <p:cNvPr id="54" name="TextBox 23"/>
            <p:cNvSpPr txBox="1"/>
            <p:nvPr/>
          </p:nvSpPr>
          <p:spPr>
            <a:xfrm>
              <a:off x="109" y="265682"/>
              <a:ext cx="2655875" cy="1367330"/>
            </a:xfrm>
            <a:prstGeom prst="rect">
              <a:avLst/>
            </a:prstGeom>
          </p:spPr>
          <p:txBody>
            <a:bodyPr wrap="square" lIns="0" tIns="0" rIns="0" bIns="0" rtlCol="0" anchor="t">
              <a:spAutoFit/>
            </a:bodyPr>
            <a:lstStyle/>
            <a:p>
              <a:pPr algn="ctr">
                <a:lnSpc>
                  <a:spcPts val="1947"/>
                </a:lnSpc>
              </a:pPr>
              <a:r>
                <a:rPr lang="en-US" sz="1100" spc="-81" dirty="0">
                  <a:solidFill>
                    <a:srgbClr val="000000"/>
                  </a:solidFill>
                  <a:latin typeface="Childos Arabic"/>
                  <a:cs typeface="Childos Arabic"/>
                </a:rPr>
                <a:t>Pupils will learn the days of the week, months of the year and numbers up to 31 progressing to being able to say the date and when their birthday is in Spanish by the end of the unit. </a:t>
              </a:r>
              <a:endParaRPr lang="en-US" sz="1100" dirty="0">
                <a:ea typeface="Calibri"/>
                <a:cs typeface="Calibri"/>
              </a:endParaRPr>
            </a:p>
          </p:txBody>
        </p:sp>
      </p:grpSp>
      <p:grpSp>
        <p:nvGrpSpPr>
          <p:cNvPr id="55" name="Group 32"/>
          <p:cNvGrpSpPr/>
          <p:nvPr/>
        </p:nvGrpSpPr>
        <p:grpSpPr>
          <a:xfrm rot="1143128">
            <a:off x="6896981" y="5481900"/>
            <a:ext cx="2048493" cy="528570"/>
            <a:chOff x="35007" y="72553"/>
            <a:chExt cx="2198515" cy="704760"/>
          </a:xfrm>
        </p:grpSpPr>
        <p:sp>
          <p:nvSpPr>
            <p:cNvPr id="56" name="Freeform 33"/>
            <p:cNvSpPr/>
            <p:nvPr/>
          </p:nvSpPr>
          <p:spPr>
            <a:xfrm rot="-739120">
              <a:off x="35007" y="220046"/>
              <a:ext cx="2122922" cy="557267"/>
            </a:xfrm>
            <a:custGeom>
              <a:avLst/>
              <a:gdLst/>
              <a:ahLst/>
              <a:cxnLst/>
              <a:rect l="l" t="t" r="r" b="b"/>
              <a:pathLst>
                <a:path w="2122922" h="557267">
                  <a:moveTo>
                    <a:pt x="0" y="0"/>
                  </a:moveTo>
                  <a:lnTo>
                    <a:pt x="2122922" y="0"/>
                  </a:lnTo>
                  <a:lnTo>
                    <a:pt x="2122922" y="557267"/>
                  </a:lnTo>
                  <a:lnTo>
                    <a:pt x="0" y="557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7" name="TextBox 34"/>
            <p:cNvSpPr txBox="1"/>
            <p:nvPr/>
          </p:nvSpPr>
          <p:spPr>
            <a:xfrm rot="20287035">
              <a:off x="142730" y="72553"/>
              <a:ext cx="2090792" cy="646759"/>
            </a:xfrm>
            <a:prstGeom prst="rect">
              <a:avLst/>
            </a:prstGeom>
          </p:spPr>
          <p:txBody>
            <a:bodyPr wrap="square" lIns="0" tIns="0" rIns="0" bIns="0" rtlCol="0" anchor="t">
              <a:spAutoFit/>
            </a:bodyPr>
            <a:lstStyle/>
            <a:p>
              <a:pPr algn="ctr">
                <a:lnSpc>
                  <a:spcPts val="4060"/>
                </a:lnSpc>
              </a:pPr>
              <a:r>
                <a:rPr lang="en-US" sz="2500" dirty="0">
                  <a:solidFill>
                    <a:srgbClr val="000000"/>
                  </a:solidFill>
                  <a:latin typeface="Apricots" pitchFamily="50" charset="0"/>
                  <a:ea typeface="Childos Arabic"/>
                  <a:cs typeface="Childos Arabic"/>
                  <a:sym typeface="Childos Arabic"/>
                </a:rPr>
                <a:t>Art and DT</a:t>
              </a:r>
            </a:p>
          </p:txBody>
        </p:sp>
      </p:grpSp>
      <p:sp>
        <p:nvSpPr>
          <p:cNvPr id="58" name="TextBox 35"/>
          <p:cNvSpPr txBox="1"/>
          <p:nvPr/>
        </p:nvSpPr>
        <p:spPr>
          <a:xfrm>
            <a:off x="6905187" y="6080847"/>
            <a:ext cx="3632587" cy="1211229"/>
          </a:xfrm>
          <a:prstGeom prst="rect">
            <a:avLst/>
          </a:prstGeom>
        </p:spPr>
        <p:txBody>
          <a:bodyPr wrap="square" lIns="0" tIns="0" rIns="0" bIns="0" rtlCol="0" anchor="t">
            <a:spAutoFit/>
          </a:bodyPr>
          <a:lstStyle/>
          <a:p>
            <a:pPr>
              <a:lnSpc>
                <a:spcPts val="1947"/>
              </a:lnSpc>
              <a:spcBef>
                <a:spcPct val="0"/>
              </a:spcBef>
            </a:pPr>
            <a:r>
              <a:rPr lang="en-GB" sz="1400" spc="-81" dirty="0">
                <a:solidFill>
                  <a:srgbClr val="000000"/>
                </a:solidFill>
                <a:latin typeface="Childos Arabic"/>
                <a:ea typeface="Childos Arabic"/>
                <a:cs typeface="Childos Arabic"/>
                <a:sym typeface="Childos Arabic"/>
              </a:rPr>
              <a:t>In this unit, pupils  will explore how to create portraits using a variety of mixed media They will learn about proportions and features of the human face, experiment with texture, colour, and layering, and study examples of portrait art from different artists and cultures.</a:t>
            </a:r>
            <a:r>
              <a:rPr lang="en-US" sz="1400" spc="-81" dirty="0">
                <a:solidFill>
                  <a:srgbClr val="000000"/>
                </a:solidFill>
                <a:latin typeface="Childos Arabic"/>
                <a:cs typeface="Childos Arabic"/>
                <a:sym typeface="Childos Arabic"/>
              </a:rPr>
              <a:t>.</a:t>
            </a:r>
            <a:endParaRPr lang="en-US" sz="1400" dirty="0"/>
          </a:p>
        </p:txBody>
      </p:sp>
      <p:sp>
        <p:nvSpPr>
          <p:cNvPr id="59" name="Freeform 8">
            <a:extLst>
              <a:ext uri="{FF2B5EF4-FFF2-40B4-BE49-F238E27FC236}">
                <a16:creationId xmlns:a16="http://schemas.microsoft.com/office/drawing/2014/main" id="{A58844CC-7FA3-28E9-63C1-995107588FA7}"/>
              </a:ext>
            </a:extLst>
          </p:cNvPr>
          <p:cNvSpPr/>
          <p:nvPr/>
        </p:nvSpPr>
        <p:spPr>
          <a:xfrm>
            <a:off x="6096113" y="3714294"/>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0" name="TextBox 26">
            <a:extLst>
              <a:ext uri="{FF2B5EF4-FFF2-40B4-BE49-F238E27FC236}">
                <a16:creationId xmlns:a16="http://schemas.microsoft.com/office/drawing/2014/main" id="{800DF060-A4DA-E859-ED1F-18C2489DFBEB}"/>
              </a:ext>
            </a:extLst>
          </p:cNvPr>
          <p:cNvSpPr txBox="1"/>
          <p:nvPr/>
        </p:nvSpPr>
        <p:spPr>
          <a:xfrm>
            <a:off x="6167999" y="3697905"/>
            <a:ext cx="180143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Spanish</a:t>
            </a:r>
          </a:p>
        </p:txBody>
      </p:sp>
      <p:pic>
        <p:nvPicPr>
          <p:cNvPr id="5" name="Picture 4"/>
          <p:cNvPicPr>
            <a:picLocks noChangeAspect="1"/>
          </p:cNvPicPr>
          <p:nvPr/>
        </p:nvPicPr>
        <p:blipFill>
          <a:blip r:embed="rId18"/>
          <a:stretch>
            <a:fillRect/>
          </a:stretch>
        </p:blipFill>
        <p:spPr>
          <a:xfrm>
            <a:off x="5263983" y="3697958"/>
            <a:ext cx="942975" cy="781050"/>
          </a:xfrm>
          <a:prstGeom prst="rect">
            <a:avLst/>
          </a:prstGeom>
        </p:spPr>
      </p:pic>
      <p:sp>
        <p:nvSpPr>
          <p:cNvPr id="49" name="TextBox 48">
            <a:extLst>
              <a:ext uri="{FF2B5EF4-FFF2-40B4-BE49-F238E27FC236}">
                <a16:creationId xmlns:a16="http://schemas.microsoft.com/office/drawing/2014/main" id="{750C707D-758E-4730-B80A-ECE1569A45FB}"/>
              </a:ext>
            </a:extLst>
          </p:cNvPr>
          <p:cNvSpPr txBox="1"/>
          <p:nvPr/>
        </p:nvSpPr>
        <p:spPr>
          <a:xfrm>
            <a:off x="4216845" y="1070507"/>
            <a:ext cx="3068783" cy="2446824"/>
          </a:xfrm>
          <a:prstGeom prst="rect">
            <a:avLst/>
          </a:prstGeom>
          <a:noFill/>
        </p:spPr>
        <p:txBody>
          <a:bodyPr wrap="square">
            <a:spAutoFit/>
          </a:bodyPr>
          <a:lstStyle/>
          <a:p>
            <a:pPr algn="ctr">
              <a:buNone/>
            </a:pPr>
            <a:r>
              <a:rPr lang="en-GB" dirty="0">
                <a:effectLst/>
                <a:latin typeface="Apricots" pitchFamily="50" charset="0"/>
                <a:ea typeface="Calibri" panose="020F0502020204030204" pitchFamily="34" charset="0"/>
                <a:cs typeface="Arial" panose="020B0604020202020204" pitchFamily="34" charset="0"/>
              </a:rPr>
              <a:t>Make you Feel my Love</a:t>
            </a:r>
            <a:endParaRPr lang="en-US" sz="1050" dirty="0">
              <a:effectLst/>
              <a:latin typeface="Abadi" panose="020B0604020104020204" pitchFamily="34" charset="0"/>
              <a:ea typeface="Calibri" panose="020F0502020204030204" pitchFamily="34" charset="0"/>
              <a:cs typeface="Arial" panose="020B0604020202020204" pitchFamily="34" charset="0"/>
            </a:endParaRPr>
          </a:p>
          <a:p>
            <a:pPr lvl="0"/>
            <a:r>
              <a:rPr lang="en-GB" sz="1500" dirty="0">
                <a:latin typeface="Childos Arabic" panose="020B0604020202020204" charset="-78"/>
                <a:ea typeface="Calibri" panose="020F0502020204030204" pitchFamily="34" charset="0"/>
                <a:cs typeface="Childos Arabic" panose="020B0604020202020204" charset="-78"/>
              </a:rPr>
              <a:t>In this unit, pupils will review their learning thinking about dynamics and time signatures. They will learn how to write a song understanding how chords are formed. They will work to create an accompaniment to their piece. They will be reviewing all prior learning to bring it all together in their final composition. </a:t>
            </a:r>
            <a:endParaRPr lang="en-US" sz="900" dirty="0">
              <a:latin typeface="Abadi" panose="020B0604020104020204" pitchFamily="34" charset="0"/>
              <a:ea typeface="Calibri" panose="020F050202020403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DE4B2EC7-4E57-49A3-AF79-D32254B1D630}"/>
              </a:ext>
            </a:extLst>
          </p:cNvPr>
          <p:cNvSpPr txBox="1"/>
          <p:nvPr/>
        </p:nvSpPr>
        <p:spPr>
          <a:xfrm>
            <a:off x="7558898" y="794725"/>
            <a:ext cx="2931463" cy="2908489"/>
          </a:xfrm>
          <a:prstGeom prst="rect">
            <a:avLst/>
          </a:prstGeom>
          <a:noFill/>
        </p:spPr>
        <p:txBody>
          <a:bodyPr wrap="square">
            <a:spAutoFit/>
          </a:bodyPr>
          <a:lstStyle/>
          <a:p>
            <a:pPr algn="ctr">
              <a:buNone/>
            </a:pPr>
            <a:r>
              <a:rPr lang="en-GB" dirty="0">
                <a:effectLst/>
                <a:latin typeface="Apricots" pitchFamily="50" charset="0"/>
                <a:ea typeface="Calibri" panose="020F0502020204030204" pitchFamily="34" charset="0"/>
                <a:cs typeface="Arial" panose="020B0604020202020204" pitchFamily="34" charset="0"/>
              </a:rPr>
              <a:t>Dance</a:t>
            </a:r>
            <a:endParaRPr lang="en-US" sz="1050" dirty="0">
              <a:effectLst/>
              <a:latin typeface="Abadi" panose="020B0604020104020204" pitchFamily="34" charset="0"/>
              <a:ea typeface="Calibri" panose="020F0502020204030204" pitchFamily="34" charset="0"/>
              <a:cs typeface="Arial" panose="020B0604020202020204" pitchFamily="34" charset="0"/>
            </a:endParaRPr>
          </a:p>
          <a:p>
            <a:pPr lvl="0"/>
            <a:r>
              <a:rPr lang="en-GB" sz="1500" dirty="0">
                <a:latin typeface="Childos Arabic" panose="020B0604020202020204" charset="-78"/>
                <a:ea typeface="Calibri" panose="020F0502020204030204" pitchFamily="34" charset="0"/>
                <a:cs typeface="Childos Arabic" panose="020B0604020202020204" charset="-78"/>
              </a:rPr>
              <a:t>In this unit, pupils learn there are 5 main actions in </a:t>
            </a:r>
            <a:r>
              <a:rPr lang="en-GB" sz="1500">
                <a:latin typeface="Childos Arabic" panose="020B0604020202020204" charset="-78"/>
                <a:ea typeface="Calibri" panose="020F0502020204030204" pitchFamily="34" charset="0"/>
                <a:cs typeface="Childos Arabic" panose="020B0604020202020204" charset="-78"/>
              </a:rPr>
              <a:t>dance: </a:t>
            </a:r>
            <a:r>
              <a:rPr lang="en-GB" sz="1500" dirty="0">
                <a:latin typeface="Childos Arabic" panose="020B0604020202020204" charset="-78"/>
                <a:ea typeface="Calibri" panose="020F0502020204030204" pitchFamily="34" charset="0"/>
                <a:cs typeface="Childos Arabic" panose="020B0604020202020204" charset="-78"/>
              </a:rPr>
              <a:t>jump, turn, travel, gesture and stillness. They will then develop skills in being creative with movements, use transitions to link motifs smoothly, improvise within the sequence and use more complex dance vocabulary to compare and improve performance of self and group members. </a:t>
            </a:r>
            <a:endParaRPr lang="en-US" sz="900" dirty="0">
              <a:latin typeface="Abadi" panose="020B0604020104020204" pitchFamily="34" charset="0"/>
              <a:ea typeface="Calibri" panose="020F050202020403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9" ma:contentTypeDescription="Create a new document." ma:contentTypeScope="" ma:versionID="9b764cc607ac0f84d6aaa4dc1348984e">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645db4cc82d7e5976e8d916a4a00d6b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3231A90-F826-46BA-9F73-F4619E036017}"/>
</file>

<file path=customXml/itemProps2.xml><?xml version="1.0" encoding="utf-8"?>
<ds:datastoreItem xmlns:ds="http://schemas.openxmlformats.org/officeDocument/2006/customXml" ds:itemID="{4295D258-D12F-4783-B64D-92EB1565F484}"/>
</file>

<file path=customXml/itemProps3.xml><?xml version="1.0" encoding="utf-8"?>
<ds:datastoreItem xmlns:ds="http://schemas.openxmlformats.org/officeDocument/2006/customXml" ds:itemID="{9F264B67-80D3-470F-9FF0-1BC36A461B6B}"/>
</file>

<file path=docProps/app.xml><?xml version="1.0" encoding="utf-8"?>
<Properties xmlns="http://schemas.openxmlformats.org/officeDocument/2006/extended-properties" xmlns:vt="http://schemas.openxmlformats.org/officeDocument/2006/docPropsVTypes">
  <TotalTime>5969</TotalTime>
  <Words>916</Words>
  <Application>Microsoft Office PowerPoint</Application>
  <PresentationFormat>Custom</PresentationFormat>
  <Paragraphs>42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Calibri</vt:lpstr>
      <vt:lpstr>Arial</vt:lpstr>
      <vt:lpstr>Childos Arabic</vt:lpstr>
      <vt:lpstr>Pattaya</vt:lpstr>
      <vt:lpstr>Times New Roman</vt:lpstr>
      <vt:lpstr>Abadi</vt:lpstr>
      <vt:lpstr>Apricots</vt:lpstr>
      <vt:lpstr>Modern Love Caps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Michelle Brogan</dc:creator>
  <cp:lastModifiedBy>Michelle Brogan</cp:lastModifiedBy>
  <cp:revision>90</cp:revision>
  <cp:lastPrinted>2025-07-21T07:10:37Z</cp:lastPrinted>
  <dcterms:created xsi:type="dcterms:W3CDTF">2006-08-16T00:00:00Z</dcterms:created>
  <dcterms:modified xsi:type="dcterms:W3CDTF">2026-01-07T16:37:09Z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