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10693400" cy="7556500"/>
  <p:notesSz cx="6797675" cy="9926638"/>
  <p:embeddedFontLst>
    <p:embeddedFont>
      <p:font typeface="Abadi" panose="020B0604020104020204" pitchFamily="34" charset="0"/>
      <p:regular r:id="rId7"/>
      <p:bold r:id="rId8"/>
      <p:italic r:id="rId9"/>
      <p:boldItalic r:id="rId10"/>
    </p:embeddedFont>
    <p:embeddedFont>
      <p:font typeface="Apricots" pitchFamily="2" charset="0"/>
      <p:regular r:id="rId11"/>
    </p:embeddedFont>
    <p:embeddedFont>
      <p:font typeface="Calibri" panose="020F0502020204030204" pitchFamily="34" charset="0"/>
      <p:regular r:id="rId12"/>
      <p:bold r:id="rId13"/>
      <p:italic r:id="rId14"/>
      <p:boldItalic r:id="rId15"/>
    </p:embeddedFont>
    <p:embeddedFont>
      <p:font typeface="Childos Arabic" panose="020B0604020202020204" charset="-78"/>
      <p:regular r:id="rId16"/>
    </p:embeddedFont>
    <p:embeddedFont>
      <p:font typeface="Modern Love" panose="04090805081005020601" pitchFamily="82" charset="0"/>
      <p:regular r:id="rId17"/>
    </p:embeddedFont>
    <p:embeddedFont>
      <p:font typeface="Modern Love Caps" panose="04070805081001020A01" pitchFamily="82" charset="0"/>
      <p:regular r:id="rId18"/>
    </p:embeddedFont>
    <p:embeddedFont>
      <p:font typeface="Rockwell" panose="02060603020205020403"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38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svg"/><Relationship Id="rId1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jpe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0.png"/><Relationship Id="rId5" Type="http://schemas.openxmlformats.org/officeDocument/2006/relationships/image" Target="../media/image8.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14.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810823" y="2264948"/>
            <a:ext cx="2064441" cy="771495"/>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a:ln>
            <a:solidFill>
              <a:srgbClr val="4472C4"/>
            </a:solidFill>
          </a:ln>
        </p:spPr>
        <p:txBody>
          <a:bodyPr/>
          <a:lstStyle/>
          <a:p>
            <a:endParaRPr lang="en-GB"/>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7168064" y="2076472"/>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grpSp>
        <p:nvGrpSpPr>
          <p:cNvPr id="11" name="Group 11"/>
          <p:cNvGrpSpPr>
            <a:grpSpLocks noChangeAspect="1"/>
          </p:cNvGrpSpPr>
          <p:nvPr/>
        </p:nvGrpSpPr>
        <p:grpSpPr>
          <a:xfrm rot="-1178916">
            <a:off x="9220999" y="1954503"/>
            <a:ext cx="1298658" cy="1249970"/>
            <a:chOff x="30480" y="591820"/>
            <a:chExt cx="12736830" cy="12259310"/>
          </a:xfrm>
        </p:grpSpPr>
        <p:sp>
          <p:nvSpPr>
            <p:cNvPr id="12" name="Freeform 12"/>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13"/>
              <a:stretch>
                <a:fillRect l="-19351" t="-5134" r="-18864" b="5134"/>
              </a:stretch>
            </a:blipFill>
          </p:spPr>
          <p:txBody>
            <a:bodyPr/>
            <a:lstStyle/>
            <a:p>
              <a:endParaRPr lang="en-GB"/>
            </a:p>
          </p:txBody>
        </p:sp>
      </p:grpSp>
      <p:sp>
        <p:nvSpPr>
          <p:cNvPr id="13" name="TextBox 13"/>
          <p:cNvSpPr txBox="1"/>
          <p:nvPr/>
        </p:nvSpPr>
        <p:spPr>
          <a:xfrm>
            <a:off x="7214660" y="2363086"/>
            <a:ext cx="3198062" cy="3273140"/>
          </a:xfrm>
          <a:prstGeom prst="rect">
            <a:avLst/>
          </a:prstGeom>
        </p:spPr>
        <p:txBody>
          <a:bodyPr lIns="0" tIns="0" rIns="0" bIns="0" rtlCol="0" anchor="t">
            <a:spAutoFit/>
          </a:bodyPr>
          <a:lstStyle/>
          <a:p>
            <a:pPr algn="l">
              <a:lnSpc>
                <a:spcPts val="1721"/>
              </a:lnSpc>
            </a:pPr>
            <a:r>
              <a:rPr lang="en-US" sz="1496" spc="-71" dirty="0">
                <a:solidFill>
                  <a:srgbClr val="000000"/>
                </a:solidFill>
                <a:latin typeface="Childos Arabic"/>
                <a:ea typeface="Childos Arabic"/>
                <a:cs typeface="Childos Arabic"/>
                <a:sym typeface="Childos Arabic"/>
              </a:rPr>
              <a:t>We are  Scientists</a:t>
            </a:r>
          </a:p>
          <a:p>
            <a:pPr algn="l">
              <a:lnSpc>
                <a:spcPts val="1721"/>
              </a:lnSpc>
            </a:pPr>
            <a:endParaRPr lang="en-US" sz="1496" spc="-71" dirty="0">
              <a:solidFill>
                <a:srgbClr val="000000"/>
              </a:solidFill>
              <a:latin typeface="Childos Arabic"/>
              <a:ea typeface="Childos Arabic"/>
              <a:cs typeface="Childos Arabic"/>
              <a:sym typeface="Childos Arabic"/>
            </a:endParaRPr>
          </a:p>
          <a:p>
            <a:pPr>
              <a:lnSpc>
                <a:spcPts val="1721"/>
              </a:lnSpc>
            </a:pPr>
            <a:r>
              <a:rPr lang="en-US" sz="1450" spc="-71" dirty="0">
                <a:solidFill>
                  <a:srgbClr val="000000"/>
                </a:solidFill>
                <a:latin typeface="Childos Arabic"/>
                <a:ea typeface="Childos Arabic"/>
                <a:cs typeface="Childos Arabic"/>
                <a:sym typeface="Childos Arabic"/>
              </a:rPr>
              <a:t>We will be learning about States of Matter</a:t>
            </a:r>
            <a:endParaRPr lang="en-US" sz="1450" spc="-71" dirty="0">
              <a:solidFill>
                <a:srgbClr val="000000"/>
              </a:solidFill>
              <a:latin typeface="Childos Arabic"/>
              <a:ea typeface="Childos Arabic"/>
              <a:cs typeface="Childos Arabic"/>
            </a:endParaRPr>
          </a:p>
          <a:p>
            <a:pPr algn="l">
              <a:lnSpc>
                <a:spcPts val="1721"/>
              </a:lnSpc>
            </a:pPr>
            <a:r>
              <a:rPr lang="en-US" sz="1496" spc="-71" dirty="0">
                <a:solidFill>
                  <a:srgbClr val="000000"/>
                </a:solidFill>
                <a:latin typeface="Childos Arabic"/>
                <a:ea typeface="Childos Arabic"/>
                <a:cs typeface="Childos Arabic"/>
                <a:sym typeface="Childos Arabic"/>
              </a:rPr>
              <a:t>We will: </a:t>
            </a:r>
          </a:p>
          <a:p>
            <a:pPr algn="l">
              <a:lnSpc>
                <a:spcPts val="1721"/>
              </a:lnSpc>
            </a:pPr>
            <a:r>
              <a:rPr lang="en-US" sz="1496" spc="-71" dirty="0">
                <a:solidFill>
                  <a:srgbClr val="000000"/>
                </a:solidFill>
                <a:latin typeface="Childos Arabic"/>
                <a:ea typeface="Childos Arabic"/>
                <a:cs typeface="Childos Arabic"/>
                <a:sym typeface="Childos Arabic"/>
              </a:rPr>
              <a:t>Work independently, in pairs and in groups in this topic.</a:t>
            </a:r>
          </a:p>
          <a:p>
            <a:pPr algn="l">
              <a:lnSpc>
                <a:spcPts val="1721"/>
              </a:lnSpc>
            </a:pPr>
            <a:r>
              <a:rPr lang="en-US" sz="1496" spc="-71" dirty="0">
                <a:solidFill>
                  <a:srgbClr val="000000"/>
                </a:solidFill>
                <a:latin typeface="Childos Arabic"/>
                <a:ea typeface="Childos Arabic"/>
                <a:cs typeface="Childos Arabic"/>
                <a:sym typeface="Childos Arabic"/>
              </a:rPr>
              <a:t>Learn about the three states of matter – liquids, solids and gases.</a:t>
            </a:r>
          </a:p>
          <a:p>
            <a:pPr algn="l">
              <a:lnSpc>
                <a:spcPts val="1721"/>
              </a:lnSpc>
            </a:pPr>
            <a:r>
              <a:rPr lang="en-US" sz="1496" spc="-71" dirty="0">
                <a:solidFill>
                  <a:srgbClr val="000000"/>
                </a:solidFill>
                <a:latin typeface="Childos Arabic"/>
                <a:ea typeface="Childos Arabic"/>
                <a:cs typeface="Childos Arabic"/>
                <a:sym typeface="Childos Arabic"/>
              </a:rPr>
              <a:t>Make predictions and observations</a:t>
            </a:r>
          </a:p>
          <a:p>
            <a:pPr algn="l">
              <a:lnSpc>
                <a:spcPts val="1721"/>
              </a:lnSpc>
            </a:pPr>
            <a:r>
              <a:rPr lang="en-US" sz="1496" spc="-71" dirty="0">
                <a:solidFill>
                  <a:srgbClr val="000000"/>
                </a:solidFill>
                <a:latin typeface="Childos Arabic"/>
                <a:ea typeface="Childos Arabic"/>
                <a:cs typeface="Childos Arabic"/>
                <a:sym typeface="Childos Arabic"/>
              </a:rPr>
              <a:t>Record results</a:t>
            </a:r>
          </a:p>
          <a:p>
            <a:pPr algn="l">
              <a:lnSpc>
                <a:spcPts val="1721"/>
              </a:lnSpc>
            </a:pPr>
            <a:r>
              <a:rPr lang="en-US" sz="1496" spc="-71" dirty="0">
                <a:solidFill>
                  <a:srgbClr val="000000"/>
                </a:solidFill>
                <a:latin typeface="Childos Arabic"/>
                <a:ea typeface="Childos Arabic"/>
                <a:cs typeface="Childos Arabic"/>
                <a:sym typeface="Childos Arabic"/>
              </a:rPr>
              <a:t>Draw conclusions</a:t>
            </a:r>
          </a:p>
          <a:p>
            <a:pPr algn="l">
              <a:lnSpc>
                <a:spcPts val="1721"/>
              </a:lnSpc>
            </a:pPr>
            <a:r>
              <a:rPr lang="en-US" sz="1496" spc="-71" dirty="0">
                <a:solidFill>
                  <a:srgbClr val="000000"/>
                </a:solidFill>
                <a:latin typeface="Childos Arabic"/>
                <a:ea typeface="Childos Arabic"/>
                <a:cs typeface="Childos Arabic"/>
                <a:sym typeface="Childos Arabic"/>
              </a:rPr>
              <a:t>Change the states of materials by heating or cooling</a:t>
            </a:r>
          </a:p>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endParaRPr lang="en-US" sz="1496" spc="-71" dirty="0">
              <a:solidFill>
                <a:srgbClr val="000000"/>
              </a:solidFill>
              <a:latin typeface="Childos Arabic"/>
              <a:ea typeface="Childos Arabic"/>
              <a:cs typeface="Childos Arabic"/>
              <a:sym typeface="Childos Arabic"/>
            </a:endParaRPr>
          </a:p>
        </p:txBody>
      </p:sp>
      <p:sp>
        <p:nvSpPr>
          <p:cNvPr id="14" name="Freeform 14"/>
          <p:cNvSpPr/>
          <p:nvPr/>
        </p:nvSpPr>
        <p:spPr>
          <a:xfrm>
            <a:off x="4798364" y="5350124"/>
            <a:ext cx="5879053" cy="233385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lIns="91440" tIns="45720" rIns="91440" bIns="45720" anchor="t"/>
          <a:lstStyle/>
          <a:p>
            <a:pPr algn="ctr"/>
            <a:r>
              <a:rPr lang="en-GB" b="1" dirty="0"/>
              <a:t> </a:t>
            </a:r>
          </a:p>
          <a:p>
            <a:pPr algn="ctr"/>
            <a:endParaRPr lang="en-GB" b="1" dirty="0">
              <a:latin typeface="Apricots" pitchFamily="50" charset="0"/>
            </a:endParaRPr>
          </a:p>
          <a:p>
            <a:r>
              <a:rPr lang="en-GB" sz="1400" dirty="0">
                <a:latin typeface="Abadi"/>
              </a:rPr>
              <a:t>We begin with the topic Galilee to Jerusalem. We will be reading form the Bible and showing some understanding of why some people gave Jesus the title Christ. We will make links between Jesus’ speech to the followers of John the Baptist and signs that Jesus is the Messiah. We will focus on the Nicene Creed and see how that links with Jesus as Messiah.</a:t>
            </a:r>
          </a:p>
          <a:p>
            <a:r>
              <a:rPr lang="en-GB" sz="1400" dirty="0">
                <a:latin typeface="Abadi"/>
              </a:rPr>
              <a:t>We will look at the Sacrament of Reconciliation and the Sacrament of the Sick. We will also look at how Jesus worked with people on the fringe of society and how the Kingdom of God is linked with Jesus’ miracles.</a:t>
            </a:r>
          </a:p>
        </p:txBody>
      </p:sp>
      <p:sp>
        <p:nvSpPr>
          <p:cNvPr id="15" name="Freeform 15"/>
          <p:cNvSpPr/>
          <p:nvPr/>
        </p:nvSpPr>
        <p:spPr>
          <a:xfrm>
            <a:off x="4624294" y="5036166"/>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565994">
            <a:off x="1659662" y="2535573"/>
            <a:ext cx="2204910" cy="332740"/>
          </a:xfrm>
          <a:prstGeom prst="rect">
            <a:avLst/>
          </a:prstGeom>
        </p:spPr>
        <p:txBody>
          <a:bodyPr lIns="0" tIns="0" rIns="0" bIns="0" rtlCol="0" anchor="t">
            <a:spAutoFit/>
          </a:bodyPr>
          <a:lstStyle/>
          <a:p>
            <a:pPr algn="ctr">
              <a:lnSpc>
                <a:spcPts val="2420"/>
              </a:lnSpc>
            </a:pPr>
            <a:r>
              <a:rPr lang="en-US" sz="2200" spc="-123">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2183290"/>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Multiplication facts</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Multiplying numbers 2 and 3 digit numbers</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Dividing  - sharing exactly and with remainders</a:t>
            </a:r>
          </a:p>
          <a:p>
            <a:pPr marL="323850" lvl="1" indent="-161925">
              <a:lnSpc>
                <a:spcPts val="1725"/>
              </a:lnSpc>
              <a:buFont typeface="Arial"/>
              <a:buChar char="•"/>
            </a:pPr>
            <a:r>
              <a:rPr lang="en-US" sz="1500" spc="-72" dirty="0">
                <a:solidFill>
                  <a:srgbClr val="000000"/>
                </a:solidFill>
                <a:latin typeface="Childos Arabic"/>
                <a:ea typeface="Childos Arabic"/>
                <a:cs typeface="Childos Arabic"/>
              </a:rPr>
              <a:t>Perimeter </a:t>
            </a:r>
          </a:p>
          <a:p>
            <a:pPr marL="323850" lvl="1" indent="-161925">
              <a:lnSpc>
                <a:spcPts val="1725"/>
              </a:lnSpc>
              <a:buFont typeface="Arial"/>
              <a:buChar char="•"/>
            </a:pPr>
            <a:r>
              <a:rPr lang="en-US" sz="1500" spc="-72" dirty="0">
                <a:solidFill>
                  <a:srgbClr val="000000"/>
                </a:solidFill>
                <a:latin typeface="Childos Arabic"/>
                <a:ea typeface="Childos Arabic"/>
                <a:cs typeface="Childos Arabic"/>
                <a:sym typeface="Childos Arabic"/>
              </a:rPr>
              <a:t>Fractions </a:t>
            </a:r>
          </a:p>
          <a:p>
            <a:pPr marL="323850" lvl="1" indent="-161925" algn="l">
              <a:lnSpc>
                <a:spcPts val="1725"/>
              </a:lnSpc>
              <a:buFont typeface="Arial"/>
              <a:buChar char="•"/>
            </a:pPr>
            <a:r>
              <a:rPr lang="en-US" sz="1500" spc="-72" dirty="0">
                <a:solidFill>
                  <a:srgbClr val="ED1212"/>
                </a:solidFill>
                <a:latin typeface="Childos Arabic"/>
                <a:ea typeface="Childos Arabic"/>
                <a:cs typeface="Childos Arabic"/>
                <a:sym typeface="Childos Arabic"/>
              </a:rPr>
              <a:t>It is extremely important that children know their times tables by heart.</a:t>
            </a:r>
          </a:p>
          <a:p>
            <a:pPr marL="323850" lvl="1" indent="-161925">
              <a:lnSpc>
                <a:spcPts val="1725"/>
              </a:lnSpc>
              <a:buFont typeface="Arial"/>
              <a:buChar char="•"/>
            </a:pPr>
            <a:endParaRPr lang="en-US" sz="1500" spc="-72" dirty="0">
              <a:solidFill>
                <a:srgbClr val="ED1212"/>
              </a:solidFill>
              <a:latin typeface="Childos Arabic"/>
              <a:ea typeface="Childos Arabic"/>
              <a:cs typeface="Childos Arabic"/>
            </a:endParaRP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2286" y="2372611"/>
            <a:ext cx="1658537" cy="5889433"/>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are writing to entertain as we plan and write our own myth.</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We will be: </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Writing a</a:t>
            </a:r>
            <a:r>
              <a:rPr lang="en-US" sz="1500" spc="-72" dirty="0">
                <a:solidFill>
                  <a:srgbClr val="000000"/>
                </a:solidFill>
                <a:latin typeface="Childos Arabic"/>
                <a:ea typeface="Childos Arabic"/>
                <a:cs typeface="Childos Arabic"/>
              </a:rPr>
              <a:t> narrative as a legend or myth, inspired from the Viking link in our book, but then planning ours using our knowledge from the Ancient Greeks from last time to create our own Greek myth story.</a:t>
            </a:r>
          </a:p>
          <a:p>
            <a:pPr>
              <a:lnSpc>
                <a:spcPts val="1725"/>
              </a:lnSpc>
            </a:pPr>
            <a:r>
              <a:rPr lang="en-US" sz="1500" spc="-72" dirty="0">
                <a:solidFill>
                  <a:srgbClr val="000000"/>
                </a:solidFill>
                <a:latin typeface="Childos Arabic"/>
                <a:ea typeface="Childos Arabic"/>
                <a:cs typeface="Childos Arabic"/>
              </a:rPr>
              <a:t>Our stories will contain fronted adverbials, extended noun phrases</a:t>
            </a:r>
          </a:p>
          <a:p>
            <a:pPr>
              <a:lnSpc>
                <a:spcPts val="1725"/>
              </a:lnSpc>
            </a:pPr>
            <a:r>
              <a:rPr lang="en-US" sz="1500" spc="-72" dirty="0">
                <a:solidFill>
                  <a:srgbClr val="000000"/>
                </a:solidFill>
                <a:latin typeface="Childos Arabic"/>
                <a:ea typeface="Childos Arabic"/>
                <a:cs typeface="Childos Arabic"/>
              </a:rPr>
              <a:t>and ambitious vocabulary. Any speech will be well punctuated.</a:t>
            </a:r>
          </a:p>
          <a:p>
            <a:pPr>
              <a:lnSpc>
                <a:spcPts val="1725"/>
              </a:lnSpc>
            </a:pPr>
            <a:endParaRPr lang="en-US" sz="1500" spc="-72" dirty="0">
              <a:solidFill>
                <a:srgbClr val="000000"/>
              </a:solidFill>
              <a:latin typeface="Childos Arabic"/>
              <a:ea typeface="Childos Arabic"/>
              <a:cs typeface="Childos Arabic"/>
            </a:endParaRPr>
          </a:p>
          <a:p>
            <a:pPr>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  </a:t>
            </a:r>
          </a:p>
          <a:p>
            <a:pPr algn="l">
              <a:lnSpc>
                <a:spcPts val="1725"/>
              </a:lnSpc>
            </a:pPr>
            <a:r>
              <a:rPr lang="en-US" sz="1500" spc="-72" dirty="0">
                <a:solidFill>
                  <a:srgbClr val="000000"/>
                </a:solidFill>
                <a:latin typeface="Childos Arabic"/>
                <a:ea typeface="Childos Arabic"/>
                <a:cs typeface="Childos Arabic"/>
                <a:sym typeface="Childos Arabic"/>
              </a:rPr>
              <a:t> </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err="1">
                <a:solidFill>
                  <a:srgbClr val="000000"/>
                </a:solidFill>
                <a:latin typeface="Apricots" pitchFamily="50" charset="0"/>
                <a:ea typeface="Childos Arabic"/>
                <a:cs typeface="Childos Arabic"/>
                <a:sym typeface="Childos Arabic"/>
              </a:rPr>
              <a:t>Maths</a:t>
            </a:r>
            <a:endParaRPr lang="en-US" sz="290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507727" y="1430226"/>
            <a:ext cx="1286415"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1943131" y="4883007"/>
            <a:ext cx="1976313" cy="1746376"/>
          </a:xfrm>
          <a:prstGeom prst="rect">
            <a:avLst/>
          </a:prstGeom>
        </p:spPr>
        <p:txBody>
          <a:bodyPr lIns="0" tIns="0" rIns="0" bIns="0" rtlCol="0" anchor="t">
            <a:spAutoFit/>
          </a:bodyPr>
          <a:lstStyle/>
          <a:p>
            <a:pPr algn="ctr">
              <a:lnSpc>
                <a:spcPts val="1699"/>
              </a:lnSpc>
              <a:spcBef>
                <a:spcPct val="0"/>
              </a:spcBef>
            </a:pPr>
            <a:r>
              <a:rPr lang="en-US" sz="1478" spc="-70">
                <a:solidFill>
                  <a:srgbClr val="000000"/>
                </a:solidFill>
                <a:latin typeface="Childos Arabic"/>
                <a:ea typeface="Childos Arabic"/>
                <a:cs typeface="Childos Arabic"/>
                <a:sym typeface="Childos Arabic"/>
              </a:rPr>
              <a:t>We will be developing our fluency, pace and stamina.</a:t>
            </a:r>
          </a:p>
          <a:p>
            <a:pPr algn="ctr">
              <a:lnSpc>
                <a:spcPts val="1699"/>
              </a:lnSpc>
              <a:spcBef>
                <a:spcPct val="0"/>
              </a:spcBef>
            </a:pPr>
            <a:endParaRPr lang="en-US" sz="1478" spc="-70">
              <a:solidFill>
                <a:srgbClr val="000000"/>
              </a:solidFill>
              <a:latin typeface="Childos Arabic"/>
              <a:ea typeface="Childos Arabic"/>
              <a:cs typeface="Childos Arabic"/>
              <a:sym typeface="Childos Arabic"/>
            </a:endParaRPr>
          </a:p>
          <a:p>
            <a:pPr algn="ctr">
              <a:lnSpc>
                <a:spcPts val="1699"/>
              </a:lnSpc>
              <a:spcBef>
                <a:spcPct val="0"/>
              </a:spcBef>
            </a:pPr>
            <a:r>
              <a:rPr lang="en-US" sz="1478" spc="-70">
                <a:solidFill>
                  <a:srgbClr val="000000"/>
                </a:solidFill>
                <a:latin typeface="Childos Arabic"/>
                <a:ea typeface="Childos Arabic"/>
                <a:cs typeface="Childos Arabic"/>
                <a:sym typeface="Childos Arabic"/>
              </a:rPr>
              <a:t>We will read 1:1 with an adult,  small groups and daily guided reading sessions.</a:t>
            </a:r>
          </a:p>
          <a:p>
            <a:pPr algn="ctr">
              <a:lnSpc>
                <a:spcPts val="1699"/>
              </a:lnSpc>
              <a:spcBef>
                <a:spcPct val="0"/>
              </a:spcBef>
            </a:pPr>
            <a:r>
              <a:rPr lang="en-US" sz="1478" spc="-70">
                <a:solidFill>
                  <a:srgbClr val="000000"/>
                </a:solidFill>
                <a:latin typeface="Childos Arabic"/>
                <a:ea typeface="Childos Arabic"/>
                <a:cs typeface="Childos Arabic"/>
                <a:sym typeface="Childos Arabic"/>
              </a:rPr>
              <a:t>We will continue to work on fluency and expression. </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17976" y="-218093"/>
            <a:ext cx="8427720" cy="1117497"/>
          </a:xfrm>
          <a:prstGeom prst="rect">
            <a:avLst/>
          </a:prstGeom>
          <a:noFill/>
          <a:ln>
            <a:noFill/>
          </a:ln>
        </p:spPr>
        <p:txBody>
          <a:bodyPr rot="0" vert="horz" wrap="square" lIns="91440" tIns="45720" rIns="91440" bIns="45720" anchor="t" anchorCtr="0" upright="1">
            <a:noAutofit/>
          </a:bodyPr>
          <a:lstStyle/>
          <a:p>
            <a:pPr algn="ctr">
              <a:buNone/>
            </a:pPr>
            <a:r>
              <a:rPr lang="en-GB" sz="500">
                <a:effectLst/>
                <a:latin typeface="Rockwell" panose="020606030202050204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a:effectLst/>
                <a:latin typeface="Apricots" pitchFamily="50" charset="0"/>
                <a:ea typeface="Calibri" panose="020F0502020204030204" pitchFamily="34" charset="0"/>
                <a:cs typeface="Pattaya" panose="00000500000000000000" pitchFamily="2" charset="-34"/>
              </a:rPr>
              <a:t>Year 4 Learning Overview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latin typeface="Modern Love Caps" panose="04070805081001020A01" pitchFamily="82" charset="0"/>
                <a:ea typeface="Calibri" panose="020F0502020204030204" pitchFamily="34" charset="0"/>
                <a:cs typeface="Times New Roman" panose="02020603050405020304" pitchFamily="18" charset="0"/>
              </a:rPr>
              <a:t>L</a:t>
            </a: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ent Term1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sp>
        <p:nvSpPr>
          <p:cNvPr id="2" name="TextBox 1">
            <a:extLst>
              <a:ext uri="{FF2B5EF4-FFF2-40B4-BE49-F238E27FC236}">
                <a16:creationId xmlns:a16="http://schemas.microsoft.com/office/drawing/2014/main" id="{4EA5C5D9-4E46-74CE-8104-21631B743ECB}"/>
              </a:ext>
            </a:extLst>
          </p:cNvPr>
          <p:cNvSpPr txBox="1"/>
          <p:nvPr/>
        </p:nvSpPr>
        <p:spPr>
          <a:xfrm>
            <a:off x="2324358" y="3210282"/>
            <a:ext cx="12002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Arthur and The Golden Rope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4605" y="0"/>
            <a:ext cx="10776890" cy="75565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Freeform 3"/>
          <p:cNvSpPr/>
          <p:nvPr/>
        </p:nvSpPr>
        <p:spPr>
          <a:xfrm>
            <a:off x="203039" y="234385"/>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75012" y="4434683"/>
            <a:ext cx="3293998" cy="331441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272446" y="39827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7"/>
            <a:stretch>
              <a:fillRect l="-31365" t="-110949" r="-10184" b="-32088"/>
            </a:stretch>
          </a:blipFill>
        </p:spPr>
        <p:txBody>
          <a:bodyPr/>
          <a:lstStyle/>
          <a:p>
            <a:endParaRPr lang="en-GB"/>
          </a:p>
        </p:txBody>
      </p:sp>
      <p:grpSp>
        <p:nvGrpSpPr>
          <p:cNvPr id="19" name="Group 19"/>
          <p:cNvGrpSpPr/>
          <p:nvPr/>
        </p:nvGrpSpPr>
        <p:grpSpPr>
          <a:xfrm>
            <a:off x="7108682" y="4560400"/>
            <a:ext cx="3648158" cy="1117209"/>
            <a:chOff x="0" y="0"/>
            <a:chExt cx="4864210" cy="2067508"/>
          </a:xfrm>
        </p:grpSpPr>
        <p:sp>
          <p:nvSpPr>
            <p:cNvPr id="20" name="Freeform 20"/>
            <p:cNvSpPr/>
            <p:nvPr/>
          </p:nvSpPr>
          <p:spPr>
            <a:xfrm>
              <a:off x="0" y="109618"/>
              <a:ext cx="3106038" cy="1711145"/>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Freeform 21"/>
            <p:cNvSpPr/>
            <p:nvPr/>
          </p:nvSpPr>
          <p:spPr>
            <a:xfrm>
              <a:off x="2365710" y="0"/>
              <a:ext cx="2498500" cy="2067508"/>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10"/>
              <a:stretch>
                <a:fillRect/>
              </a:stretch>
            </a:blipFill>
          </p:spPr>
          <p:txBody>
            <a:bodyPr/>
            <a:lstStyle/>
            <a:p>
              <a:endParaRPr lang="en-GB"/>
            </a:p>
          </p:txBody>
        </p:sp>
        <p:sp>
          <p:nvSpPr>
            <p:cNvPr id="22" name="TextBox 22"/>
            <p:cNvSpPr txBox="1"/>
            <p:nvPr/>
          </p:nvSpPr>
          <p:spPr>
            <a:xfrm>
              <a:off x="203450" y="196218"/>
              <a:ext cx="1498997" cy="673311"/>
            </a:xfrm>
            <a:prstGeom prst="rect">
              <a:avLst/>
            </a:prstGeom>
          </p:spPr>
          <p:txBody>
            <a:bodyPr lIns="0" tIns="0" rIns="0" bIns="0" rtlCol="0" anchor="t">
              <a:spAutoFit/>
            </a:bodyPr>
            <a:lstStyle/>
            <a:p>
              <a:pPr algn="ctr">
                <a:lnSpc>
                  <a:spcPts val="4060"/>
                </a:lnSpc>
              </a:pPr>
              <a:endParaRPr lang="en-US" sz="2900">
                <a:solidFill>
                  <a:srgbClr val="000000"/>
                </a:solidFill>
                <a:latin typeface="Childos Arabic"/>
                <a:ea typeface="Childos Arabic"/>
                <a:cs typeface="Childos Arabic"/>
                <a:sym typeface="Childos Arabic"/>
              </a:endParaRPr>
            </a:p>
          </p:txBody>
        </p:sp>
        <p:sp>
          <p:nvSpPr>
            <p:cNvPr id="23" name="TextBox 23"/>
            <p:cNvSpPr txBox="1"/>
            <p:nvPr/>
          </p:nvSpPr>
          <p:spPr>
            <a:xfrm>
              <a:off x="29311" y="553603"/>
              <a:ext cx="2921138" cy="330433"/>
            </a:xfrm>
            <a:prstGeom prst="rect">
              <a:avLst/>
            </a:prstGeom>
          </p:spPr>
          <p:txBody>
            <a:bodyPr lIns="0" tIns="0" rIns="0" bIns="0" rtlCol="0" anchor="t">
              <a:spAutoFit/>
            </a:bodyPr>
            <a:lstStyle/>
            <a:p>
              <a:pPr algn="ctr">
                <a:lnSpc>
                  <a:spcPts val="1947"/>
                </a:lnSpc>
              </a:pPr>
              <a:endParaRPr lang="en-US" sz="1693" spc="-81">
                <a:solidFill>
                  <a:srgbClr val="000000"/>
                </a:solidFill>
                <a:latin typeface="Childos Arabic"/>
                <a:ea typeface="Childos Arabic"/>
                <a:cs typeface="Childos Arabic"/>
                <a:sym typeface="Childos Arabic"/>
              </a:endParaRPr>
            </a:p>
          </p:txBody>
        </p:sp>
      </p:grpSp>
      <p:sp>
        <p:nvSpPr>
          <p:cNvPr id="24" name="TextBox 24"/>
          <p:cNvSpPr txBox="1"/>
          <p:nvPr/>
        </p:nvSpPr>
        <p:spPr>
          <a:xfrm>
            <a:off x="533176" y="194484"/>
            <a:ext cx="184940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Geography </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3367" y="3930482"/>
            <a:ext cx="97155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RSHE</a:t>
            </a:r>
          </a:p>
        </p:txBody>
      </p:sp>
      <p:sp>
        <p:nvSpPr>
          <p:cNvPr id="35" name="TextBox 35"/>
          <p:cNvSpPr txBox="1"/>
          <p:nvPr/>
        </p:nvSpPr>
        <p:spPr>
          <a:xfrm>
            <a:off x="7092135" y="6142718"/>
            <a:ext cx="3184908" cy="247825"/>
          </a:xfrm>
          <a:prstGeom prst="rect">
            <a:avLst/>
          </a:prstGeom>
        </p:spPr>
        <p:txBody>
          <a:bodyPr lIns="0" tIns="0" rIns="0" bIns="0" rtlCol="0" anchor="t">
            <a:spAutoFit/>
          </a:bodyPr>
          <a:lstStyle/>
          <a:p>
            <a:pPr algn="l">
              <a:lnSpc>
                <a:spcPts val="1947"/>
              </a:lnSpc>
              <a:spcBef>
                <a:spcPct val="0"/>
              </a:spcBef>
            </a:pPr>
            <a:endParaRPr lang="en-US" sz="1693" spc="-81">
              <a:solidFill>
                <a:srgbClr val="000000"/>
              </a:solidFill>
              <a:latin typeface="Childos Arabic"/>
              <a:ea typeface="Childos Arabic"/>
              <a:cs typeface="Childos Arabic"/>
              <a:sym typeface="Childos Arabic"/>
            </a:endParaRP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3040" y="644414"/>
            <a:ext cx="3749040" cy="311192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463585" cy="2390398"/>
          </a:xfrm>
          <a:prstGeom prst="rect">
            <a:avLst/>
          </a:prstGeom>
        </p:spPr>
        <p:txBody>
          <a:bodyPr wrap="square" lIns="0" tIns="0" rIns="0" bIns="0" rtlCol="0" anchor="t">
            <a:spAutoFit/>
          </a:bodyPr>
          <a:lstStyle/>
          <a:p>
            <a:pPr algn="l">
              <a:lnSpc>
                <a:spcPts val="1699"/>
              </a:lnSpc>
              <a:spcBef>
                <a:spcPct val="0"/>
              </a:spcBef>
            </a:pPr>
            <a:r>
              <a:rPr lang="en-US" sz="1400" spc="-70" dirty="0">
                <a:solidFill>
                  <a:srgbClr val="000000"/>
                </a:solidFill>
                <a:latin typeface="Abadi"/>
                <a:ea typeface="Childos Arabic"/>
                <a:cs typeface="Childos Arabic"/>
                <a:sym typeface="Childos Arabic"/>
              </a:rPr>
              <a:t>We are Historical Researchers.</a:t>
            </a:r>
            <a:endParaRPr lang="en-US" sz="1400" spc="-70" dirty="0">
              <a:solidFill>
                <a:srgbClr val="000000"/>
              </a:solidFill>
              <a:latin typeface="Abadi"/>
              <a:ea typeface="Childos Arabic"/>
              <a:cs typeface="Childos Arabic"/>
            </a:endParaRPr>
          </a:p>
          <a:p>
            <a:pPr algn="l">
              <a:lnSpc>
                <a:spcPts val="1699"/>
              </a:lnSpc>
              <a:spcBef>
                <a:spcPct val="0"/>
              </a:spcBef>
            </a:pPr>
            <a:r>
              <a:rPr lang="en-US" sz="1400" spc="-70" dirty="0">
                <a:solidFill>
                  <a:srgbClr val="000000"/>
                </a:solidFill>
                <a:latin typeface="Abadi"/>
                <a:ea typeface="Childos Arabic"/>
                <a:cs typeface="Childos Arabic"/>
                <a:sym typeface="Childos Arabic"/>
              </a:rPr>
              <a:t>We will be researching the Romans and seeing their effect in Britain, how they were welcomed or not! </a:t>
            </a:r>
            <a:endParaRPr lang="en-US" sz="1400" spc="-70" dirty="0">
              <a:solidFill>
                <a:srgbClr val="000000"/>
              </a:solidFill>
              <a:latin typeface="Abadi"/>
              <a:ea typeface="Childos Arabic"/>
              <a:cs typeface="Childos Arabic"/>
            </a:endParaRPr>
          </a:p>
          <a:p>
            <a:pPr algn="l">
              <a:lnSpc>
                <a:spcPts val="1699"/>
              </a:lnSpc>
              <a:spcBef>
                <a:spcPct val="0"/>
              </a:spcBef>
            </a:pPr>
            <a:r>
              <a:rPr lang="en-US" sz="1400" spc="-70" dirty="0">
                <a:solidFill>
                  <a:srgbClr val="000000"/>
                </a:solidFill>
                <a:latin typeface="Abadi"/>
                <a:ea typeface="Childos Arabic"/>
                <a:cs typeface="Childos Arabic"/>
                <a:sym typeface="Childos Arabic"/>
              </a:rPr>
              <a:t>We will be learning about:</a:t>
            </a:r>
            <a:endParaRPr lang="en-US" sz="1400" spc="-70" dirty="0">
              <a:solidFill>
                <a:srgbClr val="000000"/>
              </a:solidFill>
              <a:latin typeface="Abadi"/>
              <a:ea typeface="Childos Arabic"/>
              <a:cs typeface="Childos Arabic"/>
            </a:endParaRPr>
          </a:p>
          <a:p>
            <a:pPr marL="318770" lvl="1" indent="-159385" algn="l">
              <a:lnSpc>
                <a:spcPts val="1699"/>
              </a:lnSpc>
              <a:spcBef>
                <a:spcPct val="0"/>
              </a:spcBef>
              <a:buFont typeface="Arial"/>
              <a:buChar char="•"/>
            </a:pPr>
            <a:r>
              <a:rPr lang="en-US" sz="1400" spc="-70" dirty="0">
                <a:solidFill>
                  <a:srgbClr val="000000"/>
                </a:solidFill>
                <a:latin typeface="Abadi"/>
                <a:ea typeface="Childos Arabic"/>
                <a:cs typeface="Childos Arabic"/>
                <a:sym typeface="Childos Arabic"/>
              </a:rPr>
              <a:t>Where, when and why the Romans invaded. </a:t>
            </a:r>
            <a:endParaRPr lang="en-US" sz="1400" spc="-70" dirty="0">
              <a:solidFill>
                <a:srgbClr val="000000"/>
              </a:solidFill>
              <a:latin typeface="Abadi"/>
              <a:ea typeface="Childos Arabic"/>
              <a:cs typeface="Childos Arabic"/>
            </a:endParaRPr>
          </a:p>
          <a:p>
            <a:pPr marL="318770" lvl="1" indent="-159385" algn="l">
              <a:lnSpc>
                <a:spcPts val="1699"/>
              </a:lnSpc>
              <a:spcBef>
                <a:spcPct val="0"/>
              </a:spcBef>
              <a:buFont typeface="Arial"/>
              <a:buChar char="•"/>
            </a:pPr>
            <a:r>
              <a:rPr lang="en-US" sz="1400" spc="-70" dirty="0">
                <a:solidFill>
                  <a:srgbClr val="000000"/>
                </a:solidFill>
                <a:latin typeface="Abadi"/>
                <a:ea typeface="Childos Arabic"/>
                <a:cs typeface="Childos Arabic"/>
                <a:sym typeface="Childos Arabic"/>
              </a:rPr>
              <a:t>What made their civilization successful </a:t>
            </a:r>
            <a:endParaRPr lang="en-US" sz="1400" spc="-70" dirty="0">
              <a:solidFill>
                <a:srgbClr val="000000"/>
              </a:solidFill>
              <a:latin typeface="Abadi"/>
              <a:ea typeface="Childos Arabic"/>
              <a:cs typeface="Childos Arabic"/>
            </a:endParaRPr>
          </a:p>
          <a:p>
            <a:pPr marL="318770" lvl="1" indent="-159385" algn="l">
              <a:lnSpc>
                <a:spcPts val="1699"/>
              </a:lnSpc>
              <a:spcBef>
                <a:spcPct val="0"/>
              </a:spcBef>
              <a:buFont typeface="Arial"/>
              <a:buChar char="•"/>
            </a:pPr>
            <a:r>
              <a:rPr lang="en-US" sz="1400" spc="-70" dirty="0">
                <a:solidFill>
                  <a:srgbClr val="000000"/>
                </a:solidFill>
                <a:latin typeface="Abadi"/>
                <a:ea typeface="Childos Arabic"/>
                <a:cs typeface="Childos Arabic"/>
                <a:sym typeface="Childos Arabic"/>
              </a:rPr>
              <a:t>Using sources to find out about history  </a:t>
            </a:r>
            <a:endParaRPr lang="en-US" sz="1400" spc="-70" dirty="0">
              <a:solidFill>
                <a:srgbClr val="000000"/>
              </a:solidFill>
              <a:latin typeface="Abadi"/>
              <a:ea typeface="Childos Arabic"/>
              <a:cs typeface="Childos Arabic"/>
            </a:endParaRPr>
          </a:p>
          <a:p>
            <a:pPr marL="318770" lvl="1" indent="-159385" algn="l">
              <a:lnSpc>
                <a:spcPts val="1699"/>
              </a:lnSpc>
              <a:spcBef>
                <a:spcPct val="0"/>
              </a:spcBef>
              <a:buFont typeface="Arial"/>
              <a:buChar char="•"/>
            </a:pPr>
            <a:r>
              <a:rPr lang="en-US" sz="1400" spc="-70" dirty="0">
                <a:solidFill>
                  <a:srgbClr val="000000"/>
                </a:solidFill>
                <a:latin typeface="Abadi"/>
                <a:ea typeface="Childos Arabic"/>
                <a:cs typeface="Childos Arabic"/>
                <a:sym typeface="Childos Arabic"/>
              </a:rPr>
              <a:t>Roman religion and beliefs</a:t>
            </a:r>
            <a:endParaRPr lang="en-US" sz="1400" spc="-70" dirty="0">
              <a:solidFill>
                <a:srgbClr val="000000"/>
              </a:solidFill>
              <a:latin typeface="Abadi"/>
              <a:ea typeface="Childos Arabic"/>
              <a:cs typeface="Childos Arabic"/>
            </a:endParaRPr>
          </a:p>
          <a:p>
            <a:pPr marL="318770" lvl="1" indent="-159385" algn="l">
              <a:lnSpc>
                <a:spcPts val="1699"/>
              </a:lnSpc>
              <a:buFont typeface="Arial"/>
              <a:buChar char="•"/>
            </a:pPr>
            <a:r>
              <a:rPr lang="en-US" sz="1400" spc="-70" dirty="0">
                <a:solidFill>
                  <a:srgbClr val="000000"/>
                </a:solidFill>
                <a:latin typeface="Abadi"/>
                <a:ea typeface="Childos Arabic"/>
                <a:cs typeface="Childos Arabic"/>
                <a:sym typeface="Childos Arabic"/>
              </a:rPr>
              <a:t>The decline of the Romans in Britain.</a:t>
            </a:r>
            <a:endParaRPr lang="en-US" sz="1400" spc="-70" dirty="0">
              <a:solidFill>
                <a:srgbClr val="000000"/>
              </a:solidFill>
              <a:latin typeface="Abadi"/>
              <a:ea typeface="Childos Arabic"/>
              <a:cs typeface="Childos Arabic"/>
            </a:endParaRPr>
          </a:p>
          <a:p>
            <a:pPr marL="318770" lvl="1" indent="-159385">
              <a:lnSpc>
                <a:spcPts val="1698"/>
              </a:lnSpc>
              <a:buFont typeface="Arial"/>
              <a:buChar char="•"/>
            </a:pPr>
            <a:r>
              <a:rPr lang="en-US" sz="1400" spc="-70" dirty="0">
                <a:solidFill>
                  <a:srgbClr val="000000"/>
                </a:solidFill>
                <a:latin typeface="Abadi"/>
                <a:ea typeface="Childos Arabic"/>
                <a:cs typeface="Childos Arabic"/>
              </a:rPr>
              <a:t>Their legacy.</a:t>
            </a:r>
          </a:p>
        </p:txBody>
      </p:sp>
      <p:sp>
        <p:nvSpPr>
          <p:cNvPr id="15" name="Freeform 15"/>
          <p:cNvSpPr/>
          <p:nvPr/>
        </p:nvSpPr>
        <p:spPr>
          <a:xfrm>
            <a:off x="3242264" y="3250502"/>
            <a:ext cx="883158" cy="485069"/>
          </a:xfrm>
          <a:custGeom>
            <a:avLst/>
            <a:gdLst/>
            <a:ahLst/>
            <a:cxnLst/>
            <a:rect l="l" t="t" r="r" b="b"/>
            <a:pathLst>
              <a:path w="2598001" h="1591276">
                <a:moveTo>
                  <a:pt x="0" y="0"/>
                </a:moveTo>
                <a:lnTo>
                  <a:pt x="2598001" y="0"/>
                </a:lnTo>
                <a:lnTo>
                  <a:pt x="2598001" y="1591276"/>
                </a:lnTo>
                <a:lnTo>
                  <a:pt x="0" y="15912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4">
              <a:extLst>
                <a:ext uri="{96DAC541-7B7A-43D3-8B79-37D633B846F1}">
                  <asvg:svgBlip xmlns:asvg="http://schemas.microsoft.com/office/drawing/2016/SVG/main" r:embed="rId15"/>
                </a:ext>
              </a:extLst>
            </a:blip>
            <a:stretch>
              <a:fillRect b="-9762"/>
            </a:stretch>
          </a:blipFill>
        </p:spPr>
        <p:txBody>
          <a:bodyPr/>
          <a:lstStyle/>
          <a:p>
            <a:endParaRPr lang="en-GB"/>
          </a:p>
        </p:txBody>
      </p:sp>
      <p:sp>
        <p:nvSpPr>
          <p:cNvPr id="41" name="Freeform 8">
            <a:extLst>
              <a:ext uri="{FF2B5EF4-FFF2-40B4-BE49-F238E27FC236}">
                <a16:creationId xmlns:a16="http://schemas.microsoft.com/office/drawing/2014/main" id="{A58844CC-7FA3-28E9-63C1-995107588FA7}"/>
              </a:ext>
            </a:extLst>
          </p:cNvPr>
          <p:cNvSpPr/>
          <p:nvPr/>
        </p:nvSpPr>
        <p:spPr>
          <a:xfrm>
            <a:off x="6485164" y="3868516"/>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6532555" y="3862105"/>
            <a:ext cx="1801433"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Spanish</a:t>
            </a:r>
          </a:p>
        </p:txBody>
      </p:sp>
      <p:sp>
        <p:nvSpPr>
          <p:cNvPr id="42" name="TextBox 41">
            <a:extLst>
              <a:ext uri="{FF2B5EF4-FFF2-40B4-BE49-F238E27FC236}">
                <a16:creationId xmlns:a16="http://schemas.microsoft.com/office/drawing/2014/main" id="{06649A4A-8597-A62B-E19E-341A74998DAD}"/>
              </a:ext>
            </a:extLst>
          </p:cNvPr>
          <p:cNvSpPr txBox="1"/>
          <p:nvPr/>
        </p:nvSpPr>
        <p:spPr>
          <a:xfrm>
            <a:off x="272445" y="4779125"/>
            <a:ext cx="2452177" cy="24314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ricots" pitchFamily="50" charset="0"/>
              </a:rPr>
              <a:t>Families and Relationships</a:t>
            </a:r>
          </a:p>
          <a:p>
            <a:pPr lvl="0">
              <a:defRPr/>
            </a:pPr>
            <a:r>
              <a:rPr lang="en-US" sz="1400" dirty="0">
                <a:latin typeface="Abadi"/>
              </a:rPr>
              <a:t>We will be looking at respecting one another and knowing that following the Sacraments can help us to develop healthy relationships. We will also focus on the importance of forgiveness and reconciliation. (A great link with the RE)</a:t>
            </a:r>
          </a:p>
          <a:p>
            <a:pPr lvl="0">
              <a:defRPr/>
            </a:pPr>
            <a:endParaRPr lang="en-US" sz="1400" i="0" u="none" strike="noStrike" kern="1200" cap="none" spc="0" normalizeH="0" baseline="0" noProof="0" dirty="0">
              <a:ln>
                <a:noFill/>
              </a:ln>
              <a:solidFill>
                <a:prstClr val="black"/>
              </a:solidFill>
              <a:effectLst/>
              <a:uLnTx/>
              <a:uFillTx/>
              <a:latin typeface="Abadi"/>
            </a:endParaRP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8143" y="4356087"/>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3">
            <a:extLst>
              <a:ext uri="{FF2B5EF4-FFF2-40B4-BE49-F238E27FC236}">
                <a16:creationId xmlns:a16="http://schemas.microsoft.com/office/drawing/2014/main" id="{6D588802-E09F-39E7-F7BE-46C7669E0EBF}"/>
              </a:ext>
            </a:extLst>
          </p:cNvPr>
          <p:cNvSpPr/>
          <p:nvPr/>
        </p:nvSpPr>
        <p:spPr>
          <a:xfrm>
            <a:off x="4011528" y="9071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6">
              <a:extLst>
                <a:ext uri="{96DAC541-7B7A-43D3-8B79-37D633B846F1}">
                  <asvg:svgBlip xmlns:asvg="http://schemas.microsoft.com/office/drawing/2016/SVG/main" r:embed="rId17"/>
                </a:ext>
              </a:extLst>
            </a:blip>
            <a:stretch>
              <a:fillRect l="-1763" b="-41782"/>
            </a:stretch>
          </a:blipFill>
        </p:spPr>
        <p:txBody>
          <a:bodyPr/>
          <a:lstStyle/>
          <a:p>
            <a:endParaRPr lang="en-GB" sz="1600"/>
          </a:p>
        </p:txBody>
      </p:sp>
      <p:grpSp>
        <p:nvGrpSpPr>
          <p:cNvPr id="11" name="Group 11"/>
          <p:cNvGrpSpPr>
            <a:grpSpLocks noChangeAspect="1"/>
          </p:cNvGrpSpPr>
          <p:nvPr/>
        </p:nvGrpSpPr>
        <p:grpSpPr>
          <a:xfrm rot="955323">
            <a:off x="9417160" y="72676"/>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8"/>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565525" y="1018352"/>
            <a:ext cx="3127875" cy="2462213"/>
          </a:xfrm>
          <a:prstGeom prst="rect">
            <a:avLst/>
          </a:prstGeom>
          <a:noFill/>
        </p:spPr>
        <p:txBody>
          <a:bodyPr wrap="square" lIns="91440" tIns="45720" rIns="91440" bIns="45720" rtlCol="0" anchor="t">
            <a:spAutoFit/>
          </a:bodyPr>
          <a:lstStyle/>
          <a:p>
            <a:r>
              <a:rPr lang="en-GB" sz="1400" dirty="0">
                <a:latin typeface="Abadi"/>
              </a:rPr>
              <a:t>Swimming at </a:t>
            </a:r>
            <a:r>
              <a:rPr lang="en-GB" sz="1400" dirty="0" err="1">
                <a:latin typeface="Abadi"/>
              </a:rPr>
              <a:t>Southglade</a:t>
            </a:r>
            <a:endParaRPr lang="en-GB" sz="1400" dirty="0">
              <a:latin typeface="Abadi"/>
            </a:endParaRPr>
          </a:p>
          <a:p>
            <a:r>
              <a:rPr lang="en-GB" sz="1400" dirty="0">
                <a:latin typeface="Abadi"/>
              </a:rPr>
              <a:t>We will learn water safety before we enter the pool.</a:t>
            </a:r>
          </a:p>
          <a:p>
            <a:r>
              <a:rPr lang="en-GB" sz="1400" dirty="0">
                <a:latin typeface="Abadi"/>
              </a:rPr>
              <a:t>We will learn front crawl stroke</a:t>
            </a:r>
          </a:p>
          <a:p>
            <a:r>
              <a:rPr lang="en-GB" sz="1400" dirty="0">
                <a:latin typeface="Abadi"/>
              </a:rPr>
              <a:t>We will learn how to swim on our back.</a:t>
            </a:r>
          </a:p>
          <a:p>
            <a:r>
              <a:rPr lang="en-GB" sz="1400" dirty="0">
                <a:latin typeface="Abadi"/>
              </a:rPr>
              <a:t>We will do water safety in the water, </a:t>
            </a:r>
            <a:r>
              <a:rPr lang="en-GB" sz="1400" dirty="0" err="1">
                <a:latin typeface="Abadi"/>
              </a:rPr>
              <a:t>incase</a:t>
            </a:r>
            <a:r>
              <a:rPr lang="en-GB" sz="1400" dirty="0">
                <a:latin typeface="Abadi"/>
              </a:rPr>
              <a:t> of accidents in a river for example and how to </a:t>
            </a:r>
            <a:r>
              <a:rPr lang="en-GB" sz="1400">
                <a:latin typeface="Abadi"/>
              </a:rPr>
              <a:t>help others.</a:t>
            </a:r>
            <a:endParaRPr lang="en-GB" sz="1400" dirty="0">
              <a:latin typeface="Abadi"/>
            </a:endParaRPr>
          </a:p>
          <a:p>
            <a:r>
              <a:rPr lang="en-GB" sz="1400" dirty="0">
                <a:latin typeface="Abadi"/>
              </a:rPr>
              <a:t>The aim is to swim 25metres on front and back by Easter.</a:t>
            </a:r>
          </a:p>
        </p:txBody>
      </p:sp>
      <p:sp>
        <p:nvSpPr>
          <p:cNvPr id="50" name="TextBox 49">
            <a:extLst>
              <a:ext uri="{FF2B5EF4-FFF2-40B4-BE49-F238E27FC236}">
                <a16:creationId xmlns:a16="http://schemas.microsoft.com/office/drawing/2014/main" id="{BF65E8B5-A14A-2540-4B39-BD0A52928774}"/>
              </a:ext>
            </a:extLst>
          </p:cNvPr>
          <p:cNvSpPr txBox="1"/>
          <p:nvPr/>
        </p:nvSpPr>
        <p:spPr>
          <a:xfrm>
            <a:off x="4125422" y="1018352"/>
            <a:ext cx="3249613" cy="2246769"/>
          </a:xfrm>
          <a:prstGeom prst="rect">
            <a:avLst/>
          </a:prstGeom>
          <a:noFill/>
        </p:spPr>
        <p:txBody>
          <a:bodyPr wrap="square" lIns="91440" tIns="45720" rIns="91440" bIns="45720" rtlCol="0" anchor="t">
            <a:spAutoFit/>
          </a:bodyPr>
          <a:lstStyle/>
          <a:p>
            <a:r>
              <a:rPr lang="en-GB" sz="1400" dirty="0">
                <a:latin typeface="Abadi"/>
                <a:cs typeface="Arial"/>
              </a:rPr>
              <a:t>Our Music lessons will focus on keeping rhythms and recognising different styles and beats. We will sing along and repeat back to echo rhythms and help develop out timing. Children will then begin to play some instruments. . This will progress to pupils performing their learning within a group . This term will see more writing of music and reading of scores.</a:t>
            </a:r>
          </a:p>
        </p:txBody>
      </p:sp>
      <p:sp>
        <p:nvSpPr>
          <p:cNvPr id="2" name="TextBox 1">
            <a:extLst>
              <a:ext uri="{FF2B5EF4-FFF2-40B4-BE49-F238E27FC236}">
                <a16:creationId xmlns:a16="http://schemas.microsoft.com/office/drawing/2014/main" id="{F5F5EE2D-E800-785E-2B8B-996163D9EBFD}"/>
              </a:ext>
            </a:extLst>
          </p:cNvPr>
          <p:cNvSpPr txBox="1"/>
          <p:nvPr/>
        </p:nvSpPr>
        <p:spPr>
          <a:xfrm>
            <a:off x="3201612" y="4869118"/>
            <a:ext cx="305868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badi"/>
                <a:ea typeface="Calibri"/>
                <a:cs typeface="Calibri"/>
              </a:rPr>
              <a:t>Writing for different audiences – adapting fonts and sizes, colours and borders.</a:t>
            </a:r>
          </a:p>
          <a:p>
            <a:r>
              <a:rPr lang="en-GB" sz="1400" dirty="0">
                <a:latin typeface="Abadi"/>
                <a:ea typeface="Calibri"/>
                <a:cs typeface="Calibri"/>
              </a:rPr>
              <a:t>Learning how to insert pictures into word documents</a:t>
            </a:r>
          </a:p>
          <a:p>
            <a:r>
              <a:rPr lang="en-GB" sz="1400" dirty="0">
                <a:latin typeface="Abadi"/>
                <a:ea typeface="Calibri"/>
                <a:cs typeface="Calibri"/>
              </a:rPr>
              <a:t>Improving the saving of our work, in an orderly fashion.</a:t>
            </a:r>
          </a:p>
          <a:p>
            <a:endParaRPr lang="en-GB" sz="1400" dirty="0">
              <a:latin typeface="Abadi"/>
              <a:ea typeface="Calibri"/>
              <a:cs typeface="Calibri"/>
            </a:endParaRPr>
          </a:p>
          <a:p>
            <a:r>
              <a:rPr lang="en-GB" sz="1400" dirty="0">
                <a:latin typeface="Abadi"/>
                <a:ea typeface="Calibri"/>
                <a:cs typeface="Calibri"/>
              </a:rPr>
              <a:t>Animation</a:t>
            </a:r>
          </a:p>
        </p:txBody>
      </p:sp>
      <p:sp>
        <p:nvSpPr>
          <p:cNvPr id="5" name="TextBox 4">
            <a:extLst>
              <a:ext uri="{FF2B5EF4-FFF2-40B4-BE49-F238E27FC236}">
                <a16:creationId xmlns:a16="http://schemas.microsoft.com/office/drawing/2014/main" id="{A2FAF564-3897-BD0E-5EA7-BE0AFC3D6403}"/>
              </a:ext>
            </a:extLst>
          </p:cNvPr>
          <p:cNvSpPr txBox="1"/>
          <p:nvPr/>
        </p:nvSpPr>
        <p:spPr>
          <a:xfrm>
            <a:off x="7012643" y="5945144"/>
            <a:ext cx="261894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badi"/>
                <a:ea typeface="Calibri"/>
                <a:cs typeface="Calibri"/>
              </a:rPr>
              <a:t>Plan a structure in the style of the ancient Greeks or Romans.</a:t>
            </a:r>
          </a:p>
          <a:p>
            <a:r>
              <a:rPr lang="en-GB" sz="1400" dirty="0">
                <a:latin typeface="Abadi"/>
                <a:ea typeface="Calibri"/>
                <a:cs typeface="Calibri"/>
              </a:rPr>
              <a:t>Use measuring skills</a:t>
            </a:r>
          </a:p>
          <a:p>
            <a:r>
              <a:rPr lang="en-GB" sz="1400" dirty="0">
                <a:latin typeface="Abadi"/>
                <a:ea typeface="Calibri"/>
                <a:cs typeface="Calibri"/>
              </a:rPr>
              <a:t>Use cutting skills.</a:t>
            </a:r>
          </a:p>
          <a:p>
            <a:r>
              <a:rPr lang="en-GB" sz="1400" dirty="0">
                <a:latin typeface="Abadi"/>
                <a:ea typeface="Calibri"/>
                <a:cs typeface="Calibri"/>
              </a:rPr>
              <a:t>Learn how to strengthen corners and joins.</a:t>
            </a:r>
          </a:p>
        </p:txBody>
      </p:sp>
      <p:sp>
        <p:nvSpPr>
          <p:cNvPr id="6" name="TextBox 5">
            <a:extLst>
              <a:ext uri="{FF2B5EF4-FFF2-40B4-BE49-F238E27FC236}">
                <a16:creationId xmlns:a16="http://schemas.microsoft.com/office/drawing/2014/main" id="{EC2DCA37-3142-F143-22AE-9E0D2800BE6F}"/>
              </a:ext>
            </a:extLst>
          </p:cNvPr>
          <p:cNvSpPr txBox="1"/>
          <p:nvPr/>
        </p:nvSpPr>
        <p:spPr>
          <a:xfrm rot="10800000" flipV="1">
            <a:off x="6806451" y="4378470"/>
            <a:ext cx="254693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badi"/>
                <a:ea typeface="Calibri"/>
                <a:cs typeface="Calibri"/>
              </a:rPr>
              <a:t>Tudor History is the topic that children will be listening and reading for the gist of sentences and information in Spanish.</a:t>
            </a:r>
          </a:p>
        </p:txBody>
      </p:sp>
      <p:sp>
        <p:nvSpPr>
          <p:cNvPr id="7" name="TextBox 6">
            <a:extLst>
              <a:ext uri="{FF2B5EF4-FFF2-40B4-BE49-F238E27FC236}">
                <a16:creationId xmlns:a16="http://schemas.microsoft.com/office/drawing/2014/main" id="{93784C30-6133-9953-0AA8-07A187017D4F}"/>
              </a:ext>
            </a:extLst>
          </p:cNvPr>
          <p:cNvSpPr txBox="1"/>
          <p:nvPr/>
        </p:nvSpPr>
        <p:spPr>
          <a:xfrm>
            <a:off x="7051604" y="5629267"/>
            <a:ext cx="25410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pricots"/>
                <a:ea typeface="Calibri"/>
                <a:cs typeface="Calibri"/>
              </a:rPr>
              <a:t>Design Technology</a:t>
            </a:r>
            <a:endParaRPr lang="en-GB" b="1">
              <a:latin typeface="Apricots"/>
            </a:endParaRPr>
          </a:p>
        </p:txBody>
      </p:sp>
      <p:sp>
        <p:nvSpPr>
          <p:cNvPr id="10" name="Rectangle 1">
            <a:extLst>
              <a:ext uri="{FF2B5EF4-FFF2-40B4-BE49-F238E27FC236}">
                <a16:creationId xmlns:a16="http://schemas.microsoft.com/office/drawing/2014/main" id="{5BA4AA06-0176-4FD2-BE37-56E097466C96}"/>
              </a:ext>
            </a:extLst>
          </p:cNvPr>
          <p:cNvSpPr>
            <a:spLocks noChangeArrowheads="1"/>
          </p:cNvSpPr>
          <p:nvPr/>
        </p:nvSpPr>
        <p:spPr bwMode="auto">
          <a:xfrm>
            <a:off x="0"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013AA0-8E53-4B87-8B09-688F327C464F}">
  <ds:schemaRefs>
    <ds:schemaRef ds:uri="http://schemas.microsoft.com/sharepoint/v3/contenttype/forms"/>
  </ds:schemaRefs>
</ds:datastoreItem>
</file>

<file path=customXml/itemProps2.xml><?xml version="1.0" encoding="utf-8"?>
<ds:datastoreItem xmlns:ds="http://schemas.openxmlformats.org/officeDocument/2006/customXml" ds:itemID="{7300C9F2-4E9D-4BB6-896C-4B5458AB6D86}"/>
</file>

<file path=customXml/itemProps3.xml><?xml version="1.0" encoding="utf-8"?>
<ds:datastoreItem xmlns:ds="http://schemas.openxmlformats.org/officeDocument/2006/customXml" ds:itemID="{23BB02E5-21C2-44A6-A718-F3FDCA4C1827}">
  <ds:schemaRefs>
    <ds:schemaRef ds:uri="http://purl.org/dc/dcmitype/"/>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documentManagement/types"/>
    <ds:schemaRef ds:uri="cfb5791d-50cb-459b-b260-264e49aabc2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1114</TotalTime>
  <Words>684</Words>
  <Application>Microsoft Office PowerPoint</Application>
  <PresentationFormat>Custom</PresentationFormat>
  <Paragraphs>81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Rockwell</vt:lpstr>
      <vt:lpstr>Modern Love</vt:lpstr>
      <vt:lpstr>Calibri</vt:lpstr>
      <vt:lpstr>Abadi</vt:lpstr>
      <vt:lpstr>Apricots</vt:lpstr>
      <vt:lpstr>Childos Arabic</vt:lpstr>
      <vt:lpstr>Arial</vt:lpstr>
      <vt:lpstr>Modern Love Caps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Lisa Hunka</dc:creator>
  <cp:lastModifiedBy>Lisa Hunka</cp:lastModifiedBy>
  <cp:revision>18</cp:revision>
  <cp:lastPrinted>2025-07-21T07:10:37Z</cp:lastPrinted>
  <dcterms:created xsi:type="dcterms:W3CDTF">2006-08-16T00:00:00Z</dcterms:created>
  <dcterms:modified xsi:type="dcterms:W3CDTF">2026-01-08T16:37:54Z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