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8" r:id="rId3"/>
  </p:sldIdLst>
  <p:sldSz cx="10693400" cy="7556500"/>
  <p:notesSz cx="6797675" cy="9926638"/>
  <p:embeddedFontLst>
    <p:embeddedFont>
      <p:font typeface="Abadi" panose="020B0604020104020204" pitchFamily="34" charset="0"/>
      <p:regular r:id="rId5"/>
    </p:embeddedFont>
    <p:embeddedFont>
      <p:font typeface="Apricots" panose="020B0604020202020204" charset="0"/>
      <p:regular r:id="rId6"/>
    </p:embeddedFont>
    <p:embeddedFont>
      <p:font typeface="Calibri" panose="020F0502020204030204" pitchFamily="34" charset="0"/>
      <p:regular r:id="rId7"/>
      <p:bold r:id="rId8"/>
      <p:italic r:id="rId9"/>
      <p:boldItalic r:id="rId10"/>
    </p:embeddedFont>
    <p:embeddedFont>
      <p:font typeface="Childos Arabic" panose="020B0604020202020204" charset="-78"/>
      <p:regular r:id="rId11"/>
    </p:embeddedFont>
    <p:embeddedFont>
      <p:font typeface="Modern Love" panose="04090805081005020601" pitchFamily="82" charset="0"/>
      <p:regular r:id="rId12"/>
    </p:embeddedFont>
    <p:embeddedFont>
      <p:font typeface="Modern Love Caps" panose="04070805081001020A01" pitchFamily="82" charset="0"/>
      <p:regular r:id="rId13"/>
    </p:embeddedFont>
    <p:embeddedFont>
      <p:font typeface="Rockwell" panose="02060603020205020403" pitchFamily="18"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38" autoAdjust="0"/>
    <p:restoredTop sz="94622" autoAdjust="0"/>
  </p:normalViewPr>
  <p:slideViewPr>
    <p:cSldViewPr>
      <p:cViewPr varScale="1">
        <p:scale>
          <a:sx n="99" d="100"/>
          <a:sy n="99" d="100"/>
        </p:scale>
        <p:origin x="9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ustomXml" Target="../customXml/item3.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ustomXml" Target="../customXml/item2.xml"/><Relationship Id="rId10" Type="http://schemas.openxmlformats.org/officeDocument/2006/relationships/font" Target="fonts/font6.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5B3FCB-7992-458D-BB18-D4AF4575F3E8}" type="datetimeFigureOut">
              <a:rPr lang="en-GB" smtClean="0"/>
              <a:t>07/01/2026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AC1E464-4479-4BD2-9263-0D53D3A1F2DF}" type="slidenum">
              <a:rPr lang="en-GB" smtClean="0"/>
              <a:t>‹#›</a:t>
            </a:fld>
            <a:endParaRPr lang="en-GB"/>
          </a:p>
        </p:txBody>
      </p:sp>
    </p:spTree>
    <p:extLst>
      <p:ext uri="{BB962C8B-B14F-4D97-AF65-F5344CB8AC3E}">
        <p14:creationId xmlns:p14="http://schemas.microsoft.com/office/powerpoint/2010/main" val="381462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C1E464-4479-4BD2-9263-0D53D3A1F2DF}" type="slidenum">
              <a:rPr lang="en-GB" smtClean="0"/>
              <a:t>1</a:t>
            </a:fld>
            <a:endParaRPr lang="en-GB"/>
          </a:p>
        </p:txBody>
      </p:sp>
    </p:spTree>
    <p:extLst>
      <p:ext uri="{BB962C8B-B14F-4D97-AF65-F5344CB8AC3E}">
        <p14:creationId xmlns:p14="http://schemas.microsoft.com/office/powerpoint/2010/main" val="349395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C1E464-4479-4BD2-9263-0D53D3A1F2DF}" type="slidenum">
              <a:rPr lang="en-GB" smtClean="0"/>
              <a:t>2</a:t>
            </a:fld>
            <a:endParaRPr lang="en-GB"/>
          </a:p>
        </p:txBody>
      </p:sp>
    </p:spTree>
    <p:extLst>
      <p:ext uri="{BB962C8B-B14F-4D97-AF65-F5344CB8AC3E}">
        <p14:creationId xmlns:p14="http://schemas.microsoft.com/office/powerpoint/2010/main" val="207191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9.svg"/><Relationship Id="rId12"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3.svg"/><Relationship Id="rId15" Type="http://schemas.openxmlformats.org/officeDocument/2006/relationships/image" Target="../media/image26.jpe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828444" y="2624155"/>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3734703" y="2088152"/>
            <a:ext cx="3194329" cy="232786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2"/>
            <a:stretch>
              <a:fillRect/>
            </a:stretch>
          </a:blipFill>
        </p:spPr>
        <p:txBody>
          <a:bodyPr/>
          <a:lstStyle/>
          <a:p>
            <a:endParaRPr lang="en-GB"/>
          </a:p>
        </p:txBody>
      </p:sp>
      <p:sp>
        <p:nvSpPr>
          <p:cNvPr id="9" name="Freeform 9"/>
          <p:cNvSpPr/>
          <p:nvPr/>
        </p:nvSpPr>
        <p:spPr>
          <a:xfrm>
            <a:off x="7160864" y="150322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7168064" y="2076472"/>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3"/>
            <a:stretch>
              <a:fillRect b="-19168"/>
            </a:stretch>
          </a:blipFill>
        </p:spPr>
        <p:txBody>
          <a:bodyPr/>
          <a:lstStyle/>
          <a:p>
            <a:endParaRPr lang="en-GB"/>
          </a:p>
        </p:txBody>
      </p:sp>
      <p:sp>
        <p:nvSpPr>
          <p:cNvPr id="13" name="TextBox 13"/>
          <p:cNvSpPr txBox="1"/>
          <p:nvPr/>
        </p:nvSpPr>
        <p:spPr>
          <a:xfrm>
            <a:off x="7239868" y="2095442"/>
            <a:ext cx="3198062" cy="3273140"/>
          </a:xfrm>
          <a:prstGeom prst="rect">
            <a:avLst/>
          </a:prstGeom>
        </p:spPr>
        <p:txBody>
          <a:bodyPr lIns="0" tIns="0" rIns="0" bIns="0" rtlCol="0" anchor="t">
            <a:spAutoFit/>
          </a:bodyPr>
          <a:lstStyle/>
          <a:p>
            <a:pPr algn="l">
              <a:lnSpc>
                <a:spcPts val="1721"/>
              </a:lnSpc>
            </a:pPr>
            <a:endParaRPr lang="en-US" sz="1496" spc="-71" dirty="0">
              <a:solidFill>
                <a:srgbClr val="000000"/>
              </a:solidFill>
              <a:latin typeface="Childos Arabic"/>
              <a:ea typeface="Childos Arabic"/>
              <a:cs typeface="Childos Arabic"/>
              <a:sym typeface="Childos Arabic"/>
            </a:endParaRPr>
          </a:p>
          <a:p>
            <a:pPr algn="l">
              <a:lnSpc>
                <a:spcPts val="1721"/>
              </a:lnSpc>
            </a:pPr>
            <a:endParaRPr lang="en-US" sz="1496" spc="-71" dirty="0">
              <a:solidFill>
                <a:srgbClr val="000000"/>
              </a:solidFill>
              <a:latin typeface="Childos Arabic"/>
              <a:ea typeface="Childos Arabic"/>
              <a:cs typeface="Childos Arabic"/>
              <a:sym typeface="Childos Arabic"/>
            </a:endParaRPr>
          </a:p>
          <a:p>
            <a:pPr algn="l">
              <a:lnSpc>
                <a:spcPts val="1721"/>
              </a:lnSpc>
            </a:pPr>
            <a:r>
              <a:rPr lang="en-US" sz="1496" spc="-71" dirty="0">
                <a:solidFill>
                  <a:srgbClr val="000000"/>
                </a:solidFill>
                <a:latin typeface="Childos Arabic"/>
                <a:ea typeface="Childos Arabic"/>
                <a:cs typeface="Childos Arabic"/>
                <a:sym typeface="Childos Arabic"/>
              </a:rPr>
              <a:t>We will continue our study </a:t>
            </a:r>
            <a:br>
              <a:rPr lang="en-US" sz="1496" spc="-71" dirty="0">
                <a:solidFill>
                  <a:srgbClr val="000000"/>
                </a:solidFill>
                <a:latin typeface="Childos Arabic"/>
                <a:ea typeface="Childos Arabic"/>
                <a:cs typeface="Childos Arabic"/>
                <a:sym typeface="Childos Arabic"/>
              </a:rPr>
            </a:br>
            <a:r>
              <a:rPr lang="en-US" sz="1496" spc="-71" dirty="0">
                <a:solidFill>
                  <a:srgbClr val="000000"/>
                </a:solidFill>
                <a:latin typeface="Childos Arabic"/>
                <a:ea typeface="Childos Arabic"/>
                <a:cs typeface="Childos Arabic"/>
                <a:sym typeface="Childos Arabic"/>
              </a:rPr>
              <a:t>of Plants looking at the </a:t>
            </a:r>
          </a:p>
          <a:p>
            <a:pPr algn="l">
              <a:lnSpc>
                <a:spcPts val="1721"/>
              </a:lnSpc>
            </a:pPr>
            <a:r>
              <a:rPr lang="en-US" sz="1496" spc="-71" dirty="0">
                <a:solidFill>
                  <a:srgbClr val="000000"/>
                </a:solidFill>
                <a:latin typeface="Childos Arabic"/>
                <a:ea typeface="Childos Arabic"/>
                <a:cs typeface="Childos Arabic"/>
                <a:sym typeface="Childos Arabic"/>
              </a:rPr>
              <a:t>parts of trees, different </a:t>
            </a:r>
          </a:p>
          <a:p>
            <a:pPr algn="l">
              <a:lnSpc>
                <a:spcPts val="1721"/>
              </a:lnSpc>
            </a:pPr>
            <a:r>
              <a:rPr lang="en-US" sz="1496" spc="-71" dirty="0">
                <a:solidFill>
                  <a:srgbClr val="000000"/>
                </a:solidFill>
                <a:latin typeface="Childos Arabic"/>
                <a:ea typeface="Childos Arabic"/>
                <a:cs typeface="Childos Arabic"/>
                <a:sym typeface="Childos Arabic"/>
              </a:rPr>
              <a:t>types of trees and also </a:t>
            </a:r>
          </a:p>
          <a:p>
            <a:pPr algn="l">
              <a:lnSpc>
                <a:spcPts val="1721"/>
              </a:lnSpc>
            </a:pPr>
            <a:r>
              <a:rPr lang="en-US" sz="1496" spc="-71" dirty="0">
                <a:solidFill>
                  <a:srgbClr val="000000"/>
                </a:solidFill>
                <a:latin typeface="Childos Arabic"/>
                <a:ea typeface="Childos Arabic"/>
                <a:cs typeface="Childos Arabic"/>
                <a:sym typeface="Childos Arabic"/>
              </a:rPr>
              <a:t>look closely at the parts </a:t>
            </a:r>
          </a:p>
          <a:p>
            <a:pPr algn="l">
              <a:lnSpc>
                <a:spcPts val="1721"/>
              </a:lnSpc>
            </a:pPr>
            <a:r>
              <a:rPr lang="en-US" sz="1496" spc="-71" dirty="0">
                <a:solidFill>
                  <a:srgbClr val="000000"/>
                </a:solidFill>
                <a:latin typeface="Childos Arabic"/>
                <a:ea typeface="Childos Arabic"/>
                <a:cs typeface="Childos Arabic"/>
                <a:sym typeface="Childos Arabic"/>
              </a:rPr>
              <a:t>of plants too. We will conduct an experiment which looks at how plants grow by planting and caring for our very own.</a:t>
            </a:r>
          </a:p>
          <a:p>
            <a:pPr algn="l">
              <a:lnSpc>
                <a:spcPts val="1721"/>
              </a:lnSpc>
            </a:pPr>
            <a:endParaRPr lang="en-US" sz="1496" spc="-71" dirty="0">
              <a:solidFill>
                <a:srgbClr val="000000"/>
              </a:solidFill>
              <a:latin typeface="Childos Arabic"/>
              <a:ea typeface="Childos Arabic"/>
              <a:cs typeface="Childos Arabic"/>
              <a:sym typeface="Childos Arabic"/>
            </a:endParaRPr>
          </a:p>
          <a:p>
            <a:pPr algn="l">
              <a:lnSpc>
                <a:spcPts val="1721"/>
              </a:lnSpc>
            </a:pPr>
            <a:r>
              <a:rPr lang="en-US" sz="1496" spc="-71" dirty="0">
                <a:solidFill>
                  <a:srgbClr val="000000"/>
                </a:solidFill>
                <a:latin typeface="Childos Arabic"/>
                <a:ea typeface="Childos Arabic"/>
                <a:cs typeface="Childos Arabic"/>
                <a:sym typeface="Childos Arabic"/>
              </a:rPr>
              <a:t>We will also continue to observe and discuss the changes in the weather during our current season of Winter, comparing these to Autumn. </a:t>
            </a:r>
          </a:p>
          <a:p>
            <a:pPr marL="161587" lvl="1">
              <a:lnSpc>
                <a:spcPts val="1721"/>
              </a:lnSpc>
            </a:pPr>
            <a:endParaRPr lang="en-GB" sz="1496" spc="-71" dirty="0">
              <a:solidFill>
                <a:srgbClr val="000000"/>
              </a:solidFill>
              <a:highlight>
                <a:srgbClr val="FFFF00"/>
              </a:highlight>
              <a:latin typeface="Childos Arabic"/>
              <a:ea typeface="Childos Arabic"/>
              <a:cs typeface="Childos Arabic"/>
              <a:sym typeface="Childos Arabic"/>
            </a:endParaRPr>
          </a:p>
        </p:txBody>
      </p:sp>
      <p:sp>
        <p:nvSpPr>
          <p:cNvPr id="14" name="Freeform 14"/>
          <p:cNvSpPr/>
          <p:nvPr/>
        </p:nvSpPr>
        <p:spPr>
          <a:xfrm>
            <a:off x="4605731" y="5221803"/>
            <a:ext cx="5660952" cy="233385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algn="ctr"/>
            <a:r>
              <a:rPr lang="en-GB" b="1" dirty="0"/>
              <a:t>                                 </a:t>
            </a:r>
          </a:p>
          <a:p>
            <a:pPr algn="ctr"/>
            <a:r>
              <a:rPr lang="en-GB" b="1" dirty="0">
                <a:latin typeface="Childos Arabic" panose="020B0604020202020204" charset="-78"/>
                <a:cs typeface="Childos Arabic" panose="020B0604020202020204" charset="-78"/>
              </a:rPr>
              <a:t>Galilee To Jerusalem</a:t>
            </a:r>
          </a:p>
          <a:p>
            <a:r>
              <a:rPr lang="en-GB" sz="1600" dirty="0">
                <a:latin typeface="Childos Arabic" panose="020B0604020202020204" charset="-78"/>
                <a:cs typeface="Childos Arabic" panose="020B0604020202020204" charset="-78"/>
              </a:rPr>
              <a:t>We will explore the Bible stories of The Presentation, </a:t>
            </a:r>
            <a:br>
              <a:rPr lang="en-GB" sz="1600" dirty="0">
                <a:latin typeface="Childos Arabic" panose="020B0604020202020204" charset="-78"/>
                <a:cs typeface="Childos Arabic" panose="020B0604020202020204" charset="-78"/>
              </a:rPr>
            </a:br>
            <a:r>
              <a:rPr lang="en-GB" sz="1600" dirty="0">
                <a:latin typeface="Childos Arabic" panose="020B0604020202020204" charset="-78"/>
                <a:cs typeface="Childos Arabic" panose="020B0604020202020204" charset="-78"/>
              </a:rPr>
              <a:t>Jesus in the Temple, The call of the Disciples, </a:t>
            </a:r>
            <a:r>
              <a:rPr lang="en-GB" sz="1600" dirty="0" err="1">
                <a:latin typeface="Childos Arabic" panose="020B0604020202020204" charset="-78"/>
                <a:cs typeface="Childos Arabic" panose="020B0604020202020204" charset="-78"/>
              </a:rPr>
              <a:t>Zaccheaus</a:t>
            </a:r>
            <a:r>
              <a:rPr lang="en-GB" sz="1600" dirty="0">
                <a:latin typeface="Childos Arabic" panose="020B0604020202020204" charset="-78"/>
                <a:cs typeface="Childos Arabic" panose="020B0604020202020204" charset="-78"/>
              </a:rPr>
              <a:t> </a:t>
            </a:r>
            <a:br>
              <a:rPr lang="en-GB" sz="1600" dirty="0">
                <a:latin typeface="Childos Arabic" panose="020B0604020202020204" charset="-78"/>
                <a:cs typeface="Childos Arabic" panose="020B0604020202020204" charset="-78"/>
              </a:rPr>
            </a:br>
            <a:r>
              <a:rPr lang="en-GB" sz="1600" dirty="0">
                <a:latin typeface="Childos Arabic" panose="020B0604020202020204" charset="-78"/>
                <a:cs typeface="Childos Arabic" panose="020B0604020202020204" charset="-78"/>
              </a:rPr>
              <a:t>and Jesus’ mission. Through these stories, we will think </a:t>
            </a:r>
            <a:br>
              <a:rPr lang="en-GB" sz="1600" dirty="0">
                <a:latin typeface="Childos Arabic" panose="020B0604020202020204" charset="-78"/>
                <a:cs typeface="Childos Arabic" panose="020B0604020202020204" charset="-78"/>
              </a:rPr>
            </a:br>
            <a:r>
              <a:rPr lang="en-GB" sz="1600" dirty="0">
                <a:latin typeface="Childos Arabic" panose="020B0604020202020204" charset="-78"/>
                <a:cs typeface="Childos Arabic" panose="020B0604020202020204" charset="-78"/>
              </a:rPr>
              <a:t>about Jesus as he is growing and learn more about when he did when he to help others see the right way to live. </a:t>
            </a:r>
          </a:p>
        </p:txBody>
      </p:sp>
      <p:sp>
        <p:nvSpPr>
          <p:cNvPr id="15" name="Freeform 15"/>
          <p:cNvSpPr/>
          <p:nvPr/>
        </p:nvSpPr>
        <p:spPr>
          <a:xfrm>
            <a:off x="4594322" y="5063112"/>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TextBox 18"/>
          <p:cNvSpPr txBox="1"/>
          <p:nvPr/>
        </p:nvSpPr>
        <p:spPr>
          <a:xfrm rot="-565994">
            <a:off x="1740955" y="2941089"/>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1529265"/>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 be looking at:</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Writing numbers to 20 using </a:t>
            </a:r>
            <a:br>
              <a:rPr lang="en-US" sz="1500" spc="-72" dirty="0">
                <a:solidFill>
                  <a:srgbClr val="000000"/>
                </a:solidFill>
                <a:latin typeface="Childos Arabic"/>
                <a:ea typeface="Childos Arabic"/>
                <a:cs typeface="Childos Arabic"/>
                <a:sym typeface="Childos Arabic"/>
              </a:rPr>
            </a:br>
            <a:r>
              <a:rPr lang="en-US" sz="1500" spc="-72" dirty="0">
                <a:solidFill>
                  <a:srgbClr val="000000"/>
                </a:solidFill>
                <a:latin typeface="Childos Arabic"/>
                <a:ea typeface="Childos Arabic"/>
                <a:cs typeface="Childos Arabic"/>
                <a:sym typeface="Childos Arabic"/>
              </a:rPr>
              <a:t>numerals and words</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How to use a number line</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Deepening our understanding of numbers to 20 before then moving up to 50</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Adding and subtracting within 20</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59221" y="2345154"/>
            <a:ext cx="1800477" cy="4363374"/>
          </a:xfrm>
          <a:prstGeom prst="rect">
            <a:avLst/>
          </a:prstGeom>
        </p:spPr>
        <p:txBody>
          <a:bodyPr wrap="square" lIns="0" tIns="0" rIns="0" bIns="0" rtlCol="0" anchor="t">
            <a:spAutoFit/>
          </a:bodyPr>
          <a:lstStyle/>
          <a:p>
            <a:pPr algn="l">
              <a:lnSpc>
                <a:spcPts val="1725"/>
              </a:lnSpc>
            </a:pPr>
            <a:r>
              <a:rPr lang="en-US" sz="1400" spc="-72" dirty="0">
                <a:solidFill>
                  <a:srgbClr val="000000"/>
                </a:solidFill>
                <a:latin typeface="Childos Arabic"/>
                <a:ea typeface="Childos Arabic"/>
                <a:cs typeface="Childos Arabic"/>
                <a:sym typeface="Childos Arabic"/>
              </a:rPr>
              <a:t>Our text this term will be Hermelin by  Mini Grey. We will learn lots of new vocabulary, answer questions about the story and learn more about the characters through drama. We will  then write our own version of the story before late writing a letter of our own to Hermelin. Whilst doing all this, we will also be improving our sentence skills by using question marks,  exclamation marks, using ‘and’ to make sentences longer and also changing words using prefixes and suffixes.</a:t>
            </a: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3950193" y="1482588"/>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507727" y="1430226"/>
            <a:ext cx="128641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1993357" y="5063112"/>
            <a:ext cx="2142222" cy="1746376"/>
          </a:xfrm>
          <a:prstGeom prst="rect">
            <a:avLst/>
          </a:prstGeom>
        </p:spPr>
        <p:txBody>
          <a:bodyPr wrap="square" lIns="0" tIns="0" rIns="0" bIns="0" rtlCol="0" anchor="t">
            <a:spAutoFit/>
          </a:bodyPr>
          <a:lstStyle/>
          <a:p>
            <a:pPr algn="ctr">
              <a:lnSpc>
                <a:spcPts val="1699"/>
              </a:lnSpc>
              <a:spcBef>
                <a:spcPct val="0"/>
              </a:spcBef>
            </a:pPr>
            <a:r>
              <a:rPr lang="en-US" sz="1478" spc="-70" dirty="0">
                <a:solidFill>
                  <a:srgbClr val="000000"/>
                </a:solidFill>
                <a:latin typeface="Childos Arabic"/>
                <a:ea typeface="Childos Arabic"/>
                <a:cs typeface="Childos Arabic"/>
                <a:sym typeface="Childos Arabic"/>
              </a:rPr>
              <a:t>In phonics, we are continuing to develop our knowledge of the sounds and apply these to spelling. Please continue to help your child learn the weekly spellings as it really does help them to embed the phonics rules we have learnt.</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427720"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Year 1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latin typeface="Modern Love Caps" panose="04070805081001020A01" pitchFamily="82" charset="0"/>
                <a:ea typeface="Calibri" panose="020F0502020204030204" pitchFamily="34" charset="0"/>
                <a:cs typeface="Times New Roman" panose="02020603050405020304" pitchFamily="18" charset="0"/>
              </a:rPr>
              <a:t>Le</a:t>
            </a: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nt Term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9356389" y="5508647"/>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pic>
        <p:nvPicPr>
          <p:cNvPr id="1028" name="Picture 4" descr="Evergreen Tree PNG Transparent Images Free Download | Vector Files | Pngtree">
            <a:extLst>
              <a:ext uri="{FF2B5EF4-FFF2-40B4-BE49-F238E27FC236}">
                <a16:creationId xmlns:a16="http://schemas.microsoft.com/office/drawing/2014/main" id="{C1F9898A-8046-4D3F-B3B6-BD4706F675A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13688" y="1448483"/>
            <a:ext cx="2049099" cy="20490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rmelin: The Detective Mouse: Amazon.co.uk: Grey, Mini: 9780857550231:  Books">
            <a:extLst>
              <a:ext uri="{FF2B5EF4-FFF2-40B4-BE49-F238E27FC236}">
                <a16:creationId xmlns:a16="http://schemas.microsoft.com/office/drawing/2014/main" id="{5080DA4D-CE72-4C23-8FC8-EBE7783F6A2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21067243">
            <a:off x="2431906" y="3252085"/>
            <a:ext cx="1063766" cy="1211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03039" y="234385"/>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75012" y="4434683"/>
            <a:ext cx="3293998" cy="331441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8" name="Freeform 8"/>
          <p:cNvSpPr/>
          <p:nvPr/>
        </p:nvSpPr>
        <p:spPr>
          <a:xfrm>
            <a:off x="2953008" y="39392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272446" y="398279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TextBox 24"/>
          <p:cNvSpPr txBox="1"/>
          <p:nvPr/>
        </p:nvSpPr>
        <p:spPr>
          <a:xfrm>
            <a:off x="281053" y="209283"/>
            <a:ext cx="175797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History </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753367" y="3930482"/>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040" y="644414"/>
            <a:ext cx="3749040" cy="3111926"/>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9">
              <a:extLst>
                <a:ext uri="{96DAC541-7B7A-43D3-8B79-37D633B846F1}">
                  <asvg:svgBlip xmlns:asvg="http://schemas.microsoft.com/office/drawing/2016/SVG/main" r:embed="rId10"/>
                </a:ext>
              </a:extLst>
            </a:blip>
            <a:stretch>
              <a:fillRect b="-9762"/>
            </a:stretch>
          </a:blipFill>
        </p:spPr>
        <p:txBody>
          <a:bodyPr/>
          <a:lstStyle/>
          <a:p>
            <a:endParaRPr lang="en-GB"/>
          </a:p>
        </p:txBody>
      </p:sp>
      <p:sp>
        <p:nvSpPr>
          <p:cNvPr id="42" name="TextBox 41">
            <a:extLst>
              <a:ext uri="{FF2B5EF4-FFF2-40B4-BE49-F238E27FC236}">
                <a16:creationId xmlns:a16="http://schemas.microsoft.com/office/drawing/2014/main" id="{06649A4A-8597-A62B-E19E-341A74998DAD}"/>
              </a:ext>
            </a:extLst>
          </p:cNvPr>
          <p:cNvSpPr txBox="1"/>
          <p:nvPr/>
        </p:nvSpPr>
        <p:spPr>
          <a:xfrm>
            <a:off x="272445" y="4779125"/>
            <a:ext cx="2452177"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ricots" pitchFamily="50" charset="0"/>
              </a:rPr>
              <a:t>Created to Live in Community</a:t>
            </a:r>
          </a:p>
          <a:p>
            <a:pPr lvl="0">
              <a:defRPr/>
            </a:pPr>
            <a:r>
              <a:rPr lang="en-US" sz="1400" dirty="0">
                <a:latin typeface="Abadi" panose="020B0604020104020204" pitchFamily="34" charset="0"/>
              </a:rPr>
              <a:t>In this unit, we will gain more understanding of God as the Trinity. We will also be thinking about who our neighbours are and how we should treat them. We will then think about some of the communities we live in and why these are important to us. </a:t>
            </a:r>
            <a:endParaRPr kumimoji="0" lang="en-GB" sz="1050" b="1" i="0" u="none" strike="noStrike" kern="1200" cap="none" spc="0" normalizeH="0" baseline="0" noProof="0" dirty="0">
              <a:ln>
                <a:noFill/>
              </a:ln>
              <a:solidFill>
                <a:prstClr val="black"/>
              </a:solidFill>
              <a:effectLst/>
              <a:uLnTx/>
              <a:uFillTx/>
              <a:latin typeface="Abadi" panose="020B0604020104020204" pitchFamily="34" charset="0"/>
            </a:endParaRP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8143" y="4356087"/>
            <a:ext cx="3775075" cy="3022455"/>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3">
            <a:extLst>
              <a:ext uri="{FF2B5EF4-FFF2-40B4-BE49-F238E27FC236}">
                <a16:creationId xmlns:a16="http://schemas.microsoft.com/office/drawing/2014/main" id="{6D588802-E09F-39E7-F7BE-46C7669E0EBF}"/>
              </a:ext>
            </a:extLst>
          </p:cNvPr>
          <p:cNvSpPr/>
          <p:nvPr/>
        </p:nvSpPr>
        <p:spPr>
          <a:xfrm>
            <a:off x="4011528" y="90716"/>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18528" y="105361"/>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2143729" cy="2362552"/>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1">
              <a:extLst>
                <a:ext uri="{96DAC541-7B7A-43D3-8B79-37D633B846F1}">
                  <asvg:svgBlip xmlns:asvg="http://schemas.microsoft.com/office/drawing/2016/SVG/main" r:embed="rId12"/>
                </a:ext>
              </a:extLst>
            </a:blip>
            <a:stretch>
              <a:fillRect l="-1763" b="-41782"/>
            </a:stretch>
          </a:blipFill>
        </p:spPr>
        <p:txBody>
          <a:bodyPr/>
          <a:lstStyle/>
          <a:p>
            <a:endParaRPr lang="en-GB" sz="1600" dirty="0"/>
          </a:p>
        </p:txBody>
      </p:sp>
      <p:sp>
        <p:nvSpPr>
          <p:cNvPr id="50" name="TextBox 49">
            <a:extLst>
              <a:ext uri="{FF2B5EF4-FFF2-40B4-BE49-F238E27FC236}">
                <a16:creationId xmlns:a16="http://schemas.microsoft.com/office/drawing/2014/main" id="{BF65E8B5-A14A-2540-4B39-BD0A52928774}"/>
              </a:ext>
            </a:extLst>
          </p:cNvPr>
          <p:cNvSpPr txBox="1"/>
          <p:nvPr/>
        </p:nvSpPr>
        <p:spPr>
          <a:xfrm>
            <a:off x="4125422" y="1018352"/>
            <a:ext cx="3249613" cy="2062103"/>
          </a:xfrm>
          <a:prstGeom prst="rect">
            <a:avLst/>
          </a:prstGeom>
          <a:noFill/>
        </p:spPr>
        <p:txBody>
          <a:bodyPr wrap="square" rtlCol="0">
            <a:spAutoFit/>
          </a:bodyPr>
          <a:lstStyle/>
          <a:p>
            <a:r>
              <a:rPr lang="en-GB" sz="1600" dirty="0">
                <a:latin typeface="Childos Arabic" panose="020B0604020202020204" charset="-78"/>
                <a:cs typeface="Childos Arabic" panose="020B0604020202020204" charset="-78"/>
              </a:rPr>
              <a:t>Our Music specialist teachers continue to come into Year 1 once a week. Their lessons this term will focus different styles of music. Through the song ‘In the Groove’ the children will hear it played in many styles; Blues, Baroque, Latin, Bhangra, Folk and Funk.</a:t>
            </a:r>
          </a:p>
        </p:txBody>
      </p:sp>
      <p:sp>
        <p:nvSpPr>
          <p:cNvPr id="31" name="TextBox 30">
            <a:extLst>
              <a:ext uri="{FF2B5EF4-FFF2-40B4-BE49-F238E27FC236}">
                <a16:creationId xmlns:a16="http://schemas.microsoft.com/office/drawing/2014/main" id="{A77CDC4F-2818-438F-AD6D-46B1E65B1E6C}"/>
              </a:ext>
            </a:extLst>
          </p:cNvPr>
          <p:cNvSpPr txBox="1"/>
          <p:nvPr/>
        </p:nvSpPr>
        <p:spPr>
          <a:xfrm>
            <a:off x="359115" y="912728"/>
            <a:ext cx="3463585" cy="2841162"/>
          </a:xfrm>
          <a:prstGeom prst="rect">
            <a:avLst/>
          </a:prstGeom>
        </p:spPr>
        <p:txBody>
          <a:bodyPr wrap="square" lIns="0" tIns="0" rIns="0" bIns="0" rtlCol="0" anchor="t">
            <a:spAutoFit/>
          </a:bodyPr>
          <a:lstStyle/>
          <a:p>
            <a:pPr algn="l">
              <a:lnSpc>
                <a:spcPts val="1699"/>
              </a:lnSpc>
              <a:spcBef>
                <a:spcPct val="0"/>
              </a:spcBef>
            </a:pPr>
            <a:r>
              <a:rPr lang="en-US" sz="1600" spc="-70" dirty="0">
                <a:solidFill>
                  <a:srgbClr val="000000"/>
                </a:solidFill>
                <a:latin typeface="Childos Arabic"/>
                <a:ea typeface="Childos Arabic"/>
                <a:cs typeface="Childos Arabic"/>
                <a:sym typeface="Childos Arabic"/>
              </a:rPr>
              <a:t>As Historical Researchers, we</a:t>
            </a:r>
          </a:p>
          <a:p>
            <a:pPr algn="l">
              <a:lnSpc>
                <a:spcPts val="1699"/>
              </a:lnSpc>
              <a:spcBef>
                <a:spcPct val="0"/>
              </a:spcBef>
            </a:pPr>
            <a:r>
              <a:rPr lang="en-US" sz="1600" spc="-70" dirty="0">
                <a:solidFill>
                  <a:srgbClr val="000000"/>
                </a:solidFill>
                <a:latin typeface="Childos Arabic"/>
                <a:ea typeface="Childos Arabic"/>
                <a:cs typeface="Childos Arabic"/>
                <a:sym typeface="Childos Arabic"/>
              </a:rPr>
              <a:t>will be discovering more about </a:t>
            </a:r>
          </a:p>
          <a:p>
            <a:pPr algn="l">
              <a:lnSpc>
                <a:spcPts val="1699"/>
              </a:lnSpc>
              <a:spcBef>
                <a:spcPct val="0"/>
              </a:spcBef>
            </a:pPr>
            <a:r>
              <a:rPr lang="en-US" sz="1600" spc="-70" dirty="0">
                <a:solidFill>
                  <a:srgbClr val="000000"/>
                </a:solidFill>
                <a:latin typeface="Childos Arabic"/>
                <a:ea typeface="Childos Arabic"/>
                <a:cs typeface="Childos Arabic"/>
                <a:sym typeface="Childos Arabic"/>
              </a:rPr>
              <a:t>Kings and Queens, both past </a:t>
            </a:r>
          </a:p>
          <a:p>
            <a:pPr algn="l">
              <a:lnSpc>
                <a:spcPts val="1699"/>
              </a:lnSpc>
              <a:spcBef>
                <a:spcPct val="0"/>
              </a:spcBef>
            </a:pPr>
            <a:r>
              <a:rPr lang="en-US" sz="1600" spc="-70" dirty="0">
                <a:solidFill>
                  <a:srgbClr val="000000"/>
                </a:solidFill>
                <a:latin typeface="Childos Arabic"/>
                <a:ea typeface="Childos Arabic"/>
                <a:cs typeface="Childos Arabic"/>
                <a:sym typeface="Childos Arabic"/>
              </a:rPr>
              <a:t>and present. </a:t>
            </a:r>
          </a:p>
          <a:p>
            <a:pPr algn="l">
              <a:lnSpc>
                <a:spcPts val="1699"/>
              </a:lnSpc>
              <a:spcBef>
                <a:spcPct val="0"/>
              </a:spcBef>
            </a:pPr>
            <a:endParaRPr lang="en-US" sz="1600" spc="-70" dirty="0">
              <a:solidFill>
                <a:srgbClr val="000000"/>
              </a:solidFill>
              <a:latin typeface="Childos Arabic"/>
              <a:ea typeface="Childos Arabic"/>
              <a:cs typeface="Childos Arabic"/>
              <a:sym typeface="Childos Arabic"/>
            </a:endParaRPr>
          </a:p>
          <a:p>
            <a:pPr algn="l">
              <a:lnSpc>
                <a:spcPts val="1699"/>
              </a:lnSpc>
              <a:spcBef>
                <a:spcPct val="0"/>
              </a:spcBef>
            </a:pPr>
            <a:r>
              <a:rPr lang="en-US" sz="1600" spc="-70" dirty="0">
                <a:solidFill>
                  <a:srgbClr val="000000"/>
                </a:solidFill>
                <a:latin typeface="Childos Arabic"/>
                <a:ea typeface="Childos Arabic"/>
                <a:cs typeface="Childos Arabic"/>
                <a:sym typeface="Childos Arabic"/>
              </a:rPr>
              <a:t>We will be learning:</a:t>
            </a:r>
          </a:p>
          <a:p>
            <a:pPr marL="319143" lvl="1" indent="-159571" algn="l">
              <a:lnSpc>
                <a:spcPts val="1699"/>
              </a:lnSpc>
              <a:spcBef>
                <a:spcPct val="0"/>
              </a:spcBef>
              <a:buFont typeface="Arial"/>
              <a:buChar char="•"/>
            </a:pPr>
            <a:r>
              <a:rPr lang="en-US" sz="1600" spc="-70" dirty="0">
                <a:solidFill>
                  <a:srgbClr val="000000"/>
                </a:solidFill>
                <a:latin typeface="Childos Arabic"/>
                <a:ea typeface="Childos Arabic"/>
                <a:cs typeface="Childos Arabic"/>
                <a:sym typeface="Childos Arabic"/>
              </a:rPr>
              <a:t>What a monarch is</a:t>
            </a:r>
          </a:p>
          <a:p>
            <a:pPr marL="319143" lvl="1" indent="-159571" algn="l">
              <a:lnSpc>
                <a:spcPts val="1699"/>
              </a:lnSpc>
              <a:spcBef>
                <a:spcPct val="0"/>
              </a:spcBef>
              <a:buFont typeface="Arial"/>
              <a:buChar char="•"/>
            </a:pPr>
            <a:r>
              <a:rPr lang="en-US" sz="1600" spc="-70" dirty="0">
                <a:solidFill>
                  <a:srgbClr val="000000"/>
                </a:solidFill>
                <a:latin typeface="Childos Arabic"/>
                <a:ea typeface="Childos Arabic"/>
                <a:cs typeface="Childos Arabic"/>
                <a:sym typeface="Childos Arabic"/>
              </a:rPr>
              <a:t>Who our current monarch is</a:t>
            </a:r>
          </a:p>
          <a:p>
            <a:pPr marL="319143" lvl="1" indent="-159571" algn="l">
              <a:lnSpc>
                <a:spcPts val="1699"/>
              </a:lnSpc>
              <a:spcBef>
                <a:spcPct val="0"/>
              </a:spcBef>
              <a:buFont typeface="Arial"/>
              <a:buChar char="•"/>
            </a:pPr>
            <a:r>
              <a:rPr lang="en-US" sz="1600" spc="-70" dirty="0">
                <a:solidFill>
                  <a:srgbClr val="000000"/>
                </a:solidFill>
                <a:latin typeface="Childos Arabic"/>
                <a:ea typeface="Childos Arabic"/>
                <a:cs typeface="Childos Arabic"/>
                <a:sym typeface="Childos Arabic"/>
              </a:rPr>
              <a:t>About the time England had no monarch</a:t>
            </a:r>
          </a:p>
          <a:p>
            <a:pPr marL="319143" lvl="1" indent="-159571" algn="l">
              <a:lnSpc>
                <a:spcPts val="1699"/>
              </a:lnSpc>
              <a:spcBef>
                <a:spcPct val="0"/>
              </a:spcBef>
              <a:buFont typeface="Arial"/>
              <a:buChar char="•"/>
            </a:pPr>
            <a:r>
              <a:rPr lang="en-US" sz="1600" spc="-70" dirty="0">
                <a:solidFill>
                  <a:srgbClr val="000000"/>
                </a:solidFill>
                <a:latin typeface="Childos Arabic"/>
                <a:ea typeface="Childos Arabic"/>
                <a:cs typeface="Childos Arabic"/>
                <a:sym typeface="Childos Arabic"/>
              </a:rPr>
              <a:t>Why Queen Victoria was a significant monarch</a:t>
            </a:r>
          </a:p>
          <a:p>
            <a:pPr marL="319143" lvl="1" indent="-159571" algn="l">
              <a:lnSpc>
                <a:spcPts val="1699"/>
              </a:lnSpc>
              <a:spcBef>
                <a:spcPct val="0"/>
              </a:spcBef>
              <a:buFont typeface="Arial"/>
              <a:buChar char="•"/>
            </a:pPr>
            <a:r>
              <a:rPr lang="en-US" sz="1600" spc="-70" dirty="0">
                <a:solidFill>
                  <a:srgbClr val="000000"/>
                </a:solidFill>
                <a:latin typeface="Childos Arabic"/>
                <a:ea typeface="Childos Arabic"/>
                <a:cs typeface="Childos Arabic"/>
                <a:sym typeface="Childos Arabic"/>
              </a:rPr>
              <a:t>Which other monarchs were significant in British history</a:t>
            </a:r>
          </a:p>
        </p:txBody>
      </p:sp>
      <p:sp>
        <p:nvSpPr>
          <p:cNvPr id="13" name="Freeform 13"/>
          <p:cNvSpPr/>
          <p:nvPr/>
        </p:nvSpPr>
        <p:spPr>
          <a:xfrm>
            <a:off x="6661797" y="2222964"/>
            <a:ext cx="4043007" cy="5155578"/>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13"/>
            <a:stretch>
              <a:fillRect t="-3890" r="-87558" b="-174205"/>
            </a:stretch>
          </a:blipFill>
        </p:spPr>
        <p:txBody>
          <a:bodyPr/>
          <a:lstStyle/>
          <a:p>
            <a:endParaRPr lang="en-GB" dirty="0"/>
          </a:p>
        </p:txBody>
      </p:sp>
      <p:sp>
        <p:nvSpPr>
          <p:cNvPr id="40" name="TextBox 39">
            <a:extLst>
              <a:ext uri="{FF2B5EF4-FFF2-40B4-BE49-F238E27FC236}">
                <a16:creationId xmlns:a16="http://schemas.microsoft.com/office/drawing/2014/main" id="{25400FE4-FF24-4989-858F-9DABD6262B15}"/>
              </a:ext>
            </a:extLst>
          </p:cNvPr>
          <p:cNvSpPr txBox="1"/>
          <p:nvPr/>
        </p:nvSpPr>
        <p:spPr>
          <a:xfrm>
            <a:off x="2832008" y="4558186"/>
            <a:ext cx="3924753" cy="3108543"/>
          </a:xfrm>
          <a:prstGeom prst="rect">
            <a:avLst/>
          </a:prstGeom>
          <a:noFill/>
        </p:spPr>
        <p:txBody>
          <a:bodyPr wrap="square">
            <a:spAutoFit/>
          </a:bodyPr>
          <a:lstStyle/>
          <a:p>
            <a:pPr>
              <a:buNone/>
            </a:pPr>
            <a:r>
              <a:rPr lang="en-GB" sz="1400" b="1" dirty="0">
                <a:effectLst/>
                <a:latin typeface="Childos Arabic" panose="020B0604020202020204" charset="-78"/>
                <a:ea typeface="Calibri" panose="020F0502020204030204" pitchFamily="34" charset="0"/>
                <a:cs typeface="Childos Arabic" panose="020B0604020202020204" charset="-78"/>
              </a:rPr>
              <a:t>We will continue to remind the children the importance of Internet Safety and staying saf</a:t>
            </a:r>
            <a:r>
              <a:rPr lang="en-GB" sz="1400" b="1" dirty="0">
                <a:latin typeface="Childos Arabic" panose="020B0604020202020204" charset="-78"/>
                <a:ea typeface="Calibri" panose="020F0502020204030204" pitchFamily="34" charset="0"/>
                <a:cs typeface="Childos Arabic" panose="020B0604020202020204" charset="-78"/>
              </a:rPr>
              <a:t>e online. </a:t>
            </a:r>
          </a:p>
          <a:p>
            <a:pPr>
              <a:buNone/>
            </a:pPr>
            <a:endParaRPr lang="en-GB" sz="1400" dirty="0">
              <a:latin typeface="Childos Arabic" panose="020B0604020202020204" charset="-78"/>
              <a:ea typeface="Calibri" panose="020F0502020204030204" pitchFamily="34" charset="0"/>
              <a:cs typeface="Childos Arabic" panose="020B0604020202020204" charset="-78"/>
            </a:endParaRPr>
          </a:p>
          <a:p>
            <a:pPr>
              <a:buNone/>
            </a:pPr>
            <a:r>
              <a:rPr lang="en-GB" sz="1400" dirty="0">
                <a:latin typeface="Childos Arabic" panose="020B0604020202020204" charset="-78"/>
                <a:ea typeface="Calibri" panose="020F0502020204030204" pitchFamily="34" charset="0"/>
                <a:cs typeface="Childos Arabic" panose="020B0604020202020204" charset="-78"/>
              </a:rPr>
              <a:t>We will begin our unit on Algorithms, in which we will learn:</a:t>
            </a:r>
          </a:p>
          <a:p>
            <a:pPr marL="285750" indent="-285750">
              <a:buFontTx/>
              <a:buChar char="-"/>
            </a:pPr>
            <a:r>
              <a:rPr lang="en-GB" sz="1400" dirty="0">
                <a:latin typeface="Childos Arabic" panose="020B0604020202020204" charset="-78"/>
                <a:ea typeface="Calibri" panose="020F0502020204030204" pitchFamily="34" charset="0"/>
                <a:cs typeface="Childos Arabic" panose="020B0604020202020204" charset="-78"/>
              </a:rPr>
              <a:t>What an algorithm is</a:t>
            </a:r>
          </a:p>
          <a:p>
            <a:pPr marL="285750" indent="-285750">
              <a:buFontTx/>
              <a:buChar char="-"/>
            </a:pPr>
            <a:r>
              <a:rPr lang="en-GB" sz="1400" dirty="0">
                <a:latin typeface="Childos Arabic" panose="020B0604020202020204" charset="-78"/>
                <a:ea typeface="Calibri" panose="020F0502020204030204" pitchFamily="34" charset="0"/>
                <a:cs typeface="Childos Arabic" panose="020B0604020202020204" charset="-78"/>
              </a:rPr>
              <a:t>How to write an algorithm</a:t>
            </a:r>
          </a:p>
          <a:p>
            <a:pPr marL="285750" indent="-285750">
              <a:buFontTx/>
              <a:buChar char="-"/>
            </a:pPr>
            <a:r>
              <a:rPr lang="en-GB" sz="1400" dirty="0">
                <a:latin typeface="Childos Arabic" panose="020B0604020202020204" charset="-78"/>
                <a:ea typeface="Calibri" panose="020F0502020204030204" pitchFamily="34" charset="0"/>
                <a:cs typeface="Childos Arabic" panose="020B0604020202020204" charset="-78"/>
              </a:rPr>
              <a:t>How to follow an algorithm</a:t>
            </a:r>
          </a:p>
          <a:p>
            <a:pPr marL="285750" indent="-285750">
              <a:buFontTx/>
              <a:buChar char="-"/>
            </a:pPr>
            <a:r>
              <a:rPr lang="en-GB" sz="1400" dirty="0">
                <a:latin typeface="Childos Arabic" panose="020B0604020202020204" charset="-78"/>
                <a:cs typeface="Childos Arabic" panose="020B0604020202020204" charset="-78"/>
              </a:rPr>
              <a:t>Create an achievable programme by using small steps</a:t>
            </a:r>
          </a:p>
          <a:p>
            <a:pPr marL="285750" indent="-285750">
              <a:buFontTx/>
              <a:buChar char="-"/>
            </a:pPr>
            <a:r>
              <a:rPr lang="en-GB" sz="1400" dirty="0">
                <a:latin typeface="Childos Arabic" panose="020B0604020202020204" charset="-78"/>
                <a:cs typeface="Childos Arabic" panose="020B0604020202020204" charset="-78"/>
              </a:rPr>
              <a:t>Identify bugs in an algorithm and know how to fix them</a:t>
            </a:r>
            <a:endParaRPr lang="en-GB" dirty="0"/>
          </a:p>
          <a:p>
            <a:pPr>
              <a:buNone/>
            </a:pPr>
            <a:endParaRPr lang="en-GB" sz="1400" dirty="0">
              <a:latin typeface="Childos Arabic" panose="020B0604020202020204" charset="-78"/>
              <a:ea typeface="Calibri" panose="020F0502020204030204" pitchFamily="34" charset="0"/>
              <a:cs typeface="Childos Arabic" panose="020B0604020202020204" charset="-78"/>
            </a:endParaRPr>
          </a:p>
        </p:txBody>
      </p:sp>
      <p:sp>
        <p:nvSpPr>
          <p:cNvPr id="35" name="TextBox 35"/>
          <p:cNvSpPr txBox="1"/>
          <p:nvPr/>
        </p:nvSpPr>
        <p:spPr>
          <a:xfrm>
            <a:off x="6888178" y="4202181"/>
            <a:ext cx="3823853" cy="2673168"/>
          </a:xfrm>
          <a:prstGeom prst="rect">
            <a:avLst/>
          </a:prstGeom>
        </p:spPr>
        <p:txBody>
          <a:bodyPr wrap="square" lIns="0" tIns="0" rIns="0" bIns="0" rtlCol="0" anchor="t">
            <a:spAutoFit/>
          </a:bodyPr>
          <a:lstStyle/>
          <a:p>
            <a:pPr algn="l">
              <a:lnSpc>
                <a:spcPts val="1947"/>
              </a:lnSpc>
              <a:spcBef>
                <a:spcPct val="0"/>
              </a:spcBef>
            </a:pPr>
            <a:r>
              <a:rPr lang="en-US" spc="-81" dirty="0">
                <a:solidFill>
                  <a:srgbClr val="000000"/>
                </a:solidFill>
                <a:latin typeface="Childos Arabic" panose="020B0604020202020204" charset="-78"/>
                <a:ea typeface="Childos Arabic"/>
                <a:cs typeface="Childos Arabic" panose="020B0604020202020204" charset="-78"/>
                <a:sym typeface="Childos Arabic"/>
              </a:rPr>
              <a:t>Mechanisms: Matching Slider Game</a:t>
            </a:r>
          </a:p>
          <a:p>
            <a:pPr algn="l">
              <a:lnSpc>
                <a:spcPts val="1947"/>
              </a:lnSpc>
              <a:spcBef>
                <a:spcPct val="0"/>
              </a:spcBef>
            </a:pPr>
            <a:endParaRPr lang="en-US" sz="2000" spc="-81" dirty="0">
              <a:solidFill>
                <a:srgbClr val="000000"/>
              </a:solidFill>
              <a:latin typeface="Childos Arabic" panose="020B0604020202020204" charset="-78"/>
              <a:ea typeface="Childos Arabic"/>
              <a:cs typeface="Childos Arabic" panose="020B0604020202020204" charset="-78"/>
              <a:sym typeface="Childos Arabic"/>
            </a:endParaRPr>
          </a:p>
          <a:p>
            <a:pPr>
              <a:lnSpc>
                <a:spcPts val="1947"/>
              </a:lnSpc>
              <a:spcBef>
                <a:spcPct val="0"/>
              </a:spcBef>
            </a:pPr>
            <a:r>
              <a:rPr lang="en-US" sz="1600" spc="-81" dirty="0">
                <a:solidFill>
                  <a:srgbClr val="000000"/>
                </a:solidFill>
                <a:latin typeface="Childos Arabic" panose="020B0604020202020204" charset="-78"/>
                <a:ea typeface="Childos Arabic"/>
                <a:cs typeface="Childos Arabic" panose="020B0604020202020204" charset="-78"/>
                <a:sym typeface="Childos Arabic"/>
              </a:rPr>
              <a:t>During this unit we will:</a:t>
            </a:r>
          </a:p>
          <a:p>
            <a:pPr marL="285750" indent="-285750">
              <a:lnSpc>
                <a:spcPts val="1947"/>
              </a:lnSpc>
              <a:spcBef>
                <a:spcPct val="0"/>
              </a:spcBef>
              <a:buFontTx/>
              <a:buChar char="-"/>
            </a:pPr>
            <a:r>
              <a:rPr lang="en-US" sz="1600" spc="-81" dirty="0">
                <a:solidFill>
                  <a:srgbClr val="000000"/>
                </a:solidFill>
                <a:latin typeface="Childos Arabic" panose="020B0604020202020204" charset="-78"/>
                <a:ea typeface="Childos Arabic"/>
                <a:cs typeface="Childos Arabic" panose="020B0604020202020204" charset="-78"/>
                <a:sym typeface="Childos Arabic"/>
              </a:rPr>
              <a:t>Identify slider mechanisms and think about how they work</a:t>
            </a:r>
          </a:p>
          <a:p>
            <a:pPr marL="285750" indent="-285750">
              <a:lnSpc>
                <a:spcPts val="1947"/>
              </a:lnSpc>
              <a:spcBef>
                <a:spcPct val="0"/>
              </a:spcBef>
              <a:buFontTx/>
              <a:buChar char="-"/>
            </a:pPr>
            <a:r>
              <a:rPr lang="en-US" sz="1600" spc="-81" dirty="0">
                <a:solidFill>
                  <a:srgbClr val="000000"/>
                </a:solidFill>
                <a:latin typeface="Childos Arabic" panose="020B0604020202020204" charset="-78"/>
                <a:ea typeface="Childos Arabic"/>
                <a:cs typeface="Childos Arabic" panose="020B0604020202020204" charset="-78"/>
                <a:sym typeface="Childos Arabic"/>
              </a:rPr>
              <a:t>Make our own slider mechanisms and try to make them better</a:t>
            </a:r>
          </a:p>
          <a:p>
            <a:pPr marL="285750" indent="-285750">
              <a:lnSpc>
                <a:spcPts val="1947"/>
              </a:lnSpc>
              <a:spcBef>
                <a:spcPct val="0"/>
              </a:spcBef>
              <a:buFontTx/>
              <a:buChar char="-"/>
            </a:pPr>
            <a:r>
              <a:rPr lang="en-US" sz="1600" spc="-81" dirty="0">
                <a:solidFill>
                  <a:srgbClr val="000000"/>
                </a:solidFill>
                <a:latin typeface="Childos Arabic" panose="020B0604020202020204" charset="-78"/>
                <a:ea typeface="Childos Arabic"/>
                <a:cs typeface="Childos Arabic" panose="020B0604020202020204" charset="-78"/>
                <a:sym typeface="Childos Arabic"/>
              </a:rPr>
              <a:t>Design a slider game using others as a guide</a:t>
            </a:r>
          </a:p>
          <a:p>
            <a:pPr marL="285750" indent="-285750">
              <a:lnSpc>
                <a:spcPts val="1947"/>
              </a:lnSpc>
              <a:spcBef>
                <a:spcPct val="0"/>
              </a:spcBef>
              <a:buFontTx/>
              <a:buChar char="-"/>
            </a:pPr>
            <a:r>
              <a:rPr lang="en-US" sz="1600" spc="-81" dirty="0">
                <a:solidFill>
                  <a:srgbClr val="000000"/>
                </a:solidFill>
                <a:latin typeface="Childos Arabic" panose="020B0604020202020204" charset="-78"/>
                <a:ea typeface="Childos Arabic"/>
                <a:cs typeface="Childos Arabic" panose="020B0604020202020204" charset="-78"/>
                <a:sym typeface="Childos Arabic"/>
              </a:rPr>
              <a:t>Make our own slider game using tools with increased accuracy</a:t>
            </a:r>
          </a:p>
          <a:p>
            <a:pPr marL="285750" indent="-285750">
              <a:lnSpc>
                <a:spcPts val="1947"/>
              </a:lnSpc>
              <a:spcBef>
                <a:spcPct val="0"/>
              </a:spcBef>
              <a:buFontTx/>
              <a:buChar char="-"/>
            </a:pPr>
            <a:r>
              <a:rPr lang="en-US" sz="1600" spc="-81" dirty="0">
                <a:solidFill>
                  <a:srgbClr val="000000"/>
                </a:solidFill>
                <a:latin typeface="Childos Arabic" panose="020B0604020202020204" charset="-78"/>
                <a:ea typeface="Childos Arabic"/>
                <a:cs typeface="Childos Arabic" panose="020B0604020202020204" charset="-78"/>
                <a:sym typeface="Childos Arabic"/>
              </a:rPr>
              <a:t>Test our product out and evaluate it!</a:t>
            </a:r>
          </a:p>
        </p:txBody>
      </p:sp>
      <p:grpSp>
        <p:nvGrpSpPr>
          <p:cNvPr id="32" name="Group 32"/>
          <p:cNvGrpSpPr/>
          <p:nvPr/>
        </p:nvGrpSpPr>
        <p:grpSpPr>
          <a:xfrm rot="795463">
            <a:off x="6891000" y="3612530"/>
            <a:ext cx="1978058" cy="485069"/>
            <a:chOff x="35007" y="135527"/>
            <a:chExt cx="2122922" cy="646759"/>
          </a:xfrm>
        </p:grpSpPr>
        <p:sp>
          <p:nvSpPr>
            <p:cNvPr id="33" name="Freeform 33"/>
            <p:cNvSpPr/>
            <p:nvPr/>
          </p:nvSpPr>
          <p:spPr>
            <a:xfrm rot="-739120">
              <a:off x="35007" y="220046"/>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4"/>
            <p:cNvSpPr txBox="1"/>
            <p:nvPr/>
          </p:nvSpPr>
          <p:spPr>
            <a:xfrm rot="20287035">
              <a:off x="710289" y="135527"/>
              <a:ext cx="703262" cy="64675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D&amp;T</a:t>
              </a:r>
            </a:p>
          </p:txBody>
        </p:sp>
      </p:grpSp>
      <p:sp>
        <p:nvSpPr>
          <p:cNvPr id="41" name="TextBox 40">
            <a:extLst>
              <a:ext uri="{FF2B5EF4-FFF2-40B4-BE49-F238E27FC236}">
                <a16:creationId xmlns:a16="http://schemas.microsoft.com/office/drawing/2014/main" id="{6F104D5F-8E6D-4897-ABAE-FF5066A14E99}"/>
              </a:ext>
            </a:extLst>
          </p:cNvPr>
          <p:cNvSpPr txBox="1"/>
          <p:nvPr/>
        </p:nvSpPr>
        <p:spPr>
          <a:xfrm>
            <a:off x="7548377" y="799242"/>
            <a:ext cx="2065523" cy="2031325"/>
          </a:xfrm>
          <a:prstGeom prst="rect">
            <a:avLst/>
          </a:prstGeom>
          <a:noFill/>
        </p:spPr>
        <p:txBody>
          <a:bodyPr wrap="square" rtlCol="0">
            <a:spAutoFit/>
          </a:bodyPr>
          <a:lstStyle/>
          <a:p>
            <a:r>
              <a:rPr lang="en-GB" sz="1400" dirty="0">
                <a:latin typeface="Childos Arabic" panose="020B0604020202020204" charset="-78"/>
                <a:cs typeface="Childos Arabic" panose="020B0604020202020204" charset="-78"/>
              </a:rPr>
              <a:t>Our PE specialist teachers will be continue to build our multi skills such as listening, resilience, balance, strength, coordination and team work through a unit of movement and  dance.  </a:t>
            </a:r>
          </a:p>
        </p:txBody>
      </p:sp>
      <p:pic>
        <p:nvPicPr>
          <p:cNvPr id="2" name="Picture 1">
            <a:extLst>
              <a:ext uri="{FF2B5EF4-FFF2-40B4-BE49-F238E27FC236}">
                <a16:creationId xmlns:a16="http://schemas.microsoft.com/office/drawing/2014/main" id="{25EDE76C-EF7A-4AA1-BCAB-6ED5CFF90BCA}"/>
              </a:ext>
            </a:extLst>
          </p:cNvPr>
          <p:cNvPicPr>
            <a:picLocks noChangeAspect="1"/>
          </p:cNvPicPr>
          <p:nvPr/>
        </p:nvPicPr>
        <p:blipFill>
          <a:blip r:embed="rId14"/>
          <a:stretch>
            <a:fillRect/>
          </a:stretch>
        </p:blipFill>
        <p:spPr>
          <a:xfrm rot="459563">
            <a:off x="9285209" y="3156972"/>
            <a:ext cx="1255455" cy="885806"/>
          </a:xfrm>
          <a:prstGeom prst="rect">
            <a:avLst/>
          </a:prstGeom>
        </p:spPr>
      </p:pic>
      <p:pic>
        <p:nvPicPr>
          <p:cNvPr id="1026" name="Picture 2" descr="Queen Victoria - Wikipedia">
            <a:extLst>
              <a:ext uri="{FF2B5EF4-FFF2-40B4-BE49-F238E27FC236}">
                <a16:creationId xmlns:a16="http://schemas.microsoft.com/office/drawing/2014/main" id="{3F4642EF-C916-4C16-87FB-379CC5E6F2A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70175" y="0"/>
            <a:ext cx="1165076" cy="16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873F91-1326-4B5F-A04C-7B2634485D88}"/>
</file>

<file path=customXml/itemProps2.xml><?xml version="1.0" encoding="utf-8"?>
<ds:datastoreItem xmlns:ds="http://schemas.openxmlformats.org/officeDocument/2006/customXml" ds:itemID="{05CB34E5-E299-44A0-A5FD-1EA537439416}"/>
</file>

<file path=customXml/itemProps3.xml><?xml version="1.0" encoding="utf-8"?>
<ds:datastoreItem xmlns:ds="http://schemas.openxmlformats.org/officeDocument/2006/customXml" ds:itemID="{956DD5D8-56AE-4D7B-82F9-07850CF919F3}"/>
</file>

<file path=docProps/app.xml><?xml version="1.0" encoding="utf-8"?>
<Properties xmlns="http://schemas.openxmlformats.org/officeDocument/2006/extended-properties" xmlns:vt="http://schemas.openxmlformats.org/officeDocument/2006/docPropsVTypes">
  <TotalTime>56920</TotalTime>
  <Words>666</Words>
  <Application>Microsoft Office PowerPoint</Application>
  <PresentationFormat>Custom</PresentationFormat>
  <Paragraphs>67</Paragraphs>
  <Slides>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Apricots</vt:lpstr>
      <vt:lpstr>Pattaya</vt:lpstr>
      <vt:lpstr>Childos Arabic</vt:lpstr>
      <vt:lpstr>Modern Love Caps</vt:lpstr>
      <vt:lpstr>Calibri</vt:lpstr>
      <vt:lpstr>Modern Love</vt:lpstr>
      <vt:lpstr>Times New Roman</vt:lpstr>
      <vt:lpstr>Arial</vt:lpstr>
      <vt:lpstr>Rockwell</vt:lpstr>
      <vt:lpstr>Abadi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Jade Cartledge</dc:creator>
  <cp:lastModifiedBy>Jade Cartledge</cp:lastModifiedBy>
  <cp:revision>29</cp:revision>
  <cp:lastPrinted>2025-07-21T07:10:37Z</cp:lastPrinted>
  <dcterms:created xsi:type="dcterms:W3CDTF">2006-08-16T00:00:00Z</dcterms:created>
  <dcterms:modified xsi:type="dcterms:W3CDTF">2026-01-07T16:31:36Z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