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2"/>
    <p:sldId id="257" r:id="rId3"/>
  </p:sldIdLst>
  <p:sldSz cx="10693400" cy="7556500"/>
  <p:notesSz cx="6797675" cy="9926638"/>
  <p:embeddedFontLst>
    <p:embeddedFont>
      <p:font typeface="Abadi" panose="020B0604020104020204" pitchFamily="34" charset="0"/>
      <p:regular r:id="rId5"/>
    </p:embeddedFont>
    <p:embeddedFont>
      <p:font typeface="Apricots" panose="020B0604020202020204" charset="0"/>
      <p:regular r:id="rId6"/>
    </p:embeddedFont>
    <p:embeddedFont>
      <p:font typeface="Calibri" panose="020F0502020204030204" pitchFamily="34" charset="0"/>
      <p:regular r:id="rId7"/>
      <p:bold r:id="rId8"/>
      <p:italic r:id="rId9"/>
      <p:boldItalic r:id="rId10"/>
    </p:embeddedFont>
    <p:embeddedFont>
      <p:font typeface="Calibri Light" panose="020F0302020204030204" pitchFamily="34" charset="0"/>
      <p:regular r:id="rId11"/>
      <p:italic r:id="rId12"/>
    </p:embeddedFont>
    <p:embeddedFont>
      <p:font typeface="Childos Arabic" panose="020B0604020202020204" charset="-78"/>
      <p:regular r:id="rId13"/>
    </p:embeddedFont>
    <p:embeddedFont>
      <p:font typeface="Comic Sans MS" panose="030F0702030302020204" pitchFamily="66" charset="0"/>
      <p:regular r:id="rId14"/>
      <p:bold r:id="rId15"/>
      <p:italic r:id="rId16"/>
      <p:boldItalic r:id="rId17"/>
    </p:embeddedFont>
    <p:embeddedFont>
      <p:font typeface="Corbel Light" panose="020B0303020204020204" pitchFamily="34" charset="0"/>
      <p:regular r:id="rId18"/>
      <p:italic r:id="rId19"/>
    </p:embeddedFont>
    <p:embeddedFont>
      <p:font typeface="Modern Love" panose="04090805081005020601" pitchFamily="82" charset="0"/>
      <p:regular r:id="rId20"/>
    </p:embeddedFont>
    <p:embeddedFont>
      <p:font typeface="Modern Love Caps" panose="04070805081001020A01" pitchFamily="82" charset="0"/>
      <p:regular r:id="rId21"/>
    </p:embeddedFont>
    <p:embeddedFont>
      <p:font typeface="Roboto" panose="020B0604020202020204" charset="0"/>
      <p:regular r:id="rId22"/>
      <p:bold r:id="rId23"/>
      <p:italic r:id="rId24"/>
      <p:boldItalic r:id="rId25"/>
    </p:embeddedFont>
    <p:embeddedFont>
      <p:font typeface="Rockwell" panose="02060603020205020403" pitchFamily="18"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2" d="100"/>
          <a:sy n="62" d="100"/>
        </p:scale>
        <p:origin x="132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9.fntdata"/><Relationship Id="rId18" Type="http://schemas.openxmlformats.org/officeDocument/2006/relationships/font" Target="fonts/font14.fntdata"/><Relationship Id="rId26" Type="http://schemas.openxmlformats.org/officeDocument/2006/relationships/font" Target="fonts/font22.fntdata"/><Relationship Id="rId3" Type="http://schemas.openxmlformats.org/officeDocument/2006/relationships/slide" Target="slides/slide2.xml"/><Relationship Id="rId21" Type="http://schemas.openxmlformats.org/officeDocument/2006/relationships/font" Target="fonts/font17.fntdata"/><Relationship Id="rId34" Type="http://schemas.openxmlformats.org/officeDocument/2006/relationships/customXml" Target="../customXml/item1.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font" Target="fonts/font2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29" Type="http://schemas.openxmlformats.org/officeDocument/2006/relationships/font" Target="fonts/font25.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font" Target="fonts/font20.fntdata"/><Relationship Id="rId32" Type="http://schemas.openxmlformats.org/officeDocument/2006/relationships/theme" Target="theme/theme1.xml"/><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font" Target="fonts/font19.fntdata"/><Relationship Id="rId28" Type="http://schemas.openxmlformats.org/officeDocument/2006/relationships/font" Target="fonts/font24.fntdata"/><Relationship Id="rId36" Type="http://schemas.openxmlformats.org/officeDocument/2006/relationships/customXml" Target="../customXml/item3.xml"/><Relationship Id="rId10" Type="http://schemas.openxmlformats.org/officeDocument/2006/relationships/font" Target="fonts/font6.fntdata"/><Relationship Id="rId19" Type="http://schemas.openxmlformats.org/officeDocument/2006/relationships/font" Target="fonts/font15.fntdata"/><Relationship Id="rId31" Type="http://schemas.openxmlformats.org/officeDocument/2006/relationships/viewProps" Target="viewProps.xml"/><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font" Target="fonts/font18.fntdata"/><Relationship Id="rId27" Type="http://schemas.openxmlformats.org/officeDocument/2006/relationships/font" Target="fonts/font23.fntdata"/><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D88D60E-1EDA-4E09-81E8-BD5E9AFB6D96}" type="datetimeFigureOut">
              <a:rPr lang="en-GB" smtClean="0"/>
              <a:t>05/01/2026</a:t>
            </a:fld>
            <a:endParaRPr lang="en-GB"/>
          </a:p>
        </p:txBody>
      </p:sp>
      <p:sp>
        <p:nvSpPr>
          <p:cNvPr id="4" name="Slide Image Placeholder 3"/>
          <p:cNvSpPr>
            <a:spLocks noGrp="1" noRot="1" noChangeAspect="1"/>
          </p:cNvSpPr>
          <p:nvPr>
            <p:ph type="sldImg" idx="2"/>
          </p:nvPr>
        </p:nvSpPr>
        <p:spPr>
          <a:xfrm>
            <a:off x="1028700" y="1241425"/>
            <a:ext cx="474027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0DD0A222-7B0A-4CF7-88E7-D99D0383C351}" type="slidenum">
              <a:rPr lang="en-GB" smtClean="0"/>
              <a:t>‹#›</a:t>
            </a:fld>
            <a:endParaRPr lang="en-GB"/>
          </a:p>
        </p:txBody>
      </p:sp>
    </p:spTree>
    <p:extLst>
      <p:ext uri="{BB962C8B-B14F-4D97-AF65-F5344CB8AC3E}">
        <p14:creationId xmlns:p14="http://schemas.microsoft.com/office/powerpoint/2010/main" val="1289179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D0A222-7B0A-4CF7-88E7-D99D0383C351}" type="slidenum">
              <a:rPr lang="en-GB" smtClean="0"/>
              <a:t>1</a:t>
            </a:fld>
            <a:endParaRPr lang="en-GB"/>
          </a:p>
        </p:txBody>
      </p:sp>
    </p:spTree>
    <p:extLst>
      <p:ext uri="{BB962C8B-B14F-4D97-AF65-F5344CB8AC3E}">
        <p14:creationId xmlns:p14="http://schemas.microsoft.com/office/powerpoint/2010/main" val="1761906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D0A222-7B0A-4CF7-88E7-D99D0383C351}" type="slidenum">
              <a:rPr lang="en-GB" smtClean="0"/>
              <a:t>2</a:t>
            </a:fld>
            <a:endParaRPr lang="en-GB"/>
          </a:p>
        </p:txBody>
      </p:sp>
    </p:spTree>
    <p:extLst>
      <p:ext uri="{BB962C8B-B14F-4D97-AF65-F5344CB8AC3E}">
        <p14:creationId xmlns:p14="http://schemas.microsoft.com/office/powerpoint/2010/main" val="2002257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jpeg"/><Relationship Id="rId21" Type="http://schemas.openxmlformats.org/officeDocument/2006/relationships/image" Target="../media/image19.pn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24" Type="http://schemas.openxmlformats.org/officeDocument/2006/relationships/image" Target="../media/image22.png"/><Relationship Id="rId5" Type="http://schemas.openxmlformats.org/officeDocument/2006/relationships/image" Target="../media/image3.svg"/><Relationship Id="rId15" Type="http://schemas.openxmlformats.org/officeDocument/2006/relationships/image" Target="../media/image13.sv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png"/><Relationship Id="rId7" Type="http://schemas.openxmlformats.org/officeDocument/2006/relationships/image" Target="../media/image9.svg"/><Relationship Id="rId12" Type="http://schemas.openxmlformats.org/officeDocument/2006/relationships/image" Target="../media/image30.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29.png"/><Relationship Id="rId5" Type="http://schemas.openxmlformats.org/officeDocument/2006/relationships/image" Target="../media/image1.jpeg"/><Relationship Id="rId15" Type="http://schemas.openxmlformats.org/officeDocument/2006/relationships/image" Target="../media/image33.jpeg"/><Relationship Id="rId10" Type="http://schemas.openxmlformats.org/officeDocument/2006/relationships/image" Target="../media/image28.png"/><Relationship Id="rId4" Type="http://schemas.openxmlformats.org/officeDocument/2006/relationships/image" Target="../media/image3.svg"/><Relationship Id="rId9" Type="http://schemas.openxmlformats.org/officeDocument/2006/relationships/image" Target="../media/image27.png"/><Relationship Id="rId14" Type="http://schemas.openxmlformats.org/officeDocument/2006/relationships/image" Target="../media/image3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4E606A8-E7BD-8CEE-6AAF-AFB52E599727}"/>
              </a:ext>
            </a:extLst>
          </p:cNvPr>
          <p:cNvSpPr/>
          <p:nvPr/>
        </p:nvSpPr>
        <p:spPr>
          <a:xfrm>
            <a:off x="-92445" y="-262160"/>
            <a:ext cx="10709382" cy="757948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20"/>
              </a:lnSpc>
            </a:pPr>
            <a:r>
              <a:rPr lang="en-US" spc="-123" dirty="0">
                <a:solidFill>
                  <a:srgbClr val="000000"/>
                </a:solidFill>
                <a:latin typeface="Childos Arabic"/>
                <a:ea typeface="Childos Arabic"/>
                <a:cs typeface="Childos Arabic"/>
                <a:sym typeface="Childos Arabic"/>
              </a:rPr>
              <a:t>We are reading...</a:t>
            </a:r>
          </a:p>
        </p:txBody>
      </p:sp>
      <p:sp>
        <p:nvSpPr>
          <p:cNvPr id="3" name="Freeform 3"/>
          <p:cNvSpPr/>
          <p:nvPr/>
        </p:nvSpPr>
        <p:spPr>
          <a:xfrm>
            <a:off x="241748" y="1519551"/>
            <a:ext cx="1980751"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dirty="0"/>
          </a:p>
        </p:txBody>
      </p:sp>
      <p:sp>
        <p:nvSpPr>
          <p:cNvPr id="4" name="Freeform 4"/>
          <p:cNvSpPr/>
          <p:nvPr/>
        </p:nvSpPr>
        <p:spPr>
          <a:xfrm flipV="1">
            <a:off x="17170" y="2142839"/>
            <a:ext cx="2040544" cy="4879563"/>
          </a:xfrm>
          <a:custGeom>
            <a:avLst/>
            <a:gdLst/>
            <a:ahLst/>
            <a:cxnLst/>
            <a:rect l="l" t="t" r="r" b="b"/>
            <a:pathLst>
              <a:path w="2040544" h="4879563">
                <a:moveTo>
                  <a:pt x="0" y="4879563"/>
                </a:moveTo>
                <a:lnTo>
                  <a:pt x="2040544" y="4879563"/>
                </a:lnTo>
                <a:lnTo>
                  <a:pt x="2040544" y="0"/>
                </a:lnTo>
                <a:lnTo>
                  <a:pt x="0" y="0"/>
                </a:lnTo>
                <a:lnTo>
                  <a:pt x="0" y="4879563"/>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dirty="0"/>
          </a:p>
        </p:txBody>
      </p:sp>
      <p:sp>
        <p:nvSpPr>
          <p:cNvPr id="5" name="Freeform 5"/>
          <p:cNvSpPr/>
          <p:nvPr/>
        </p:nvSpPr>
        <p:spPr>
          <a:xfrm>
            <a:off x="1851042" y="2264373"/>
            <a:ext cx="2049187" cy="923997"/>
          </a:xfrm>
          <a:custGeom>
            <a:avLst/>
            <a:gdLst/>
            <a:ahLst/>
            <a:cxnLst/>
            <a:rect l="l" t="t" r="r" b="b"/>
            <a:pathLst>
              <a:path w="2049187" h="923997">
                <a:moveTo>
                  <a:pt x="0" y="0"/>
                </a:moveTo>
                <a:lnTo>
                  <a:pt x="2049187" y="0"/>
                </a:lnTo>
                <a:lnTo>
                  <a:pt x="2049187" y="923997"/>
                </a:lnTo>
                <a:lnTo>
                  <a:pt x="0" y="92399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6" name="Freeform 6"/>
          <p:cNvSpPr/>
          <p:nvPr/>
        </p:nvSpPr>
        <p:spPr>
          <a:xfrm>
            <a:off x="1494119" y="4492861"/>
            <a:ext cx="2986824" cy="2932518"/>
          </a:xfrm>
          <a:custGeom>
            <a:avLst/>
            <a:gdLst/>
            <a:ahLst/>
            <a:cxnLst/>
            <a:rect l="l" t="t" r="r" b="b"/>
            <a:pathLst>
              <a:path w="2986824" h="2932518">
                <a:moveTo>
                  <a:pt x="0" y="0"/>
                </a:moveTo>
                <a:lnTo>
                  <a:pt x="2986824" y="0"/>
                </a:lnTo>
                <a:lnTo>
                  <a:pt x="2986824" y="2932518"/>
                </a:lnTo>
                <a:lnTo>
                  <a:pt x="0" y="293251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dirty="0"/>
          </a:p>
        </p:txBody>
      </p:sp>
      <p:sp>
        <p:nvSpPr>
          <p:cNvPr id="7" name="Freeform 7"/>
          <p:cNvSpPr/>
          <p:nvPr/>
        </p:nvSpPr>
        <p:spPr>
          <a:xfrm>
            <a:off x="3629928" y="1519551"/>
            <a:ext cx="1803242"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dirty="0"/>
          </a:p>
        </p:txBody>
      </p:sp>
      <p:sp>
        <p:nvSpPr>
          <p:cNvPr id="8" name="Freeform 8"/>
          <p:cNvSpPr/>
          <p:nvPr/>
        </p:nvSpPr>
        <p:spPr>
          <a:xfrm>
            <a:off x="3734703" y="2088153"/>
            <a:ext cx="3194329" cy="1234440"/>
          </a:xfrm>
          <a:custGeom>
            <a:avLst/>
            <a:gdLst/>
            <a:ahLst/>
            <a:cxnLst/>
            <a:rect l="l" t="t" r="r" b="b"/>
            <a:pathLst>
              <a:path w="3194329" h="2327867">
                <a:moveTo>
                  <a:pt x="0" y="0"/>
                </a:moveTo>
                <a:lnTo>
                  <a:pt x="3194329" y="0"/>
                </a:lnTo>
                <a:lnTo>
                  <a:pt x="3194329" y="2327867"/>
                </a:lnTo>
                <a:lnTo>
                  <a:pt x="0" y="2327867"/>
                </a:lnTo>
                <a:lnTo>
                  <a:pt x="0" y="0"/>
                </a:lnTo>
                <a:close/>
              </a:path>
            </a:pathLst>
          </a:custGeom>
          <a:blipFill>
            <a:blip r:embed="rId12"/>
            <a:stretch>
              <a:fillRect/>
            </a:stretch>
          </a:blipFill>
        </p:spPr>
        <p:txBody>
          <a:bodyPr/>
          <a:lstStyle/>
          <a:p>
            <a:endParaRPr lang="en-GB" dirty="0"/>
          </a:p>
        </p:txBody>
      </p:sp>
      <p:sp>
        <p:nvSpPr>
          <p:cNvPr id="9" name="Freeform 9"/>
          <p:cNvSpPr/>
          <p:nvPr/>
        </p:nvSpPr>
        <p:spPr>
          <a:xfrm>
            <a:off x="7160864" y="1503221"/>
            <a:ext cx="1803242"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dirty="0"/>
          </a:p>
        </p:txBody>
      </p:sp>
      <p:sp>
        <p:nvSpPr>
          <p:cNvPr id="10" name="Freeform 10"/>
          <p:cNvSpPr/>
          <p:nvPr/>
        </p:nvSpPr>
        <p:spPr>
          <a:xfrm>
            <a:off x="7187131" y="2113587"/>
            <a:ext cx="3291253" cy="3258810"/>
          </a:xfrm>
          <a:custGeom>
            <a:avLst/>
            <a:gdLst/>
            <a:ahLst/>
            <a:cxnLst/>
            <a:rect l="l" t="t" r="r" b="b"/>
            <a:pathLst>
              <a:path w="3291253" h="3258810">
                <a:moveTo>
                  <a:pt x="0" y="0"/>
                </a:moveTo>
                <a:lnTo>
                  <a:pt x="3291253" y="0"/>
                </a:lnTo>
                <a:lnTo>
                  <a:pt x="3291253" y="3258810"/>
                </a:lnTo>
                <a:lnTo>
                  <a:pt x="0" y="3258810"/>
                </a:lnTo>
                <a:lnTo>
                  <a:pt x="0" y="0"/>
                </a:lnTo>
                <a:close/>
              </a:path>
            </a:pathLst>
          </a:custGeom>
          <a:blipFill>
            <a:blip r:embed="rId13"/>
            <a:stretch>
              <a:fillRect b="-19168"/>
            </a:stretch>
          </a:blipFill>
        </p:spPr>
        <p:txBody>
          <a:bodyPr/>
          <a:lstStyle/>
          <a:p>
            <a:endParaRPr lang="en-GB" sz="1400" dirty="0"/>
          </a:p>
          <a:p>
            <a:endParaRPr lang="en-GB" sz="1400" dirty="0"/>
          </a:p>
          <a:p>
            <a:endParaRPr lang="en-GB" sz="1400" dirty="0"/>
          </a:p>
          <a:p>
            <a:r>
              <a:rPr lang="en-GB" sz="1400" dirty="0"/>
              <a:t>Our focus   will be on how we should love each other and ways in which we can show it to each other, including our family, school friends,  church and people who help us in the community. </a:t>
            </a:r>
          </a:p>
          <a:p>
            <a:r>
              <a:rPr lang="en-GB" sz="1400" dirty="0"/>
              <a:t>We will be listening to </a:t>
            </a:r>
            <a:r>
              <a:rPr lang="en-GB" sz="1400"/>
              <a:t>stories including: </a:t>
            </a:r>
            <a:r>
              <a:rPr lang="en-GB" sz="1400" i="1" dirty="0"/>
              <a:t>the feeding of the </a:t>
            </a:r>
            <a:r>
              <a:rPr lang="en-GB" sz="1400" i="1"/>
              <a:t>five  thousand  </a:t>
            </a:r>
            <a:r>
              <a:rPr lang="en-GB" sz="1400" dirty="0"/>
              <a:t>to help us understand how important it to care for </a:t>
            </a:r>
            <a:r>
              <a:rPr lang="en-GB" sz="1400"/>
              <a:t>each other.</a:t>
            </a:r>
            <a:endParaRPr lang="en-GB" sz="1400" dirty="0"/>
          </a:p>
          <a:p>
            <a:r>
              <a:rPr lang="en-GB" sz="1400" dirty="0"/>
              <a:t>We will be learning about the sign of the cross, </a:t>
            </a:r>
            <a:r>
              <a:rPr lang="en-GB" sz="1400" b="1" dirty="0"/>
              <a:t>The Holy Trinity, </a:t>
            </a:r>
            <a:r>
              <a:rPr lang="en-GB" sz="1400" dirty="0"/>
              <a:t>and what it means to Christians.</a:t>
            </a:r>
          </a:p>
        </p:txBody>
      </p:sp>
      <p:sp>
        <p:nvSpPr>
          <p:cNvPr id="13" name="TextBox 13"/>
          <p:cNvSpPr txBox="1"/>
          <p:nvPr/>
        </p:nvSpPr>
        <p:spPr>
          <a:xfrm>
            <a:off x="7160864" y="2423171"/>
            <a:ext cx="4148778" cy="439031"/>
          </a:xfrm>
          <a:prstGeom prst="rect">
            <a:avLst/>
          </a:prstGeom>
        </p:spPr>
        <p:txBody>
          <a:bodyPr wrap="square" lIns="0" tIns="0" rIns="0" bIns="0" rtlCol="0" anchor="t">
            <a:spAutoFit/>
          </a:bodyPr>
          <a:lstStyle/>
          <a:p>
            <a:pPr marL="171450" indent="-171450" algn="l">
              <a:lnSpc>
                <a:spcPts val="1721"/>
              </a:lnSpc>
              <a:buFont typeface="Arial" panose="020B0604020202020204" pitchFamily="34" charset="0"/>
              <a:buChar char="•"/>
            </a:pPr>
            <a:endParaRPr lang="en-US" sz="1200" spc="-71" dirty="0">
              <a:solidFill>
                <a:srgbClr val="000000"/>
              </a:solidFill>
              <a:latin typeface="Childos Arabic"/>
              <a:ea typeface="Childos Arabic"/>
              <a:cs typeface="Childos Arabic"/>
              <a:sym typeface="Childos Arabic"/>
            </a:endParaRPr>
          </a:p>
          <a:p>
            <a:pPr algn="l">
              <a:lnSpc>
                <a:spcPts val="1721"/>
              </a:lnSpc>
            </a:pPr>
            <a:endParaRPr lang="en-US" sz="1496" spc="-71" dirty="0">
              <a:solidFill>
                <a:srgbClr val="000000"/>
              </a:solidFill>
              <a:latin typeface="Childos Arabic"/>
              <a:ea typeface="Childos Arabic"/>
              <a:cs typeface="Childos Arabic"/>
              <a:sym typeface="Childos Arabic"/>
            </a:endParaRPr>
          </a:p>
        </p:txBody>
      </p:sp>
      <p:sp>
        <p:nvSpPr>
          <p:cNvPr id="14" name="Freeform 14"/>
          <p:cNvSpPr/>
          <p:nvPr/>
        </p:nvSpPr>
        <p:spPr>
          <a:xfrm>
            <a:off x="4173709" y="5512641"/>
            <a:ext cx="6443943" cy="2039853"/>
          </a:xfrm>
          <a:custGeom>
            <a:avLst/>
            <a:gdLst/>
            <a:ahLst/>
            <a:cxnLst/>
            <a:rect l="l" t="t" r="r" b="b"/>
            <a:pathLst>
              <a:path w="3842231" h="2116720">
                <a:moveTo>
                  <a:pt x="0" y="0"/>
                </a:moveTo>
                <a:lnTo>
                  <a:pt x="3842231" y="0"/>
                </a:lnTo>
                <a:lnTo>
                  <a:pt x="3842231" y="2116720"/>
                </a:lnTo>
                <a:lnTo>
                  <a:pt x="0" y="211672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algn="ctr"/>
            <a:endParaRPr lang="en-GB" sz="1600" dirty="0"/>
          </a:p>
          <a:p>
            <a:pPr algn="ctr"/>
            <a:endParaRPr lang="en-GB" sz="1600" dirty="0"/>
          </a:p>
          <a:p>
            <a:pPr algn="ctr"/>
            <a:r>
              <a:rPr lang="en-GB" sz="1600" dirty="0"/>
              <a:t>This term, children in Nursery we will be learning about ‘Galilee to Jerusalem’ we will be learning about the Kings visiting Jesus, that they brought him gifts, that Jesus welcomes everybody, Jesus takes care of everybody, Jesus wants us to care for other people and Jesus teaches us to share what we have with others.</a:t>
            </a:r>
            <a:endParaRPr lang="en-GB" sz="1600" b="1" dirty="0">
              <a:latin typeface="Apricots" pitchFamily="50" charset="0"/>
            </a:endParaRPr>
          </a:p>
        </p:txBody>
      </p:sp>
      <p:sp>
        <p:nvSpPr>
          <p:cNvPr id="15" name="Freeform 15"/>
          <p:cNvSpPr/>
          <p:nvPr/>
        </p:nvSpPr>
        <p:spPr>
          <a:xfrm>
            <a:off x="4624294" y="5036166"/>
            <a:ext cx="1933390" cy="507515"/>
          </a:xfrm>
          <a:custGeom>
            <a:avLst/>
            <a:gdLst/>
            <a:ahLst/>
            <a:cxnLst/>
            <a:rect l="l" t="t" r="r" b="b"/>
            <a:pathLst>
              <a:path w="1933390" h="507515">
                <a:moveTo>
                  <a:pt x="0" y="0"/>
                </a:moveTo>
                <a:lnTo>
                  <a:pt x="1933390" y="0"/>
                </a:lnTo>
                <a:lnTo>
                  <a:pt x="1933390" y="507515"/>
                </a:lnTo>
                <a:lnTo>
                  <a:pt x="0" y="5075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dirty="0"/>
          </a:p>
        </p:txBody>
      </p:sp>
      <p:sp>
        <p:nvSpPr>
          <p:cNvPr id="18" name="TextBox 18"/>
          <p:cNvSpPr txBox="1"/>
          <p:nvPr/>
        </p:nvSpPr>
        <p:spPr>
          <a:xfrm rot="-565994">
            <a:off x="1659662" y="2535573"/>
            <a:ext cx="2204910" cy="332740"/>
          </a:xfrm>
          <a:prstGeom prst="rect">
            <a:avLst/>
          </a:prstGeom>
        </p:spPr>
        <p:txBody>
          <a:bodyPr lIns="0" tIns="0" rIns="0" bIns="0" rtlCol="0" anchor="t">
            <a:spAutoFit/>
          </a:bodyPr>
          <a:lstStyle/>
          <a:p>
            <a:pPr algn="ctr">
              <a:lnSpc>
                <a:spcPts val="2420"/>
              </a:lnSpc>
            </a:pPr>
            <a:r>
              <a:rPr lang="en-US" sz="2200" spc="-123" dirty="0">
                <a:solidFill>
                  <a:srgbClr val="000000"/>
                </a:solidFill>
                <a:latin typeface="Childos Arabic"/>
                <a:ea typeface="Childos Arabic"/>
                <a:cs typeface="Childos Arabic"/>
                <a:sym typeface="Childos Arabic"/>
              </a:rPr>
              <a:t>We are reading...</a:t>
            </a:r>
          </a:p>
        </p:txBody>
      </p:sp>
      <p:sp>
        <p:nvSpPr>
          <p:cNvPr id="19" name="TextBox 19"/>
          <p:cNvSpPr txBox="1"/>
          <p:nvPr/>
        </p:nvSpPr>
        <p:spPr>
          <a:xfrm>
            <a:off x="3783706" y="2167286"/>
            <a:ext cx="3145326" cy="1093248"/>
          </a:xfrm>
          <a:prstGeom prst="rect">
            <a:avLst/>
          </a:prstGeom>
        </p:spPr>
        <p:txBody>
          <a:bodyPr lIns="0" tIns="0" rIns="0" bIns="0" rtlCol="0" anchor="t">
            <a:spAutoFit/>
          </a:bodyPr>
          <a:lstStyle/>
          <a:p>
            <a:pPr algn="l">
              <a:lnSpc>
                <a:spcPts val="1725"/>
              </a:lnSpc>
            </a:pPr>
            <a:r>
              <a:rPr lang="en-US" sz="1500" spc="-72" dirty="0">
                <a:solidFill>
                  <a:srgbClr val="000000"/>
                </a:solidFill>
                <a:latin typeface="Childos Arabic"/>
                <a:ea typeface="Childos Arabic"/>
                <a:cs typeface="Childos Arabic"/>
                <a:sym typeface="Childos Arabic"/>
              </a:rPr>
              <a:t>We will be looking at:</a:t>
            </a:r>
          </a:p>
          <a:p>
            <a:pPr marL="323850" lvl="1" indent="-161925" algn="l">
              <a:lnSpc>
                <a:spcPts val="1725"/>
              </a:lnSpc>
              <a:buFont typeface="Arial"/>
              <a:buChar char="•"/>
            </a:pPr>
            <a:r>
              <a:rPr lang="en-US" sz="1500" spc="-72" dirty="0" err="1">
                <a:solidFill>
                  <a:srgbClr val="000000"/>
                </a:solidFill>
                <a:latin typeface="Childos Arabic"/>
                <a:ea typeface="Childos Arabic"/>
                <a:cs typeface="Childos Arabic"/>
                <a:sym typeface="Childos Arabic"/>
              </a:rPr>
              <a:t>Subitising</a:t>
            </a:r>
            <a:r>
              <a:rPr lang="en-US" sz="1500" spc="-72" dirty="0">
                <a:solidFill>
                  <a:srgbClr val="000000"/>
                </a:solidFill>
                <a:latin typeface="Childos Arabic"/>
                <a:ea typeface="Childos Arabic"/>
                <a:cs typeface="Childos Arabic"/>
                <a:sym typeface="Childos Arabic"/>
              </a:rPr>
              <a:t> 3</a:t>
            </a:r>
          </a:p>
          <a:p>
            <a:pPr marL="323850" lvl="1" indent="-161925" algn="l">
              <a:lnSpc>
                <a:spcPts val="1725"/>
              </a:lnSpc>
              <a:buFont typeface="Arial"/>
              <a:buChar char="•"/>
            </a:pPr>
            <a:r>
              <a:rPr lang="en-US" sz="1500" spc="-72" dirty="0">
                <a:solidFill>
                  <a:srgbClr val="000000"/>
                </a:solidFill>
                <a:latin typeface="Childos Arabic"/>
                <a:ea typeface="Childos Arabic"/>
                <a:cs typeface="Childos Arabic"/>
                <a:sym typeface="Childos Arabic"/>
              </a:rPr>
              <a:t>Number 3</a:t>
            </a:r>
          </a:p>
          <a:p>
            <a:pPr marL="323850" lvl="1" indent="-161925" algn="l">
              <a:lnSpc>
                <a:spcPts val="1725"/>
              </a:lnSpc>
              <a:buFont typeface="Arial"/>
              <a:buChar char="•"/>
            </a:pPr>
            <a:r>
              <a:rPr lang="en-US" sz="1500" spc="-72" dirty="0">
                <a:solidFill>
                  <a:srgbClr val="000000"/>
                </a:solidFill>
                <a:latin typeface="Childos Arabic"/>
                <a:ea typeface="Childos Arabic"/>
                <a:cs typeface="Childos Arabic"/>
                <a:sym typeface="Childos Arabic"/>
              </a:rPr>
              <a:t>Number 4 and it’s composition</a:t>
            </a:r>
          </a:p>
          <a:p>
            <a:pPr marL="323850" lvl="1" indent="-161925" algn="l">
              <a:lnSpc>
                <a:spcPts val="1725"/>
              </a:lnSpc>
              <a:buFont typeface="Arial"/>
              <a:buChar char="•"/>
            </a:pPr>
            <a:r>
              <a:rPr lang="en-US" sz="1500" spc="-72" dirty="0">
                <a:solidFill>
                  <a:srgbClr val="000000"/>
                </a:solidFill>
                <a:latin typeface="Childos Arabic"/>
                <a:ea typeface="Childos Arabic"/>
                <a:cs typeface="Childos Arabic"/>
                <a:sym typeface="Childos Arabic"/>
              </a:rPr>
              <a:t>Number 5 and it’s composition</a:t>
            </a:r>
          </a:p>
        </p:txBody>
      </p:sp>
      <p:sp>
        <p:nvSpPr>
          <p:cNvPr id="21" name="TextBox 21"/>
          <p:cNvSpPr txBox="1"/>
          <p:nvPr/>
        </p:nvSpPr>
        <p:spPr>
          <a:xfrm>
            <a:off x="639438" y="1466488"/>
            <a:ext cx="1287746"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English</a:t>
            </a:r>
          </a:p>
        </p:txBody>
      </p:sp>
      <p:sp>
        <p:nvSpPr>
          <p:cNvPr id="22" name="TextBox 22"/>
          <p:cNvSpPr txBox="1"/>
          <p:nvPr/>
        </p:nvSpPr>
        <p:spPr>
          <a:xfrm>
            <a:off x="152286" y="2372611"/>
            <a:ext cx="1658537" cy="4362092"/>
          </a:xfrm>
          <a:prstGeom prst="rect">
            <a:avLst/>
          </a:prstGeom>
        </p:spPr>
        <p:txBody>
          <a:bodyPr lIns="0" tIns="0" rIns="0" bIns="0" rtlCol="0" anchor="t">
            <a:spAutoFit/>
          </a:bodyPr>
          <a:lstStyle/>
          <a:p>
            <a:r>
              <a:rPr lang="en-US" sz="1200" b="1" spc="-72" dirty="0">
                <a:solidFill>
                  <a:srgbClr val="000000"/>
                </a:solidFill>
                <a:latin typeface="Corbel Light" panose="020B0303020204020204" pitchFamily="34" charset="0"/>
                <a:ea typeface="Childos Arabic"/>
                <a:cs typeface="Childos Arabic"/>
                <a:sym typeface="Childos Arabic"/>
              </a:rPr>
              <a:t>We will be  exploring books independently </a:t>
            </a:r>
            <a:r>
              <a:rPr lang="en-US" sz="1200" b="1" spc="-72" dirty="0">
                <a:solidFill>
                  <a:srgbClr val="000000"/>
                </a:solidFill>
                <a:latin typeface="Calibri Light" panose="020F0302020204030204" pitchFamily="34" charset="0"/>
                <a:ea typeface="Childos Arabic"/>
                <a:cs typeface="Calibri Light" panose="020F0302020204030204" pitchFamily="34" charset="0"/>
                <a:sym typeface="Childos Arabic"/>
              </a:rPr>
              <a:t>and e</a:t>
            </a:r>
            <a:r>
              <a:rPr lang="en-US" sz="1200" b="1" dirty="0">
                <a:latin typeface="Calibri Light" panose="020F0302020204030204" pitchFamily="34" charset="0"/>
                <a:cs typeface="Calibri Light" panose="020F0302020204030204" pitchFamily="34" charset="0"/>
              </a:rPr>
              <a:t>ngaging in extended conversations about  stories, learning new vocabulary. In Writing we will be Sometimes give meaning to our drawings and paintings .</a:t>
            </a:r>
            <a:endParaRPr lang="en-GB" sz="1200" b="1" dirty="0">
              <a:latin typeface="Calibri Light" panose="020F0302020204030204" pitchFamily="34" charset="0"/>
              <a:cs typeface="Calibri Light" panose="020F0302020204030204" pitchFamily="34" charset="0"/>
            </a:endParaRPr>
          </a:p>
          <a:p>
            <a:r>
              <a:rPr lang="en-US" dirty="0"/>
              <a:t> </a:t>
            </a:r>
            <a:endParaRPr lang="en-GB" dirty="0"/>
          </a:p>
          <a:p>
            <a:pPr>
              <a:lnSpc>
                <a:spcPts val="1725"/>
              </a:lnSpc>
            </a:pPr>
            <a:endParaRPr lang="en-GB" sz="1200" dirty="0">
              <a:latin typeface="Calibri Light" panose="020F0302020204030204" pitchFamily="34" charset="0"/>
              <a:cs typeface="Calibri Light" panose="020F0302020204030204" pitchFamily="34" charset="0"/>
            </a:endParaRPr>
          </a:p>
          <a:p>
            <a:pPr algn="l">
              <a:lnSpc>
                <a:spcPts val="1725"/>
              </a:lnSpc>
            </a:pPr>
            <a:r>
              <a:rPr lang="en-US" sz="1200" spc="-72" dirty="0">
                <a:solidFill>
                  <a:srgbClr val="000000"/>
                </a:solidFill>
                <a:latin typeface="Childos Arabic"/>
                <a:ea typeface="Childos Arabic"/>
                <a:cs typeface="Childos Arabic"/>
                <a:sym typeface="Childos Arabic"/>
              </a:rPr>
              <a:t> In Phonics we will be using the </a:t>
            </a:r>
            <a:r>
              <a:rPr lang="en-US" sz="1200" spc="-72" dirty="0" err="1">
                <a:solidFill>
                  <a:srgbClr val="000000"/>
                </a:solidFill>
                <a:latin typeface="Childos Arabic"/>
                <a:ea typeface="Childos Arabic"/>
                <a:cs typeface="Childos Arabic"/>
                <a:sym typeface="Childos Arabic"/>
              </a:rPr>
              <a:t>Programme</a:t>
            </a:r>
            <a:r>
              <a:rPr lang="en-US" sz="1200" spc="-72" dirty="0">
                <a:solidFill>
                  <a:srgbClr val="000000"/>
                </a:solidFill>
                <a:latin typeface="Childos Arabic"/>
                <a:ea typeface="Childos Arabic"/>
                <a:cs typeface="Childos Arabic"/>
                <a:sym typeface="Childos Arabic"/>
              </a:rPr>
              <a:t> ‘Little </a:t>
            </a:r>
            <a:r>
              <a:rPr lang="en-US" sz="1200" spc="-72" dirty="0" err="1">
                <a:solidFill>
                  <a:srgbClr val="000000"/>
                </a:solidFill>
                <a:latin typeface="Childos Arabic"/>
                <a:ea typeface="Childos Arabic"/>
                <a:cs typeface="Childos Arabic"/>
                <a:sym typeface="Childos Arabic"/>
              </a:rPr>
              <a:t>Wandle</a:t>
            </a:r>
            <a:r>
              <a:rPr lang="en-US" sz="1200" spc="-72" dirty="0">
                <a:solidFill>
                  <a:srgbClr val="000000"/>
                </a:solidFill>
                <a:latin typeface="Childos Arabic"/>
                <a:ea typeface="Childos Arabic"/>
                <a:cs typeface="Childos Arabic"/>
                <a:sym typeface="Childos Arabic"/>
              </a:rPr>
              <a:t> to start to learn sounds d,  g, o, c, k, e. and playing phonics games in groups.</a:t>
            </a:r>
          </a:p>
          <a:p>
            <a:pPr algn="l">
              <a:lnSpc>
                <a:spcPts val="1725"/>
              </a:lnSpc>
            </a:pPr>
            <a:r>
              <a:rPr lang="en-US" sz="1200" spc="-72" dirty="0">
                <a:solidFill>
                  <a:srgbClr val="000000"/>
                </a:solidFill>
                <a:latin typeface="Childos Arabic"/>
                <a:ea typeface="Childos Arabic"/>
                <a:cs typeface="Childos Arabic"/>
                <a:sym typeface="Childos Arabic"/>
              </a:rPr>
              <a:t>We will continue to do ‘Rhyme Time’  where we will play games that develop our:</a:t>
            </a:r>
          </a:p>
          <a:p>
            <a:pPr algn="l">
              <a:lnSpc>
                <a:spcPts val="1725"/>
              </a:lnSpc>
            </a:pPr>
            <a:r>
              <a:rPr lang="en-US" sz="1200" spc="-72" dirty="0">
                <a:solidFill>
                  <a:srgbClr val="000000"/>
                </a:solidFill>
                <a:latin typeface="Childos Arabic"/>
                <a:ea typeface="Childos Arabic"/>
                <a:cs typeface="Childos Arabic"/>
                <a:sym typeface="Childos Arabic"/>
              </a:rPr>
              <a:t>Listening, Syllables, Rhyming, Alliteration and Sound Knowledge. </a:t>
            </a:r>
            <a:endParaRPr lang="en-US" sz="1500" spc="-72" dirty="0">
              <a:solidFill>
                <a:srgbClr val="000000"/>
              </a:solidFill>
              <a:latin typeface="Childos Arabic"/>
              <a:ea typeface="Childos Arabic"/>
              <a:cs typeface="Childos Arabic"/>
              <a:sym typeface="Childos Arabic"/>
            </a:endParaRPr>
          </a:p>
        </p:txBody>
      </p:sp>
      <p:sp>
        <p:nvSpPr>
          <p:cNvPr id="23" name="TextBox 23"/>
          <p:cNvSpPr txBox="1"/>
          <p:nvPr/>
        </p:nvSpPr>
        <p:spPr>
          <a:xfrm>
            <a:off x="4064005" y="1450157"/>
            <a:ext cx="1180179" cy="485069"/>
          </a:xfrm>
          <a:prstGeom prst="rect">
            <a:avLst/>
          </a:prstGeom>
        </p:spPr>
        <p:txBody>
          <a:bodyPr wrap="square" lIns="0" tIns="0" rIns="0" bIns="0" rtlCol="0" anchor="t">
            <a:spAutoFit/>
          </a:bodyPr>
          <a:lstStyle/>
          <a:p>
            <a:pPr algn="ctr">
              <a:lnSpc>
                <a:spcPts val="4060"/>
              </a:lnSpc>
            </a:pPr>
            <a:r>
              <a:rPr lang="en-US" sz="2900" dirty="0" err="1">
                <a:solidFill>
                  <a:srgbClr val="000000"/>
                </a:solidFill>
                <a:latin typeface="Apricots" pitchFamily="50" charset="0"/>
                <a:ea typeface="Childos Arabic"/>
                <a:cs typeface="Childos Arabic"/>
                <a:sym typeface="Childos Arabic"/>
              </a:rPr>
              <a:t>Maths</a:t>
            </a:r>
            <a:endParaRPr lang="en-US" sz="2900" dirty="0">
              <a:solidFill>
                <a:srgbClr val="000000"/>
              </a:solidFill>
              <a:latin typeface="Apricots" pitchFamily="50" charset="0"/>
              <a:ea typeface="Childos Arabic"/>
              <a:cs typeface="Childos Arabic"/>
              <a:sym typeface="Childos Arabic"/>
            </a:endParaRPr>
          </a:p>
        </p:txBody>
      </p:sp>
      <p:sp>
        <p:nvSpPr>
          <p:cNvPr id="24" name="TextBox 24"/>
          <p:cNvSpPr txBox="1"/>
          <p:nvPr/>
        </p:nvSpPr>
        <p:spPr>
          <a:xfrm>
            <a:off x="7085690" y="1430226"/>
            <a:ext cx="2065381" cy="469424"/>
          </a:xfrm>
          <a:prstGeom prst="rect">
            <a:avLst/>
          </a:prstGeom>
        </p:spPr>
        <p:txBody>
          <a:bodyPr wrap="square" lIns="0" tIns="0" rIns="0" bIns="0" rtlCol="0" anchor="t">
            <a:spAutoFit/>
          </a:bodyPr>
          <a:lstStyle/>
          <a:p>
            <a:pPr algn="ctr">
              <a:lnSpc>
                <a:spcPts val="4060"/>
              </a:lnSpc>
            </a:pPr>
            <a:r>
              <a:rPr lang="en-US" sz="2400" dirty="0">
                <a:solidFill>
                  <a:srgbClr val="000000"/>
                </a:solidFill>
                <a:latin typeface="Apricots" pitchFamily="50" charset="0"/>
                <a:ea typeface="Childos Arabic"/>
                <a:cs typeface="Childos Arabic"/>
                <a:sym typeface="Childos Arabic"/>
              </a:rPr>
              <a:t>RSHE</a:t>
            </a:r>
          </a:p>
        </p:txBody>
      </p:sp>
      <p:sp>
        <p:nvSpPr>
          <p:cNvPr id="25" name="TextBox 25"/>
          <p:cNvSpPr txBox="1"/>
          <p:nvPr/>
        </p:nvSpPr>
        <p:spPr>
          <a:xfrm>
            <a:off x="4817454" y="5017267"/>
            <a:ext cx="1596045"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RE</a:t>
            </a:r>
          </a:p>
        </p:txBody>
      </p:sp>
      <p:sp>
        <p:nvSpPr>
          <p:cNvPr id="31" name="Text Box 548">
            <a:extLst>
              <a:ext uri="{FF2B5EF4-FFF2-40B4-BE49-F238E27FC236}">
                <a16:creationId xmlns:a16="http://schemas.microsoft.com/office/drawing/2014/main" id="{DFEE3B76-5DA9-7850-A9FE-3900A35D5594}"/>
              </a:ext>
            </a:extLst>
          </p:cNvPr>
          <p:cNvSpPr txBox="1">
            <a:spLocks noChangeArrowheads="1"/>
          </p:cNvSpPr>
          <p:nvPr/>
        </p:nvSpPr>
        <p:spPr bwMode="auto">
          <a:xfrm>
            <a:off x="0" y="-262160"/>
            <a:ext cx="8964106" cy="1234440"/>
          </a:xfrm>
          <a:prstGeom prst="rect">
            <a:avLst/>
          </a:prstGeom>
          <a:noFill/>
          <a:ln>
            <a:noFill/>
          </a:ln>
        </p:spPr>
        <p:txBody>
          <a:bodyPr rot="0" vert="horz" wrap="square" lIns="91440" tIns="45720" rIns="91440" bIns="45720" anchor="t" anchorCtr="0" upright="1">
            <a:noAutofit/>
          </a:bodyPr>
          <a:lstStyle/>
          <a:p>
            <a:pPr algn="ctr">
              <a:buNone/>
            </a:pPr>
            <a:r>
              <a:rPr lang="en-GB" sz="500" dirty="0">
                <a:effectLst/>
                <a:latin typeface="Rockwell" panose="020606030202050204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buNone/>
            </a:pPr>
            <a:r>
              <a:rPr lang="en-GB" sz="600" dirty="0">
                <a:effectLst/>
                <a:latin typeface="Modern Love" panose="04090805081005020601" pitchFamily="82"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GB" sz="5400" dirty="0">
                <a:latin typeface="Apricots" pitchFamily="50" charset="0"/>
                <a:ea typeface="Calibri" panose="020F0502020204030204" pitchFamily="34" charset="0"/>
                <a:cs typeface="Pattaya" panose="00000500000000000000" pitchFamily="2" charset="-34"/>
              </a:rPr>
              <a:t>Nursery</a:t>
            </a:r>
            <a:r>
              <a:rPr lang="en-GB" sz="5400" dirty="0">
                <a:effectLst/>
                <a:latin typeface="Apricots" pitchFamily="50" charset="0"/>
                <a:ea typeface="Calibri" panose="020F0502020204030204" pitchFamily="34" charset="0"/>
                <a:cs typeface="Pattaya" panose="00000500000000000000" pitchFamily="2" charset="-34"/>
              </a:rPr>
              <a:t> Learning Overview</a:t>
            </a:r>
            <a:endParaRPr lang="en-GB" sz="5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Box 2">
            <a:extLst>
              <a:ext uri="{FF2B5EF4-FFF2-40B4-BE49-F238E27FC236}">
                <a16:creationId xmlns:a16="http://schemas.microsoft.com/office/drawing/2014/main" id="{93058327-2D67-8B10-1E13-2BD69A5C6A3B}"/>
              </a:ext>
            </a:extLst>
          </p:cNvPr>
          <p:cNvSpPr txBox="1">
            <a:spLocks noChangeArrowheads="1"/>
          </p:cNvSpPr>
          <p:nvPr/>
        </p:nvSpPr>
        <p:spPr bwMode="auto">
          <a:xfrm>
            <a:off x="57881" y="809263"/>
            <a:ext cx="2034540" cy="495300"/>
          </a:xfrm>
          <a:prstGeom prst="rect">
            <a:avLst/>
          </a:prstGeom>
          <a:noFill/>
          <a:ln w="9525">
            <a:noFill/>
            <a:miter lim="800000"/>
            <a:headEnd/>
            <a:tailEnd/>
          </a:ln>
        </p:spPr>
        <p:txBody>
          <a:bodyPr rot="0" vert="horz" wrap="square" lIns="91440" tIns="45720" rIns="91440" bIns="45720" anchor="t" anchorCtr="0">
            <a:noAutofit/>
          </a:bodyPr>
          <a:lstStyle/>
          <a:p>
            <a:pPr>
              <a:buNone/>
              <a:tabLst>
                <a:tab pos="810260" algn="l"/>
              </a:tabLst>
            </a:pPr>
            <a:r>
              <a:rPr lang="en-US" sz="2600" dirty="0">
                <a:solidFill>
                  <a:srgbClr val="FF0000"/>
                </a:solidFill>
                <a:latin typeface="Modern Love Caps" panose="04070805081001020A01" pitchFamily="82" charset="0"/>
                <a:ea typeface="Calibri" panose="020F0502020204030204" pitchFamily="34" charset="0"/>
                <a:cs typeface="Times New Roman" panose="02020603050405020304" pitchFamily="18" charset="0"/>
              </a:rPr>
              <a:t>Lent</a:t>
            </a:r>
            <a:r>
              <a:rPr lang="en-US" sz="2600" dirty="0">
                <a:solidFill>
                  <a:srgbClr val="FF0000"/>
                </a:solidFill>
                <a:effectLst/>
                <a:latin typeface="Modern Love Caps" panose="04070805081001020A01" pitchFamily="82" charset="0"/>
                <a:ea typeface="Calibri" panose="020F0502020204030204" pitchFamily="34" charset="0"/>
                <a:cs typeface="Times New Roman" panose="02020603050405020304" pitchFamily="18" charset="0"/>
              </a:rPr>
              <a:t> Term 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3" name="Picture 32">
            <a:extLst>
              <a:ext uri="{FF2B5EF4-FFF2-40B4-BE49-F238E27FC236}">
                <a16:creationId xmlns:a16="http://schemas.microsoft.com/office/drawing/2014/main" id="{EE86DE4B-5373-64A1-03C3-97BDF1C1B9C2}"/>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t="19347" b="20129"/>
          <a:stretch/>
        </p:blipFill>
        <p:spPr>
          <a:xfrm>
            <a:off x="8140092" y="104498"/>
            <a:ext cx="1308100" cy="1120140"/>
          </a:xfrm>
          <a:prstGeom prst="rect">
            <a:avLst/>
          </a:prstGeom>
        </p:spPr>
      </p:pic>
      <p:sp>
        <p:nvSpPr>
          <p:cNvPr id="34" name="Freeform 10">
            <a:extLst>
              <a:ext uri="{FF2B5EF4-FFF2-40B4-BE49-F238E27FC236}">
                <a16:creationId xmlns:a16="http://schemas.microsoft.com/office/drawing/2014/main" id="{17F4E586-FE93-842F-D648-7E301C5827F4}"/>
              </a:ext>
            </a:extLst>
          </p:cNvPr>
          <p:cNvSpPr/>
          <p:nvPr/>
        </p:nvSpPr>
        <p:spPr>
          <a:xfrm>
            <a:off x="9426151" y="118077"/>
            <a:ext cx="1128433" cy="1136089"/>
          </a:xfrm>
          <a:custGeom>
            <a:avLst/>
            <a:gdLst/>
            <a:ahLst/>
            <a:cxnLst/>
            <a:rect l="l" t="t" r="r" b="b"/>
            <a:pathLst>
              <a:path w="1386311" h="1417640">
                <a:moveTo>
                  <a:pt x="0" y="0"/>
                </a:moveTo>
                <a:lnTo>
                  <a:pt x="1386311" y="0"/>
                </a:lnTo>
                <a:lnTo>
                  <a:pt x="1386311" y="1417640"/>
                </a:lnTo>
                <a:lnTo>
                  <a:pt x="0" y="1417640"/>
                </a:lnTo>
                <a:lnTo>
                  <a:pt x="0" y="0"/>
                </a:lnTo>
                <a:close/>
              </a:path>
            </a:pathLst>
          </a:custGeom>
          <a:blipFill>
            <a:blip r:embed="rId17"/>
            <a:stretch>
              <a:fillRect/>
            </a:stretch>
          </a:blipFill>
        </p:spPr>
        <p:txBody>
          <a:bodyPr/>
          <a:lstStyle/>
          <a:p>
            <a:endParaRPr lang="en-GB"/>
          </a:p>
        </p:txBody>
      </p:sp>
      <p:sp>
        <p:nvSpPr>
          <p:cNvPr id="35" name="Freeform 11">
            <a:extLst>
              <a:ext uri="{FF2B5EF4-FFF2-40B4-BE49-F238E27FC236}">
                <a16:creationId xmlns:a16="http://schemas.microsoft.com/office/drawing/2014/main" id="{87CAF75B-EFFF-C871-8964-2A72CF1005A9}"/>
              </a:ext>
            </a:extLst>
          </p:cNvPr>
          <p:cNvSpPr/>
          <p:nvPr/>
        </p:nvSpPr>
        <p:spPr>
          <a:xfrm>
            <a:off x="10171371" y="4832851"/>
            <a:ext cx="594669" cy="1008096"/>
          </a:xfrm>
          <a:custGeom>
            <a:avLst/>
            <a:gdLst/>
            <a:ahLst/>
            <a:cxnLst/>
            <a:rect l="l" t="t" r="r" b="b"/>
            <a:pathLst>
              <a:path w="659061" h="1119160">
                <a:moveTo>
                  <a:pt x="0" y="0"/>
                </a:moveTo>
                <a:lnTo>
                  <a:pt x="659061" y="0"/>
                </a:lnTo>
                <a:lnTo>
                  <a:pt x="659061" y="1119160"/>
                </a:lnTo>
                <a:lnTo>
                  <a:pt x="0" y="1119160"/>
                </a:lnTo>
                <a:lnTo>
                  <a:pt x="0" y="0"/>
                </a:lnTo>
                <a:close/>
              </a:path>
            </a:pathLst>
          </a:custGeom>
          <a:blipFill>
            <a:blip r:embed="rId18"/>
            <a:stretch>
              <a:fillRect/>
            </a:stretch>
          </a:blipFill>
        </p:spPr>
        <p:txBody>
          <a:bodyPr/>
          <a:lstStyle/>
          <a:p>
            <a:endParaRPr lang="en-GB"/>
          </a:p>
        </p:txBody>
      </p:sp>
      <p:pic>
        <p:nvPicPr>
          <p:cNvPr id="11" name="Picture 10">
            <a:extLst>
              <a:ext uri="{FF2B5EF4-FFF2-40B4-BE49-F238E27FC236}">
                <a16:creationId xmlns:a16="http://schemas.microsoft.com/office/drawing/2014/main" id="{A78B2446-862C-4B2D-9270-E6743F6AA16F}"/>
              </a:ext>
            </a:extLst>
          </p:cNvPr>
          <p:cNvPicPr>
            <a:picLocks noChangeAspect="1"/>
          </p:cNvPicPr>
          <p:nvPr/>
        </p:nvPicPr>
        <p:blipFill>
          <a:blip r:embed="rId19"/>
          <a:stretch>
            <a:fillRect/>
          </a:stretch>
        </p:blipFill>
        <p:spPr>
          <a:xfrm>
            <a:off x="2043605" y="883950"/>
            <a:ext cx="2048434" cy="920576"/>
          </a:xfrm>
          <a:prstGeom prst="rect">
            <a:avLst/>
          </a:prstGeom>
        </p:spPr>
      </p:pic>
      <p:sp>
        <p:nvSpPr>
          <p:cNvPr id="12" name="Rectangle 11">
            <a:extLst>
              <a:ext uri="{FF2B5EF4-FFF2-40B4-BE49-F238E27FC236}">
                <a16:creationId xmlns:a16="http://schemas.microsoft.com/office/drawing/2014/main" id="{CE5DB0D2-F83B-4FAC-93A6-68053B3343A2}"/>
              </a:ext>
            </a:extLst>
          </p:cNvPr>
          <p:cNvSpPr/>
          <p:nvPr/>
        </p:nvSpPr>
        <p:spPr>
          <a:xfrm>
            <a:off x="2055636" y="997441"/>
            <a:ext cx="1899172" cy="700192"/>
          </a:xfrm>
          <a:prstGeom prst="rect">
            <a:avLst/>
          </a:prstGeom>
        </p:spPr>
        <p:txBody>
          <a:bodyPr wrap="square">
            <a:spAutoFit/>
          </a:bodyPr>
          <a:lstStyle/>
          <a:p>
            <a:pPr algn="ctr">
              <a:lnSpc>
                <a:spcPts val="2420"/>
              </a:lnSpc>
            </a:pPr>
            <a:r>
              <a:rPr lang="en-US" spc="-123" dirty="0">
                <a:solidFill>
                  <a:srgbClr val="FF0000"/>
                </a:solidFill>
                <a:latin typeface="Childos Arabic"/>
                <a:ea typeface="Childos Arabic"/>
                <a:cs typeface="Childos Arabic"/>
                <a:sym typeface="Childos Arabic"/>
              </a:rPr>
              <a:t>Our topic is  ‘Changing Seasons’</a:t>
            </a:r>
          </a:p>
        </p:txBody>
      </p:sp>
      <p:pic>
        <p:nvPicPr>
          <p:cNvPr id="2" name="Picture 1">
            <a:extLst>
              <a:ext uri="{FF2B5EF4-FFF2-40B4-BE49-F238E27FC236}">
                <a16:creationId xmlns:a16="http://schemas.microsoft.com/office/drawing/2014/main" id="{7ADDFF52-B80E-4E55-8E87-95B7CBFDB111}"/>
              </a:ext>
            </a:extLst>
          </p:cNvPr>
          <p:cNvPicPr>
            <a:picLocks noChangeAspect="1"/>
          </p:cNvPicPr>
          <p:nvPr/>
        </p:nvPicPr>
        <p:blipFill>
          <a:blip r:embed="rId20"/>
          <a:stretch>
            <a:fillRect/>
          </a:stretch>
        </p:blipFill>
        <p:spPr>
          <a:xfrm>
            <a:off x="1743921" y="2974794"/>
            <a:ext cx="957155" cy="1194920"/>
          </a:xfrm>
          <a:prstGeom prst="rect">
            <a:avLst/>
          </a:prstGeom>
        </p:spPr>
      </p:pic>
      <p:pic>
        <p:nvPicPr>
          <p:cNvPr id="16" name="Picture 15">
            <a:extLst>
              <a:ext uri="{FF2B5EF4-FFF2-40B4-BE49-F238E27FC236}">
                <a16:creationId xmlns:a16="http://schemas.microsoft.com/office/drawing/2014/main" id="{15A643D5-0A5D-420B-9A95-32621367BCD6}"/>
              </a:ext>
            </a:extLst>
          </p:cNvPr>
          <p:cNvPicPr>
            <a:picLocks noChangeAspect="1"/>
          </p:cNvPicPr>
          <p:nvPr/>
        </p:nvPicPr>
        <p:blipFill>
          <a:blip r:embed="rId21"/>
          <a:stretch>
            <a:fillRect/>
          </a:stretch>
        </p:blipFill>
        <p:spPr>
          <a:xfrm>
            <a:off x="1765444" y="4141978"/>
            <a:ext cx="1194921" cy="1194921"/>
          </a:xfrm>
          <a:prstGeom prst="rect">
            <a:avLst/>
          </a:prstGeom>
        </p:spPr>
      </p:pic>
      <p:pic>
        <p:nvPicPr>
          <p:cNvPr id="17" name="Picture 16">
            <a:extLst>
              <a:ext uri="{FF2B5EF4-FFF2-40B4-BE49-F238E27FC236}">
                <a16:creationId xmlns:a16="http://schemas.microsoft.com/office/drawing/2014/main" id="{118B4172-465A-417A-AC93-90F9869097EE}"/>
              </a:ext>
            </a:extLst>
          </p:cNvPr>
          <p:cNvPicPr>
            <a:picLocks noChangeAspect="1"/>
          </p:cNvPicPr>
          <p:nvPr/>
        </p:nvPicPr>
        <p:blipFill rotWithShape="1">
          <a:blip r:embed="rId22"/>
          <a:srcRect l="8988" t="12723" r="14202"/>
          <a:stretch/>
        </p:blipFill>
        <p:spPr>
          <a:xfrm>
            <a:off x="2691989" y="2974794"/>
            <a:ext cx="1062980" cy="1207841"/>
          </a:xfrm>
          <a:prstGeom prst="rect">
            <a:avLst/>
          </a:prstGeom>
        </p:spPr>
      </p:pic>
      <p:pic>
        <p:nvPicPr>
          <p:cNvPr id="20" name="Picture 19">
            <a:extLst>
              <a:ext uri="{FF2B5EF4-FFF2-40B4-BE49-F238E27FC236}">
                <a16:creationId xmlns:a16="http://schemas.microsoft.com/office/drawing/2014/main" id="{558F0439-4CE0-4607-AD20-6377F0C56328}"/>
              </a:ext>
            </a:extLst>
          </p:cNvPr>
          <p:cNvPicPr>
            <a:picLocks noChangeAspect="1"/>
          </p:cNvPicPr>
          <p:nvPr/>
        </p:nvPicPr>
        <p:blipFill>
          <a:blip r:embed="rId23"/>
          <a:stretch>
            <a:fillRect/>
          </a:stretch>
        </p:blipFill>
        <p:spPr>
          <a:xfrm>
            <a:off x="2851440" y="4141978"/>
            <a:ext cx="1120152" cy="1104877"/>
          </a:xfrm>
          <a:prstGeom prst="rect">
            <a:avLst/>
          </a:prstGeom>
        </p:spPr>
      </p:pic>
      <p:pic>
        <p:nvPicPr>
          <p:cNvPr id="26" name="Picture 25">
            <a:extLst>
              <a:ext uri="{FF2B5EF4-FFF2-40B4-BE49-F238E27FC236}">
                <a16:creationId xmlns:a16="http://schemas.microsoft.com/office/drawing/2014/main" id="{091A14DF-FFC1-400F-A0DB-142517E8C2DC}"/>
              </a:ext>
            </a:extLst>
          </p:cNvPr>
          <p:cNvPicPr>
            <a:picLocks noChangeAspect="1"/>
          </p:cNvPicPr>
          <p:nvPr/>
        </p:nvPicPr>
        <p:blipFill>
          <a:blip r:embed="rId24"/>
          <a:stretch>
            <a:fillRect/>
          </a:stretch>
        </p:blipFill>
        <p:spPr>
          <a:xfrm>
            <a:off x="1728532" y="5345850"/>
            <a:ext cx="1213209" cy="1213209"/>
          </a:xfrm>
          <a:prstGeom prst="rect">
            <a:avLst/>
          </a:prstGeom>
        </p:spPr>
      </p:pic>
      <p:pic>
        <p:nvPicPr>
          <p:cNvPr id="27" name="Picture 26">
            <a:extLst>
              <a:ext uri="{FF2B5EF4-FFF2-40B4-BE49-F238E27FC236}">
                <a16:creationId xmlns:a16="http://schemas.microsoft.com/office/drawing/2014/main" id="{F849295E-C292-4F12-B068-F4A855DEF779}"/>
              </a:ext>
            </a:extLst>
          </p:cNvPr>
          <p:cNvPicPr>
            <a:picLocks noChangeAspect="1"/>
          </p:cNvPicPr>
          <p:nvPr/>
        </p:nvPicPr>
        <p:blipFill>
          <a:blip r:embed="rId25"/>
          <a:stretch>
            <a:fillRect/>
          </a:stretch>
        </p:blipFill>
        <p:spPr>
          <a:xfrm>
            <a:off x="2943172" y="5233653"/>
            <a:ext cx="1286367" cy="1286367"/>
          </a:xfrm>
          <a:prstGeom prst="rect">
            <a:avLst/>
          </a:prstGeom>
        </p:spPr>
      </p:pic>
      <p:pic>
        <p:nvPicPr>
          <p:cNvPr id="28" name="Picture 27">
            <a:extLst>
              <a:ext uri="{FF2B5EF4-FFF2-40B4-BE49-F238E27FC236}">
                <a16:creationId xmlns:a16="http://schemas.microsoft.com/office/drawing/2014/main" id="{7802DC53-2622-4F12-9A04-F991E0519DBE}"/>
              </a:ext>
            </a:extLst>
          </p:cNvPr>
          <p:cNvPicPr>
            <a:picLocks noChangeAspect="1"/>
          </p:cNvPicPr>
          <p:nvPr/>
        </p:nvPicPr>
        <p:blipFill>
          <a:blip r:embed="rId26"/>
          <a:stretch>
            <a:fillRect/>
          </a:stretch>
        </p:blipFill>
        <p:spPr>
          <a:xfrm>
            <a:off x="3953243" y="3294816"/>
            <a:ext cx="1143426" cy="1148251"/>
          </a:xfrm>
          <a:prstGeom prst="rect">
            <a:avLst/>
          </a:prstGeom>
        </p:spPr>
      </p:pic>
      <p:pic>
        <p:nvPicPr>
          <p:cNvPr id="29" name="Picture 28">
            <a:extLst>
              <a:ext uri="{FF2B5EF4-FFF2-40B4-BE49-F238E27FC236}">
                <a16:creationId xmlns:a16="http://schemas.microsoft.com/office/drawing/2014/main" id="{735C5145-3308-4336-A931-ADBC26B1B5DD}"/>
              </a:ext>
            </a:extLst>
          </p:cNvPr>
          <p:cNvPicPr>
            <a:picLocks noChangeAspect="1"/>
          </p:cNvPicPr>
          <p:nvPr/>
        </p:nvPicPr>
        <p:blipFill rotWithShape="1">
          <a:blip r:embed="rId27"/>
          <a:srcRect l="6299" r="5873"/>
          <a:stretch/>
        </p:blipFill>
        <p:spPr>
          <a:xfrm>
            <a:off x="5091323" y="3266541"/>
            <a:ext cx="1172620" cy="1335140"/>
          </a:xfrm>
          <a:prstGeom prst="rect">
            <a:avLst/>
          </a:prstGeom>
        </p:spPr>
      </p:pic>
      <p:sp>
        <p:nvSpPr>
          <p:cNvPr id="36" name="Freeform 10">
            <a:extLst>
              <a:ext uri="{FF2B5EF4-FFF2-40B4-BE49-F238E27FC236}">
                <a16:creationId xmlns:a16="http://schemas.microsoft.com/office/drawing/2014/main" id="{6A0CD6BA-246F-4896-BE4A-42204BA3F8BA}"/>
              </a:ext>
            </a:extLst>
          </p:cNvPr>
          <p:cNvSpPr/>
          <p:nvPr/>
        </p:nvSpPr>
        <p:spPr>
          <a:xfrm>
            <a:off x="7341955" y="2388099"/>
            <a:ext cx="3138853" cy="309187"/>
          </a:xfrm>
          <a:custGeom>
            <a:avLst/>
            <a:gdLst/>
            <a:ahLst/>
            <a:cxnLst/>
            <a:rect l="l" t="t" r="r" b="b"/>
            <a:pathLst>
              <a:path w="3291253" h="3258810">
                <a:moveTo>
                  <a:pt x="0" y="0"/>
                </a:moveTo>
                <a:lnTo>
                  <a:pt x="3291253" y="0"/>
                </a:lnTo>
                <a:lnTo>
                  <a:pt x="3291253" y="3258810"/>
                </a:lnTo>
                <a:lnTo>
                  <a:pt x="0" y="3258810"/>
                </a:lnTo>
                <a:lnTo>
                  <a:pt x="0" y="0"/>
                </a:lnTo>
                <a:close/>
              </a:path>
            </a:pathLst>
          </a:custGeom>
          <a:blipFill>
            <a:blip r:embed="rId13"/>
            <a:stretch>
              <a:fillRect b="-19168"/>
            </a:stretch>
          </a:blipFill>
        </p:spPr>
        <p:txBody>
          <a:bodyPr/>
          <a:lstStyle/>
          <a:p>
            <a:r>
              <a:rPr lang="en-GB" sz="1400" dirty="0">
                <a:solidFill>
                  <a:srgbClr val="FF0000"/>
                </a:solidFill>
                <a:effectLst>
                  <a:outerShdw blurRad="38100" dist="38100" dir="2700000" algn="tl">
                    <a:srgbClr val="000000">
                      <a:alpha val="43137"/>
                    </a:srgbClr>
                  </a:outerShdw>
                </a:effectLst>
              </a:rPr>
              <a:t>Created to Love in the Community </a:t>
            </a:r>
          </a:p>
          <a:p>
            <a:endParaRPr lang="en-GB" sz="1400" dirty="0">
              <a:solidFill>
                <a:srgbClr val="FF0000"/>
              </a:solidFill>
              <a:effectLst>
                <a:outerShdw blurRad="38100" dist="38100" dir="2700000" algn="tl">
                  <a:srgbClr val="000000">
                    <a:alpha val="43137"/>
                  </a:srgbClr>
                </a:outerShdw>
              </a:effectLst>
            </a:endParaRPr>
          </a:p>
          <a:p>
            <a:endParaRPr lang="en-GB" sz="1400" dirty="0"/>
          </a:p>
          <a:p>
            <a:endParaRPr lang="en-GB"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3">
            <a:extLst>
              <a:ext uri="{FF2B5EF4-FFF2-40B4-BE49-F238E27FC236}">
                <a16:creationId xmlns:a16="http://schemas.microsoft.com/office/drawing/2014/main" id="{9E7B716F-FD0F-41BC-BCDF-41FD8058E8A2}"/>
              </a:ext>
            </a:extLst>
          </p:cNvPr>
          <p:cNvSpPr/>
          <p:nvPr/>
        </p:nvSpPr>
        <p:spPr>
          <a:xfrm>
            <a:off x="7760231" y="3835830"/>
            <a:ext cx="2844074" cy="561322"/>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6" name="Rectangle 35">
            <a:extLst>
              <a:ext uri="{FF2B5EF4-FFF2-40B4-BE49-F238E27FC236}">
                <a16:creationId xmlns:a16="http://schemas.microsoft.com/office/drawing/2014/main" id="{E891F400-889B-8169-EDFF-2EA3B1A2D0AB}"/>
              </a:ext>
            </a:extLst>
          </p:cNvPr>
          <p:cNvSpPr/>
          <p:nvPr/>
        </p:nvSpPr>
        <p:spPr>
          <a:xfrm>
            <a:off x="-20052" y="0"/>
            <a:ext cx="10776890" cy="75565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 name="Freeform 3"/>
          <p:cNvSpPr/>
          <p:nvPr/>
        </p:nvSpPr>
        <p:spPr>
          <a:xfrm>
            <a:off x="29489" y="249020"/>
            <a:ext cx="2454780" cy="49011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63501" y="4667205"/>
            <a:ext cx="3744483" cy="1625645"/>
          </a:xfrm>
          <a:custGeom>
            <a:avLst/>
            <a:gdLst/>
            <a:ahLst/>
            <a:cxnLst/>
            <a:rect l="l" t="t" r="r" b="b"/>
            <a:pathLst>
              <a:path w="2773938" h="2723503">
                <a:moveTo>
                  <a:pt x="0" y="0"/>
                </a:moveTo>
                <a:lnTo>
                  <a:pt x="2773938" y="0"/>
                </a:lnTo>
                <a:lnTo>
                  <a:pt x="2773938" y="2723503"/>
                </a:lnTo>
                <a:lnTo>
                  <a:pt x="0" y="27235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wrap="square"/>
          <a:lstStyle/>
          <a:p>
            <a:r>
              <a:rPr lang="en-US" sz="1200" b="1" i="1" dirty="0"/>
              <a:t>We will be continuing to develop our movement, balancing, riding (scooters, trikes and bikes) and ball skills.</a:t>
            </a:r>
            <a:endParaRPr lang="en-GB" sz="1200" dirty="0"/>
          </a:p>
          <a:p>
            <a:r>
              <a:rPr lang="en-US" sz="1200" dirty="0"/>
              <a:t> </a:t>
            </a:r>
            <a:endParaRPr lang="en-GB" sz="1200" dirty="0"/>
          </a:p>
          <a:p>
            <a:r>
              <a:rPr lang="en-US" sz="1200" dirty="0"/>
              <a:t>We will be filling buckets with water and carefully pouring into different containers.</a:t>
            </a:r>
            <a:endParaRPr lang="en-GB" sz="1200" dirty="0"/>
          </a:p>
          <a:p>
            <a:r>
              <a:rPr lang="en-US" sz="1200" dirty="0"/>
              <a:t>We will have different sized buckets and different sized containers so we can fill them without spilling.</a:t>
            </a:r>
            <a:endParaRPr lang="en-GB" sz="1200" dirty="0"/>
          </a:p>
          <a:p>
            <a:r>
              <a:rPr lang="en-US" sz="1200" dirty="0"/>
              <a:t> </a:t>
            </a:r>
            <a:endParaRPr lang="en-GB" sz="1200" dirty="0"/>
          </a:p>
        </p:txBody>
      </p:sp>
      <p:sp>
        <p:nvSpPr>
          <p:cNvPr id="8" name="Freeform 8"/>
          <p:cNvSpPr/>
          <p:nvPr/>
        </p:nvSpPr>
        <p:spPr>
          <a:xfrm>
            <a:off x="4023118" y="3628350"/>
            <a:ext cx="2725849" cy="507515"/>
          </a:xfrm>
          <a:custGeom>
            <a:avLst/>
            <a:gdLst/>
            <a:ahLst/>
            <a:cxnLst/>
            <a:rect l="l" t="t" r="r" b="b"/>
            <a:pathLst>
              <a:path w="1933390" h="507515">
                <a:moveTo>
                  <a:pt x="0" y="0"/>
                </a:moveTo>
                <a:lnTo>
                  <a:pt x="1933391" y="0"/>
                </a:lnTo>
                <a:lnTo>
                  <a:pt x="1933391" y="507515"/>
                </a:lnTo>
                <a:lnTo>
                  <a:pt x="0" y="5075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9" name="Freeform 9"/>
          <p:cNvSpPr/>
          <p:nvPr/>
        </p:nvSpPr>
        <p:spPr>
          <a:xfrm>
            <a:off x="343440" y="4159689"/>
            <a:ext cx="1888842" cy="507515"/>
          </a:xfrm>
          <a:custGeom>
            <a:avLst/>
            <a:gdLst/>
            <a:ahLst/>
            <a:cxnLst/>
            <a:rect l="l" t="t" r="r" b="b"/>
            <a:pathLst>
              <a:path w="1933390" h="507515">
                <a:moveTo>
                  <a:pt x="0" y="0"/>
                </a:moveTo>
                <a:lnTo>
                  <a:pt x="1933391" y="0"/>
                </a:lnTo>
                <a:lnTo>
                  <a:pt x="1933391" y="507515"/>
                </a:lnTo>
                <a:lnTo>
                  <a:pt x="0" y="5075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3" name="Freeform 13"/>
          <p:cNvSpPr/>
          <p:nvPr/>
        </p:nvSpPr>
        <p:spPr>
          <a:xfrm>
            <a:off x="7168530" y="4238136"/>
            <a:ext cx="3494576" cy="3167210"/>
          </a:xfrm>
          <a:custGeom>
            <a:avLst/>
            <a:gdLst/>
            <a:ahLst/>
            <a:cxnLst/>
            <a:rect l="l" t="t" r="r" b="b"/>
            <a:pathLst>
              <a:path w="3768123" h="1756722">
                <a:moveTo>
                  <a:pt x="0" y="0"/>
                </a:moveTo>
                <a:lnTo>
                  <a:pt x="3768123" y="0"/>
                </a:lnTo>
                <a:lnTo>
                  <a:pt x="3768123" y="1756722"/>
                </a:lnTo>
                <a:lnTo>
                  <a:pt x="0" y="1756722"/>
                </a:lnTo>
                <a:lnTo>
                  <a:pt x="0" y="0"/>
                </a:lnTo>
                <a:close/>
              </a:path>
            </a:pathLst>
          </a:custGeom>
          <a:blipFill>
            <a:blip r:embed="rId8"/>
            <a:stretch>
              <a:fillRect t="-3890" r="-87558" b="-174205"/>
            </a:stretch>
          </a:blipFill>
        </p:spPr>
        <p:txBody>
          <a:bodyPr/>
          <a:lstStyle/>
          <a:p>
            <a:pPr marL="171450" indent="-171450">
              <a:buFont typeface="Arial" panose="020B0604020202020204" pitchFamily="34" charset="0"/>
              <a:buChar char="•"/>
            </a:pPr>
            <a:r>
              <a:rPr lang="en-GB" dirty="0"/>
              <a:t>Begin to understand “what “and “who” questions.</a:t>
            </a:r>
          </a:p>
          <a:p>
            <a:pPr marL="171450" indent="-171450">
              <a:buFont typeface="Arial" panose="020B0604020202020204" pitchFamily="34" charset="0"/>
              <a:buChar char="•"/>
            </a:pPr>
            <a:r>
              <a:rPr lang="en-GB" dirty="0"/>
              <a:t>Listen to longer stories and remember most of what happens</a:t>
            </a:r>
            <a:r>
              <a:rPr lang="en-GB" i="1" dirty="0"/>
              <a:t>.</a:t>
            </a:r>
          </a:p>
          <a:p>
            <a:pPr marL="171450" indent="-171450">
              <a:buFont typeface="Arial" panose="020B0604020202020204" pitchFamily="34" charset="0"/>
              <a:buChar char="•"/>
            </a:pPr>
            <a:r>
              <a:rPr lang="en-GB" dirty="0"/>
              <a:t>Start a conversation with an adult or a friend.</a:t>
            </a:r>
          </a:p>
          <a:p>
            <a:pPr marL="171450" indent="-171450">
              <a:buFont typeface="Arial" panose="020B0604020202020204" pitchFamily="34" charset="0"/>
              <a:buChar char="•"/>
            </a:pPr>
            <a:r>
              <a:rPr lang="en-GB" dirty="0"/>
              <a:t>Begin to ask relevant questions.</a:t>
            </a:r>
          </a:p>
          <a:p>
            <a:pPr marL="171450" indent="-171450">
              <a:buFont typeface="Arial" panose="020B0604020202020204" pitchFamily="34" charset="0"/>
              <a:buChar char="•"/>
            </a:pPr>
            <a:endParaRPr lang="en-GB" dirty="0"/>
          </a:p>
          <a:p>
            <a:endParaRPr lang="en-GB" dirty="0"/>
          </a:p>
          <a:p>
            <a:pPr marL="171450" indent="-171450">
              <a:buFont typeface="Arial" panose="020B0604020202020204" pitchFamily="34" charset="0"/>
              <a:buChar char="•"/>
            </a:pPr>
            <a:endParaRPr lang="en-GB" sz="1200" b="1" dirty="0"/>
          </a:p>
          <a:p>
            <a:r>
              <a:rPr lang="en-GB" b="1" dirty="0"/>
              <a:t>	.</a:t>
            </a:r>
          </a:p>
          <a:p>
            <a:endParaRPr lang="en-GB" b="1" dirty="0"/>
          </a:p>
        </p:txBody>
      </p:sp>
      <p:sp>
        <p:nvSpPr>
          <p:cNvPr id="14" name="Freeform 14"/>
          <p:cNvSpPr/>
          <p:nvPr/>
        </p:nvSpPr>
        <p:spPr>
          <a:xfrm rot="-10800000">
            <a:off x="9915725" y="6724483"/>
            <a:ext cx="1428557" cy="832017"/>
          </a:xfrm>
          <a:custGeom>
            <a:avLst/>
            <a:gdLst/>
            <a:ahLst/>
            <a:cxnLst/>
            <a:rect l="l" t="t" r="r" b="b"/>
            <a:pathLst>
              <a:path w="1428557" h="832017">
                <a:moveTo>
                  <a:pt x="0" y="0"/>
                </a:moveTo>
                <a:lnTo>
                  <a:pt x="1428557" y="0"/>
                </a:lnTo>
                <a:lnTo>
                  <a:pt x="1428557" y="832016"/>
                </a:lnTo>
                <a:lnTo>
                  <a:pt x="0" y="832016"/>
                </a:lnTo>
                <a:lnTo>
                  <a:pt x="0" y="0"/>
                </a:lnTo>
                <a:close/>
              </a:path>
            </a:pathLst>
          </a:custGeom>
          <a:blipFill>
            <a:blip r:embed="rId9"/>
            <a:stretch>
              <a:fillRect l="-31365" t="-110949" r="-10184" b="-32088"/>
            </a:stretch>
          </a:blipFill>
        </p:spPr>
        <p:txBody>
          <a:bodyPr/>
          <a:lstStyle/>
          <a:p>
            <a:endParaRPr lang="en-GB"/>
          </a:p>
        </p:txBody>
      </p:sp>
      <p:sp>
        <p:nvSpPr>
          <p:cNvPr id="24" name="TextBox 24"/>
          <p:cNvSpPr txBox="1"/>
          <p:nvPr/>
        </p:nvSpPr>
        <p:spPr>
          <a:xfrm>
            <a:off x="23095" y="155159"/>
            <a:ext cx="2377543" cy="444417"/>
          </a:xfrm>
          <a:prstGeom prst="rect">
            <a:avLst/>
          </a:prstGeom>
        </p:spPr>
        <p:txBody>
          <a:bodyPr wrap="square" lIns="0" tIns="0" rIns="0" bIns="0" rtlCol="0" anchor="t">
            <a:spAutoFit/>
          </a:bodyPr>
          <a:lstStyle/>
          <a:p>
            <a:pPr algn="ctr">
              <a:lnSpc>
                <a:spcPts val="4060"/>
              </a:lnSpc>
            </a:pPr>
            <a:r>
              <a:rPr lang="en-US" sz="1600" dirty="0">
                <a:solidFill>
                  <a:srgbClr val="000000"/>
                </a:solidFill>
                <a:latin typeface="Apricots" pitchFamily="50" charset="0"/>
                <a:ea typeface="Childos Arabic"/>
                <a:cs typeface="Childos Arabic"/>
                <a:sym typeface="Childos Arabic"/>
              </a:rPr>
              <a:t>Understanding the World</a:t>
            </a:r>
          </a:p>
        </p:txBody>
      </p:sp>
      <p:sp>
        <p:nvSpPr>
          <p:cNvPr id="26" name="TextBox 26"/>
          <p:cNvSpPr txBox="1"/>
          <p:nvPr/>
        </p:nvSpPr>
        <p:spPr>
          <a:xfrm>
            <a:off x="3972206" y="3464802"/>
            <a:ext cx="2788018" cy="444417"/>
          </a:xfrm>
          <a:prstGeom prst="rect">
            <a:avLst/>
          </a:prstGeom>
        </p:spPr>
        <p:txBody>
          <a:bodyPr wrap="square" lIns="0" tIns="0" rIns="0" bIns="0" rtlCol="0" anchor="t">
            <a:spAutoFit/>
          </a:bodyPr>
          <a:lstStyle/>
          <a:p>
            <a:pPr algn="ctr">
              <a:lnSpc>
                <a:spcPts val="4060"/>
              </a:lnSpc>
            </a:pPr>
            <a:r>
              <a:rPr lang="en-US" sz="1600" dirty="0">
                <a:solidFill>
                  <a:srgbClr val="000000"/>
                </a:solidFill>
                <a:latin typeface="Apricots" pitchFamily="50" charset="0"/>
                <a:ea typeface="Childos Arabic"/>
                <a:cs typeface="Childos Arabic"/>
                <a:sym typeface="Childos Arabic"/>
              </a:rPr>
              <a:t>Expressive </a:t>
            </a:r>
            <a:r>
              <a:rPr lang="en-US" sz="1600" dirty="0" err="1">
                <a:solidFill>
                  <a:srgbClr val="000000"/>
                </a:solidFill>
                <a:latin typeface="Apricots" pitchFamily="50" charset="0"/>
                <a:ea typeface="Childos Arabic"/>
                <a:cs typeface="Childos Arabic"/>
                <a:sym typeface="Childos Arabic"/>
              </a:rPr>
              <a:t>Ar</a:t>
            </a:r>
            <a:r>
              <a:rPr lang="en-US" sz="1600" dirty="0">
                <a:solidFill>
                  <a:srgbClr val="000000"/>
                </a:solidFill>
                <a:latin typeface="Apricots" pitchFamily="50" charset="0"/>
                <a:ea typeface="Childos Arabic"/>
                <a:cs typeface="Childos Arabic"/>
                <a:sym typeface="Childos Arabic"/>
              </a:rPr>
              <a:t> t and Design</a:t>
            </a:r>
          </a:p>
        </p:txBody>
      </p:sp>
      <p:sp>
        <p:nvSpPr>
          <p:cNvPr id="27" name="TextBox 27"/>
          <p:cNvSpPr txBox="1"/>
          <p:nvPr/>
        </p:nvSpPr>
        <p:spPr>
          <a:xfrm>
            <a:off x="343440" y="4144619"/>
            <a:ext cx="1952724" cy="450636"/>
          </a:xfrm>
          <a:prstGeom prst="rect">
            <a:avLst/>
          </a:prstGeom>
        </p:spPr>
        <p:txBody>
          <a:bodyPr wrap="square" lIns="0" tIns="0" rIns="0" bIns="0" rtlCol="0" anchor="t">
            <a:spAutoFit/>
          </a:bodyPr>
          <a:lstStyle/>
          <a:p>
            <a:pPr algn="ctr">
              <a:lnSpc>
                <a:spcPts val="4060"/>
              </a:lnSpc>
            </a:pPr>
            <a:r>
              <a:rPr lang="en-US" dirty="0">
                <a:solidFill>
                  <a:srgbClr val="000000"/>
                </a:solidFill>
                <a:latin typeface="Apricots" pitchFamily="50" charset="0"/>
                <a:ea typeface="Childos Arabic"/>
                <a:cs typeface="Childos Arabic"/>
                <a:sym typeface="Childos Arabic"/>
              </a:rPr>
              <a:t>Gross Motor</a:t>
            </a:r>
          </a:p>
        </p:txBody>
      </p:sp>
      <p:sp>
        <p:nvSpPr>
          <p:cNvPr id="37" name="Freeform 3">
            <a:extLst>
              <a:ext uri="{FF2B5EF4-FFF2-40B4-BE49-F238E27FC236}">
                <a16:creationId xmlns:a16="http://schemas.microsoft.com/office/drawing/2014/main" id="{686BDDDC-BF75-9A68-78B7-5D0443B42464}"/>
              </a:ext>
            </a:extLst>
          </p:cNvPr>
          <p:cNvSpPr/>
          <p:nvPr/>
        </p:nvSpPr>
        <p:spPr>
          <a:xfrm>
            <a:off x="7421409" y="117079"/>
            <a:ext cx="1803242"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5" name="TextBox 25"/>
          <p:cNvSpPr txBox="1"/>
          <p:nvPr/>
        </p:nvSpPr>
        <p:spPr>
          <a:xfrm>
            <a:off x="7919248" y="84242"/>
            <a:ext cx="920137"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PE</a:t>
            </a:r>
          </a:p>
        </p:txBody>
      </p:sp>
      <p:pic>
        <p:nvPicPr>
          <p:cNvPr id="38" name="Picture 37">
            <a:extLst>
              <a:ext uri="{FF2B5EF4-FFF2-40B4-BE49-F238E27FC236}">
                <a16:creationId xmlns:a16="http://schemas.microsoft.com/office/drawing/2014/main" id="{4F3C1EEA-F931-FD90-C836-42AFD8C5892E}"/>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295" y="630070"/>
            <a:ext cx="3969409" cy="329484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30"/>
          <p:cNvSpPr txBox="1"/>
          <p:nvPr/>
        </p:nvSpPr>
        <p:spPr>
          <a:xfrm>
            <a:off x="150511" y="908403"/>
            <a:ext cx="3463585" cy="3264996"/>
          </a:xfrm>
          <a:prstGeom prst="rect">
            <a:avLst/>
          </a:prstGeom>
        </p:spPr>
        <p:txBody>
          <a:bodyPr wrap="square" lIns="0" tIns="0" rIns="0" bIns="0" rtlCol="0" anchor="t">
            <a:spAutoFit/>
          </a:bodyPr>
          <a:lstStyle/>
          <a:p>
            <a:pPr>
              <a:lnSpc>
                <a:spcPts val="1699"/>
              </a:lnSpc>
              <a:spcBef>
                <a:spcPct val="0"/>
              </a:spcBef>
            </a:pPr>
            <a:r>
              <a:rPr lang="en-US" sz="1200" u="sng" spc="-70" dirty="0">
                <a:solidFill>
                  <a:srgbClr val="000000"/>
                </a:solidFill>
                <a:latin typeface="Childos Arabic" panose="020B0604020202020204" charset="-78"/>
                <a:ea typeface="Childos Arabic"/>
                <a:cs typeface="Childos Arabic" panose="020B0604020202020204" charset="-78"/>
                <a:sym typeface="Childos Arabic"/>
              </a:rPr>
              <a:t>The Natural World</a:t>
            </a:r>
          </a:p>
          <a:p>
            <a:pPr marL="171450" indent="-171450">
              <a:buFont typeface="Arial" panose="020B0604020202020204" pitchFamily="34" charset="0"/>
              <a:buChar char="•"/>
            </a:pPr>
            <a:r>
              <a:rPr lang="en-US" sz="1200" spc="-70" dirty="0">
                <a:solidFill>
                  <a:srgbClr val="000000"/>
                </a:solidFill>
                <a:latin typeface="Childos Arabic" panose="020B0604020202020204" charset="-78"/>
                <a:ea typeface="Childos Arabic"/>
                <a:cs typeface="Childos Arabic" panose="020B0604020202020204" charset="-78"/>
                <a:sym typeface="Childos Arabic"/>
              </a:rPr>
              <a:t>We will be </a:t>
            </a:r>
            <a:r>
              <a:rPr lang="en-US" sz="1200" b="1" dirty="0">
                <a:latin typeface="Childos Arabic" panose="020B0604020202020204" charset="-78"/>
                <a:cs typeface="Childos Arabic" panose="020B0604020202020204" charset="-78"/>
              </a:rPr>
              <a:t>understanding that  the weather changes</a:t>
            </a:r>
            <a:r>
              <a:rPr lang="en-US" sz="1200" dirty="0">
                <a:latin typeface="Childos Arabic" panose="020B0604020202020204" charset="-78"/>
                <a:cs typeface="Childos Arabic" panose="020B0604020202020204" charset="-78"/>
              </a:rPr>
              <a:t> </a:t>
            </a:r>
            <a:r>
              <a:rPr lang="en-US" sz="1200" b="1" dirty="0">
                <a:latin typeface="Childos Arabic" panose="020B0604020202020204" charset="-78"/>
                <a:cs typeface="Childos Arabic" panose="020B0604020202020204" charset="-78"/>
              </a:rPr>
              <a:t>and in different places you  find different weather.</a:t>
            </a:r>
            <a:endParaRPr lang="en-GB" sz="1200" dirty="0">
              <a:latin typeface="Childos Arabic" panose="020B0604020202020204" charset="-78"/>
              <a:cs typeface="Childos Arabic" panose="020B0604020202020204" charset="-78"/>
            </a:endParaRPr>
          </a:p>
          <a:p>
            <a:pPr marL="171450" indent="-171450">
              <a:buFont typeface="Arial" panose="020B0604020202020204" pitchFamily="34" charset="0"/>
              <a:buChar char="•"/>
            </a:pPr>
            <a:r>
              <a:rPr lang="en-US" sz="1200" dirty="0">
                <a:latin typeface="Childos Arabic" panose="020B0604020202020204" charset="-78"/>
                <a:cs typeface="Childos Arabic" panose="020B0604020202020204" charset="-78"/>
              </a:rPr>
              <a:t> </a:t>
            </a:r>
            <a:r>
              <a:rPr lang="en-GB" sz="1200" dirty="0">
                <a:latin typeface="Childos Arabic" panose="020B0604020202020204" charset="-78"/>
                <a:cs typeface="Childos Arabic" panose="020B0604020202020204" charset="-78"/>
              </a:rPr>
              <a:t>We will be </a:t>
            </a:r>
            <a:r>
              <a:rPr lang="en-US" sz="1200" b="1" dirty="0">
                <a:latin typeface="Childos Arabic" panose="020B0604020202020204" charset="-78"/>
                <a:cs typeface="Childos Arabic" panose="020B0604020202020204" charset="-78"/>
              </a:rPr>
              <a:t>exploring how the different weather types affect the natural environment and materials.</a:t>
            </a:r>
          </a:p>
          <a:p>
            <a:pPr marL="171450" indent="-171450">
              <a:buFont typeface="Arial" panose="020B0604020202020204" pitchFamily="34" charset="0"/>
              <a:buChar char="•"/>
            </a:pPr>
            <a:r>
              <a:rPr lang="en-US" sz="1200" b="1" dirty="0">
                <a:latin typeface="Childos Arabic" panose="020B0604020202020204" charset="-78"/>
                <a:cs typeface="Childos Arabic" panose="020B0604020202020204" charset="-78"/>
              </a:rPr>
              <a:t>We will be exploring and talking about collections of materials with similar and/or different propertie</a:t>
            </a:r>
            <a:r>
              <a:rPr lang="en-US" sz="1200" b="1" i="1" dirty="0">
                <a:latin typeface="Childos Arabic" panose="020B0604020202020204" charset="-78"/>
                <a:cs typeface="Childos Arabic" panose="020B0604020202020204" charset="-78"/>
              </a:rPr>
              <a:t>s.</a:t>
            </a:r>
          </a:p>
          <a:p>
            <a:pPr marL="171450" indent="-171450">
              <a:buFont typeface="Arial" panose="020B0604020202020204" pitchFamily="34" charset="0"/>
              <a:buChar char="•"/>
            </a:pPr>
            <a:r>
              <a:rPr lang="en-US" sz="1200" b="1" dirty="0">
                <a:latin typeface="Childos Arabic" panose="020B0604020202020204" charset="-78"/>
                <a:cs typeface="Childos Arabic" panose="020B0604020202020204" charset="-78"/>
              </a:rPr>
              <a:t>We will be able to identify suitable clothing for different weather.</a:t>
            </a:r>
          </a:p>
          <a:p>
            <a:pPr marL="171450" indent="-171450">
              <a:buFont typeface="Arial" panose="020B0604020202020204" pitchFamily="34" charset="0"/>
              <a:buChar char="•"/>
            </a:pPr>
            <a:r>
              <a:rPr lang="en-US" sz="1200" b="1" dirty="0">
                <a:latin typeface="Childos Arabic" panose="020B0604020202020204" charset="-78"/>
                <a:cs typeface="Childos Arabic" panose="020B0604020202020204" charset="-78"/>
              </a:rPr>
              <a:t>We will know there are hot and cold places in the world (including countries).</a:t>
            </a:r>
          </a:p>
          <a:p>
            <a:pPr marL="171450" indent="-171450">
              <a:buFont typeface="Arial" panose="020B0604020202020204" pitchFamily="34" charset="0"/>
              <a:buChar char="•"/>
            </a:pPr>
            <a:r>
              <a:rPr lang="en-US" sz="1200" b="1" dirty="0">
                <a:latin typeface="Childos Arabic" panose="020B0604020202020204" charset="-78"/>
                <a:cs typeface="Childos Arabic" panose="020B0604020202020204" charset="-78"/>
              </a:rPr>
              <a:t>We will be talking about the differences between  materials used in their clothes and changes they notice</a:t>
            </a:r>
            <a:r>
              <a:rPr lang="en-US" sz="1200" b="1" i="1" dirty="0">
                <a:latin typeface="Childos Arabic" panose="020B0604020202020204" charset="-78"/>
                <a:cs typeface="Childos Arabic" panose="020B0604020202020204" charset="-78"/>
              </a:rPr>
              <a:t>.</a:t>
            </a:r>
            <a:endParaRPr lang="en-GB" dirty="0">
              <a:latin typeface="Childos Arabic" panose="020B0604020202020204" charset="-78"/>
              <a:cs typeface="Childos Arabic" panose="020B0604020202020204" charset="-78"/>
            </a:endParaRPr>
          </a:p>
        </p:txBody>
      </p:sp>
      <p:sp>
        <p:nvSpPr>
          <p:cNvPr id="39" name="Freeform 7">
            <a:extLst>
              <a:ext uri="{FF2B5EF4-FFF2-40B4-BE49-F238E27FC236}">
                <a16:creationId xmlns:a16="http://schemas.microsoft.com/office/drawing/2014/main" id="{C5A36BEA-FDD6-7A57-857C-7B6F9B0BDA40}"/>
              </a:ext>
            </a:extLst>
          </p:cNvPr>
          <p:cNvSpPr/>
          <p:nvPr/>
        </p:nvSpPr>
        <p:spPr>
          <a:xfrm>
            <a:off x="4042372" y="653909"/>
            <a:ext cx="3390900" cy="2994660"/>
          </a:xfrm>
          <a:custGeom>
            <a:avLst/>
            <a:gdLst/>
            <a:ahLst/>
            <a:cxnLst/>
            <a:rect l="l" t="t" r="r" b="b"/>
            <a:pathLst>
              <a:path w="3016537" h="4187055">
                <a:moveTo>
                  <a:pt x="0" y="0"/>
                </a:moveTo>
                <a:lnTo>
                  <a:pt x="3016537" y="0"/>
                </a:lnTo>
                <a:lnTo>
                  <a:pt x="3016537" y="4187055"/>
                </a:lnTo>
                <a:lnTo>
                  <a:pt x="0" y="4187055"/>
                </a:lnTo>
                <a:lnTo>
                  <a:pt x="0" y="0"/>
                </a:lnTo>
                <a:close/>
              </a:path>
            </a:pathLst>
          </a:custGeom>
          <a:blipFill>
            <a:blip r:embed="rId11">
              <a:extLst>
                <a:ext uri="{96DAC541-7B7A-43D3-8B79-37D633B846F1}">
                  <asvg:svgBlip xmlns:asvg="http://schemas.microsoft.com/office/drawing/2016/SVG/main" r:embed="rId12"/>
                </a:ext>
              </a:extLst>
            </a:blip>
            <a:stretch>
              <a:fillRect b="-9762"/>
            </a:stretch>
          </a:blipFill>
        </p:spPr>
        <p:txBody>
          <a:bodyPr/>
          <a:lstStyle/>
          <a:p>
            <a:endParaRPr lang="en-GB"/>
          </a:p>
        </p:txBody>
      </p:sp>
      <p:sp>
        <p:nvSpPr>
          <p:cNvPr id="41" name="Freeform 8">
            <a:extLst>
              <a:ext uri="{FF2B5EF4-FFF2-40B4-BE49-F238E27FC236}">
                <a16:creationId xmlns:a16="http://schemas.microsoft.com/office/drawing/2014/main" id="{A58844CC-7FA3-28E9-63C1-995107588FA7}"/>
              </a:ext>
            </a:extLst>
          </p:cNvPr>
          <p:cNvSpPr/>
          <p:nvPr/>
        </p:nvSpPr>
        <p:spPr>
          <a:xfrm>
            <a:off x="7089462" y="3730621"/>
            <a:ext cx="3654367" cy="507515"/>
          </a:xfrm>
          <a:custGeom>
            <a:avLst/>
            <a:gdLst/>
            <a:ahLst/>
            <a:cxnLst/>
            <a:rect l="l" t="t" r="r" b="b"/>
            <a:pathLst>
              <a:path w="1933390" h="507515">
                <a:moveTo>
                  <a:pt x="0" y="0"/>
                </a:moveTo>
                <a:lnTo>
                  <a:pt x="1933391" y="0"/>
                </a:lnTo>
                <a:lnTo>
                  <a:pt x="1933391" y="507515"/>
                </a:lnTo>
                <a:lnTo>
                  <a:pt x="0" y="5075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pic>
        <p:nvPicPr>
          <p:cNvPr id="43" name="Picture 42">
            <a:extLst>
              <a:ext uri="{FF2B5EF4-FFF2-40B4-BE49-F238E27FC236}">
                <a16:creationId xmlns:a16="http://schemas.microsoft.com/office/drawing/2014/main" id="{76386893-1CD7-D74F-2767-9E1D9E532EB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48540" y="3789135"/>
            <a:ext cx="3390900" cy="3601502"/>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F7CBDE7F-F263-B4FB-8C35-E32A6DBF526B}"/>
              </a:ext>
            </a:extLst>
          </p:cNvPr>
          <p:cNvSpPr txBox="1"/>
          <p:nvPr/>
        </p:nvSpPr>
        <p:spPr>
          <a:xfrm>
            <a:off x="3912422" y="4013591"/>
            <a:ext cx="3494576" cy="3701013"/>
          </a:xfrm>
          <a:prstGeom prst="rect">
            <a:avLst/>
          </a:prstGeom>
          <a:noFill/>
        </p:spPr>
        <p:txBody>
          <a:bodyPr wrap="square">
            <a:spAutoFit/>
          </a:bodyPr>
          <a:lstStyle/>
          <a:p>
            <a:pPr>
              <a:buNone/>
            </a:pPr>
            <a:r>
              <a:rPr lang="en-GB" sz="1050" u="sng" dirty="0">
                <a:effectLst/>
                <a:latin typeface="Apricots" pitchFamily="50" charset="0"/>
                <a:ea typeface="Calibri" panose="020F0502020204030204" pitchFamily="34" charset="0"/>
                <a:cs typeface="Arial" panose="020B0604020202020204" pitchFamily="34" charset="0"/>
              </a:rPr>
              <a:t>Creating with Materials</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Explore different materials freely, in order to develop my ideas about how to use them and what to make</a:t>
            </a:r>
            <a:r>
              <a:rPr lang="en-GB" sz="1200" b="1" dirty="0"/>
              <a:t>.</a:t>
            </a:r>
            <a:endParaRPr lang="en-GB" sz="1200" dirty="0"/>
          </a:p>
          <a:p>
            <a:pPr marL="171450" indent="-171450">
              <a:buFont typeface="Arial" panose="020B0604020202020204" pitchFamily="34" charset="0"/>
              <a:buChar char="•"/>
            </a:pPr>
            <a:endParaRPr lang="en-GB" sz="1050" u="sng" dirty="0">
              <a:latin typeface="Apricots" pitchFamily="2" charset="0"/>
              <a:ea typeface="Calibri" panose="020F0502020204030204" pitchFamily="34" charset="0"/>
              <a:cs typeface="Arial" panose="020B0604020202020204" pitchFamily="34" charset="0"/>
            </a:endParaRPr>
          </a:p>
          <a:p>
            <a:r>
              <a:rPr lang="en-GB" sz="1050" u="sng" dirty="0">
                <a:latin typeface="Apricots" pitchFamily="2" charset="0"/>
                <a:ea typeface="Calibri" panose="020F0502020204030204" pitchFamily="34" charset="0"/>
                <a:cs typeface="Arial" panose="020B0604020202020204" pitchFamily="34" charset="0"/>
              </a:rPr>
              <a:t>Being imaginative and expressive </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Create own songs or improvise a song around one they know.</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Name a variety of instruments.</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Use construction toys to make settings.</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Use their own experiences to develop storylines e.g. going on a bus/car ride.</a:t>
            </a:r>
          </a:p>
          <a:p>
            <a:pPr marL="285750" indent="-285750">
              <a:buFont typeface="Arial" panose="020B0604020202020204" pitchFamily="34" charset="0"/>
              <a:buChar char="•"/>
            </a:pPr>
            <a:endParaRPr lang="en-GB" sz="1050" dirty="0"/>
          </a:p>
          <a:p>
            <a:endParaRPr lang="en-GB" sz="1050"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sz="1050"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sz="1050"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sz="1050"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sz="1050"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sz="1050"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sz="1050"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46" name="Freeform 3">
            <a:extLst>
              <a:ext uri="{FF2B5EF4-FFF2-40B4-BE49-F238E27FC236}">
                <a16:creationId xmlns:a16="http://schemas.microsoft.com/office/drawing/2014/main" id="{6D588802-E09F-39E7-F7BE-46C7669E0EBF}"/>
              </a:ext>
            </a:extLst>
          </p:cNvPr>
          <p:cNvSpPr/>
          <p:nvPr/>
        </p:nvSpPr>
        <p:spPr>
          <a:xfrm>
            <a:off x="4055691" y="92812"/>
            <a:ext cx="1981111" cy="521615"/>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r>
              <a:rPr lang="en-GB" dirty="0"/>
              <a:t>  </a:t>
            </a:r>
            <a:r>
              <a:rPr lang="en-US" dirty="0">
                <a:solidFill>
                  <a:srgbClr val="000000"/>
                </a:solidFill>
                <a:latin typeface="Apricots" pitchFamily="50" charset="0"/>
                <a:cs typeface="Childos Arabic"/>
                <a:sym typeface="Childos Arabic"/>
              </a:rPr>
              <a:t>Fine motor skills</a:t>
            </a:r>
            <a:endParaRPr lang="en-GB" dirty="0"/>
          </a:p>
        </p:txBody>
      </p:sp>
      <p:sp>
        <p:nvSpPr>
          <p:cNvPr id="47" name="TextBox 24">
            <a:extLst>
              <a:ext uri="{FF2B5EF4-FFF2-40B4-BE49-F238E27FC236}">
                <a16:creationId xmlns:a16="http://schemas.microsoft.com/office/drawing/2014/main" id="{9425B76C-19C9-962A-B4E3-F1C221904BA1}"/>
              </a:ext>
            </a:extLst>
          </p:cNvPr>
          <p:cNvSpPr txBox="1"/>
          <p:nvPr/>
        </p:nvSpPr>
        <p:spPr>
          <a:xfrm>
            <a:off x="7061723" y="3685229"/>
            <a:ext cx="3494576" cy="450636"/>
          </a:xfrm>
          <a:prstGeom prst="rect">
            <a:avLst/>
          </a:prstGeom>
        </p:spPr>
        <p:txBody>
          <a:bodyPr wrap="square" lIns="0" tIns="0" rIns="0" bIns="0" rtlCol="0" anchor="t">
            <a:spAutoFit/>
          </a:bodyPr>
          <a:lstStyle/>
          <a:p>
            <a:pPr algn="ctr">
              <a:lnSpc>
                <a:spcPts val="4060"/>
              </a:lnSpc>
            </a:pPr>
            <a:r>
              <a:rPr lang="en-US" dirty="0">
                <a:solidFill>
                  <a:srgbClr val="000000"/>
                </a:solidFill>
                <a:latin typeface="Apricots" pitchFamily="50" charset="0"/>
                <a:ea typeface="Childos Arabic"/>
                <a:cs typeface="Childos Arabic"/>
                <a:sym typeface="Childos Arabic"/>
              </a:rPr>
              <a:t>Communication and language   </a:t>
            </a:r>
          </a:p>
        </p:txBody>
      </p:sp>
      <p:sp>
        <p:nvSpPr>
          <p:cNvPr id="48" name="Freeform 8">
            <a:extLst>
              <a:ext uri="{FF2B5EF4-FFF2-40B4-BE49-F238E27FC236}">
                <a16:creationId xmlns:a16="http://schemas.microsoft.com/office/drawing/2014/main" id="{441347DA-BB7D-6444-F0CD-D873A020D9C3}"/>
              </a:ext>
            </a:extLst>
          </p:cNvPr>
          <p:cNvSpPr/>
          <p:nvPr/>
        </p:nvSpPr>
        <p:spPr>
          <a:xfrm>
            <a:off x="7548377" y="683459"/>
            <a:ext cx="3145023" cy="3000688"/>
          </a:xfrm>
          <a:custGeom>
            <a:avLst/>
            <a:gdLst/>
            <a:ahLst/>
            <a:cxnLst/>
            <a:rect l="l" t="t" r="r" b="b"/>
            <a:pathLst>
              <a:path w="3550659" h="4209166">
                <a:moveTo>
                  <a:pt x="0" y="0"/>
                </a:moveTo>
                <a:lnTo>
                  <a:pt x="3550658" y="0"/>
                </a:lnTo>
                <a:lnTo>
                  <a:pt x="3550658" y="4209166"/>
                </a:lnTo>
                <a:lnTo>
                  <a:pt x="0" y="4209166"/>
                </a:lnTo>
                <a:lnTo>
                  <a:pt x="0" y="0"/>
                </a:lnTo>
                <a:close/>
              </a:path>
            </a:pathLst>
          </a:custGeom>
          <a:blipFill>
            <a:blip r:embed="rId13">
              <a:extLst>
                <a:ext uri="{96DAC541-7B7A-43D3-8B79-37D633B846F1}">
                  <asvg:svgBlip xmlns:asvg="http://schemas.microsoft.com/office/drawing/2016/SVG/main" r:embed="rId14"/>
                </a:ext>
              </a:extLst>
            </a:blip>
            <a:stretch>
              <a:fillRect l="-1763" b="-41782"/>
            </a:stretch>
          </a:blipFill>
        </p:spPr>
        <p:txBody>
          <a:bodyPr/>
          <a:lstStyle/>
          <a:p>
            <a:r>
              <a:rPr lang="en-GB" dirty="0">
                <a:latin typeface="Abadi" panose="020B0604020104020204" pitchFamily="34" charset="0"/>
              </a:rPr>
              <a:t>We will be learning to move confidently and safely in our own and general space. </a:t>
            </a:r>
          </a:p>
          <a:p>
            <a:r>
              <a:rPr lang="en-GB" dirty="0">
                <a:latin typeface="Abadi" panose="020B0604020104020204" pitchFamily="34" charset="0"/>
              </a:rPr>
              <a:t>We will be learning to jump and land upwards or downwards from a stationary position</a:t>
            </a:r>
            <a:r>
              <a:rPr lang="en-GB" dirty="0"/>
              <a:t>.</a:t>
            </a:r>
            <a:endParaRPr lang="en-GB" sz="1600" dirty="0"/>
          </a:p>
        </p:txBody>
      </p:sp>
      <p:grpSp>
        <p:nvGrpSpPr>
          <p:cNvPr id="11" name="Group 11"/>
          <p:cNvGrpSpPr>
            <a:grpSpLocks noChangeAspect="1"/>
          </p:cNvGrpSpPr>
          <p:nvPr/>
        </p:nvGrpSpPr>
        <p:grpSpPr>
          <a:xfrm rot="955323">
            <a:off x="9441842" y="47314"/>
            <a:ext cx="974105" cy="714520"/>
            <a:chOff x="0" y="0"/>
            <a:chExt cx="4198620" cy="3079750"/>
          </a:xfrm>
        </p:grpSpPr>
        <p:sp>
          <p:nvSpPr>
            <p:cNvPr id="12" name="Freeform 12"/>
            <p:cNvSpPr/>
            <p:nvPr/>
          </p:nvSpPr>
          <p:spPr>
            <a:xfrm>
              <a:off x="-12699" y="-2540"/>
              <a:ext cx="4215129" cy="3083560"/>
            </a:xfrm>
            <a:custGeom>
              <a:avLst/>
              <a:gdLst/>
              <a:ahLst/>
              <a:cxnLst/>
              <a:rect l="l" t="t" r="r" b="b"/>
              <a:pathLst>
                <a:path w="4215129" h="3083560">
                  <a:moveTo>
                    <a:pt x="4196079" y="1511300"/>
                  </a:moveTo>
                  <a:cubicBezTo>
                    <a:pt x="4199889" y="1508760"/>
                    <a:pt x="4203699" y="1507490"/>
                    <a:pt x="4206239" y="1503680"/>
                  </a:cubicBezTo>
                  <a:cubicBezTo>
                    <a:pt x="4208779" y="1501140"/>
                    <a:pt x="4213859" y="1497330"/>
                    <a:pt x="4213859" y="1493520"/>
                  </a:cubicBezTo>
                  <a:cubicBezTo>
                    <a:pt x="4213859" y="1490980"/>
                    <a:pt x="4208779" y="1487170"/>
                    <a:pt x="4206239" y="1484630"/>
                  </a:cubicBezTo>
                  <a:lnTo>
                    <a:pt x="4194809" y="1473200"/>
                  </a:lnTo>
                  <a:cubicBezTo>
                    <a:pt x="4197349" y="1470660"/>
                    <a:pt x="4202429" y="1469390"/>
                    <a:pt x="4202429" y="1465580"/>
                  </a:cubicBezTo>
                  <a:cubicBezTo>
                    <a:pt x="4204969" y="1455420"/>
                    <a:pt x="4208779" y="1445260"/>
                    <a:pt x="4208779" y="1435100"/>
                  </a:cubicBezTo>
                  <a:cubicBezTo>
                    <a:pt x="4208779" y="1430020"/>
                    <a:pt x="4199889" y="1426210"/>
                    <a:pt x="4194809" y="1419860"/>
                  </a:cubicBezTo>
                  <a:cubicBezTo>
                    <a:pt x="4199889" y="1419860"/>
                    <a:pt x="4202429" y="1419860"/>
                    <a:pt x="4206239" y="1418590"/>
                  </a:cubicBezTo>
                  <a:lnTo>
                    <a:pt x="4206239" y="1414780"/>
                  </a:lnTo>
                  <a:lnTo>
                    <a:pt x="4194809" y="1414780"/>
                  </a:lnTo>
                  <a:cubicBezTo>
                    <a:pt x="4187189" y="1409700"/>
                    <a:pt x="4179569" y="1399540"/>
                    <a:pt x="4177029" y="1400810"/>
                  </a:cubicBezTo>
                  <a:cubicBezTo>
                    <a:pt x="4163059" y="1408430"/>
                    <a:pt x="4163059" y="1398270"/>
                    <a:pt x="4160519" y="1390650"/>
                  </a:cubicBezTo>
                  <a:cubicBezTo>
                    <a:pt x="4155439" y="1391920"/>
                    <a:pt x="4150359" y="1393190"/>
                    <a:pt x="4146549" y="1391920"/>
                  </a:cubicBezTo>
                  <a:cubicBezTo>
                    <a:pt x="4137659" y="1390650"/>
                    <a:pt x="4128769" y="1386840"/>
                    <a:pt x="4119879" y="1386840"/>
                  </a:cubicBezTo>
                  <a:cubicBezTo>
                    <a:pt x="4108449" y="1385570"/>
                    <a:pt x="4095749" y="1385570"/>
                    <a:pt x="4083049" y="1384300"/>
                  </a:cubicBezTo>
                  <a:cubicBezTo>
                    <a:pt x="4063999" y="1381760"/>
                    <a:pt x="4044949" y="1379220"/>
                    <a:pt x="4025899" y="1376680"/>
                  </a:cubicBezTo>
                  <a:cubicBezTo>
                    <a:pt x="4024629" y="1376680"/>
                    <a:pt x="4022089" y="1379220"/>
                    <a:pt x="4020819" y="1379220"/>
                  </a:cubicBezTo>
                  <a:cubicBezTo>
                    <a:pt x="4010659" y="1377950"/>
                    <a:pt x="4000499" y="1376680"/>
                    <a:pt x="3991609" y="1374140"/>
                  </a:cubicBezTo>
                  <a:cubicBezTo>
                    <a:pt x="3989069" y="1372870"/>
                    <a:pt x="3987799" y="1366520"/>
                    <a:pt x="3987799" y="1363980"/>
                  </a:cubicBezTo>
                  <a:cubicBezTo>
                    <a:pt x="4001769" y="1353820"/>
                    <a:pt x="4015740" y="1343660"/>
                    <a:pt x="4024629" y="1337310"/>
                  </a:cubicBezTo>
                  <a:cubicBezTo>
                    <a:pt x="4034789" y="1336040"/>
                    <a:pt x="4041139" y="1334770"/>
                    <a:pt x="4050029" y="1334770"/>
                  </a:cubicBezTo>
                  <a:cubicBezTo>
                    <a:pt x="4042409" y="1324610"/>
                    <a:pt x="4037329" y="1319530"/>
                    <a:pt x="4030979" y="1311910"/>
                  </a:cubicBezTo>
                  <a:cubicBezTo>
                    <a:pt x="4027169" y="1313180"/>
                    <a:pt x="4023359" y="1314450"/>
                    <a:pt x="4017009" y="1316990"/>
                  </a:cubicBezTo>
                  <a:cubicBezTo>
                    <a:pt x="4017009" y="1310640"/>
                    <a:pt x="4017009" y="1304290"/>
                    <a:pt x="4018279" y="1304290"/>
                  </a:cubicBezTo>
                  <a:cubicBezTo>
                    <a:pt x="4023359" y="1303020"/>
                    <a:pt x="4030979" y="1301750"/>
                    <a:pt x="4034789" y="1304290"/>
                  </a:cubicBezTo>
                  <a:cubicBezTo>
                    <a:pt x="4039869" y="1308100"/>
                    <a:pt x="4042409" y="1314450"/>
                    <a:pt x="4047489" y="1322070"/>
                  </a:cubicBezTo>
                  <a:cubicBezTo>
                    <a:pt x="4050029" y="1322070"/>
                    <a:pt x="4055109" y="1323340"/>
                    <a:pt x="4060189" y="1323340"/>
                  </a:cubicBezTo>
                  <a:cubicBezTo>
                    <a:pt x="4058919" y="1306830"/>
                    <a:pt x="4058919" y="1306830"/>
                    <a:pt x="4044949" y="1282700"/>
                  </a:cubicBezTo>
                  <a:cubicBezTo>
                    <a:pt x="4062729" y="1282700"/>
                    <a:pt x="4067809" y="1277620"/>
                    <a:pt x="4063999" y="1259840"/>
                  </a:cubicBezTo>
                  <a:cubicBezTo>
                    <a:pt x="4075429" y="1258570"/>
                    <a:pt x="4088129" y="1257300"/>
                    <a:pt x="4099559" y="1257300"/>
                  </a:cubicBezTo>
                  <a:cubicBezTo>
                    <a:pt x="4098289" y="1254760"/>
                    <a:pt x="4095749" y="1249680"/>
                    <a:pt x="4094479" y="1245870"/>
                  </a:cubicBezTo>
                  <a:cubicBezTo>
                    <a:pt x="4099559" y="1247140"/>
                    <a:pt x="4103369" y="1248410"/>
                    <a:pt x="4105909" y="1249680"/>
                  </a:cubicBezTo>
                  <a:cubicBezTo>
                    <a:pt x="4107179" y="1243330"/>
                    <a:pt x="4107179" y="1236980"/>
                    <a:pt x="4108449" y="1231900"/>
                  </a:cubicBezTo>
                  <a:cubicBezTo>
                    <a:pt x="4109719" y="1225550"/>
                    <a:pt x="4110989" y="1217930"/>
                    <a:pt x="4112259" y="1211580"/>
                  </a:cubicBezTo>
                  <a:cubicBezTo>
                    <a:pt x="4112259" y="1209040"/>
                    <a:pt x="4110989" y="1205230"/>
                    <a:pt x="4112259" y="1201420"/>
                  </a:cubicBezTo>
                  <a:cubicBezTo>
                    <a:pt x="4116069" y="1191260"/>
                    <a:pt x="4117339" y="1176020"/>
                    <a:pt x="4113529" y="1168400"/>
                  </a:cubicBezTo>
                  <a:cubicBezTo>
                    <a:pt x="4116069" y="1165860"/>
                    <a:pt x="4117339" y="1162050"/>
                    <a:pt x="4117339" y="1159510"/>
                  </a:cubicBezTo>
                  <a:cubicBezTo>
                    <a:pt x="4117339" y="1149350"/>
                    <a:pt x="4117339" y="1137920"/>
                    <a:pt x="4116069" y="1127760"/>
                  </a:cubicBezTo>
                  <a:cubicBezTo>
                    <a:pt x="4114799" y="1117600"/>
                    <a:pt x="4113529" y="1108710"/>
                    <a:pt x="4112259" y="1098550"/>
                  </a:cubicBezTo>
                  <a:cubicBezTo>
                    <a:pt x="4110989" y="1096010"/>
                    <a:pt x="4110989" y="1093470"/>
                    <a:pt x="4112259" y="1089660"/>
                  </a:cubicBezTo>
                  <a:cubicBezTo>
                    <a:pt x="4116069" y="1079500"/>
                    <a:pt x="4118609" y="1069340"/>
                    <a:pt x="4110989" y="1059180"/>
                  </a:cubicBezTo>
                  <a:cubicBezTo>
                    <a:pt x="4108449" y="1056640"/>
                    <a:pt x="4109719" y="1050290"/>
                    <a:pt x="4110989" y="1046480"/>
                  </a:cubicBezTo>
                  <a:cubicBezTo>
                    <a:pt x="4114799" y="1032510"/>
                    <a:pt x="4107179" y="1021080"/>
                    <a:pt x="4093209" y="1018540"/>
                  </a:cubicBezTo>
                  <a:lnTo>
                    <a:pt x="4088129" y="1018540"/>
                  </a:lnTo>
                  <a:cubicBezTo>
                    <a:pt x="4089399" y="1014730"/>
                    <a:pt x="4090669" y="1013460"/>
                    <a:pt x="4091939" y="1010920"/>
                  </a:cubicBezTo>
                  <a:cubicBezTo>
                    <a:pt x="4088129" y="1009650"/>
                    <a:pt x="4084319" y="1009650"/>
                    <a:pt x="4081779" y="1007110"/>
                  </a:cubicBezTo>
                  <a:cubicBezTo>
                    <a:pt x="4079239" y="1005840"/>
                    <a:pt x="4077969" y="1002030"/>
                    <a:pt x="4075429" y="1000760"/>
                  </a:cubicBezTo>
                  <a:cubicBezTo>
                    <a:pt x="4065269" y="995680"/>
                    <a:pt x="4053839" y="990600"/>
                    <a:pt x="4042409" y="985520"/>
                  </a:cubicBezTo>
                  <a:cubicBezTo>
                    <a:pt x="4038599" y="984250"/>
                    <a:pt x="4033519" y="984250"/>
                    <a:pt x="4029709" y="984250"/>
                  </a:cubicBezTo>
                  <a:cubicBezTo>
                    <a:pt x="4027169" y="985520"/>
                    <a:pt x="4025899" y="980440"/>
                    <a:pt x="4023359" y="980440"/>
                  </a:cubicBezTo>
                  <a:cubicBezTo>
                    <a:pt x="4005579" y="976630"/>
                    <a:pt x="3987799" y="974090"/>
                    <a:pt x="3970019" y="969010"/>
                  </a:cubicBezTo>
                  <a:cubicBezTo>
                    <a:pt x="3956049" y="963930"/>
                    <a:pt x="3939539" y="974090"/>
                    <a:pt x="3925569" y="963930"/>
                  </a:cubicBezTo>
                  <a:cubicBezTo>
                    <a:pt x="3924299" y="962660"/>
                    <a:pt x="3921759" y="965200"/>
                    <a:pt x="3920489" y="965200"/>
                  </a:cubicBezTo>
                  <a:cubicBezTo>
                    <a:pt x="3909059" y="962660"/>
                    <a:pt x="3898899" y="969010"/>
                    <a:pt x="3887469" y="965200"/>
                  </a:cubicBezTo>
                  <a:cubicBezTo>
                    <a:pt x="3876039" y="961390"/>
                    <a:pt x="3863339" y="960120"/>
                    <a:pt x="3858259" y="948690"/>
                  </a:cubicBezTo>
                  <a:cubicBezTo>
                    <a:pt x="3853179" y="937260"/>
                    <a:pt x="3849369" y="925830"/>
                    <a:pt x="3849369" y="914400"/>
                  </a:cubicBezTo>
                  <a:cubicBezTo>
                    <a:pt x="3850639" y="900430"/>
                    <a:pt x="3856989" y="885190"/>
                    <a:pt x="3832859" y="887730"/>
                  </a:cubicBezTo>
                  <a:cubicBezTo>
                    <a:pt x="3834129" y="885190"/>
                    <a:pt x="3834129" y="882650"/>
                    <a:pt x="3835399" y="881380"/>
                  </a:cubicBezTo>
                  <a:cubicBezTo>
                    <a:pt x="3761739" y="873760"/>
                    <a:pt x="3688079" y="867410"/>
                    <a:pt x="3615689" y="859790"/>
                  </a:cubicBezTo>
                  <a:cubicBezTo>
                    <a:pt x="3613149" y="850900"/>
                    <a:pt x="3610609" y="840740"/>
                    <a:pt x="3608069" y="826770"/>
                  </a:cubicBezTo>
                  <a:cubicBezTo>
                    <a:pt x="3622039" y="842010"/>
                    <a:pt x="3634739" y="850900"/>
                    <a:pt x="3652519" y="849630"/>
                  </a:cubicBezTo>
                  <a:cubicBezTo>
                    <a:pt x="3653789" y="839470"/>
                    <a:pt x="3652519" y="831850"/>
                    <a:pt x="3642359" y="825500"/>
                  </a:cubicBezTo>
                  <a:cubicBezTo>
                    <a:pt x="3641089" y="824230"/>
                    <a:pt x="3639819" y="819150"/>
                    <a:pt x="3641089" y="816610"/>
                  </a:cubicBezTo>
                  <a:cubicBezTo>
                    <a:pt x="3646169" y="803910"/>
                    <a:pt x="3651249" y="792480"/>
                    <a:pt x="3655059" y="781050"/>
                  </a:cubicBezTo>
                  <a:cubicBezTo>
                    <a:pt x="3660139" y="784860"/>
                    <a:pt x="3663949" y="787400"/>
                    <a:pt x="3669029" y="789940"/>
                  </a:cubicBezTo>
                  <a:lnTo>
                    <a:pt x="3671569" y="787400"/>
                  </a:lnTo>
                  <a:lnTo>
                    <a:pt x="3656329" y="764540"/>
                  </a:lnTo>
                  <a:cubicBezTo>
                    <a:pt x="3666489" y="767080"/>
                    <a:pt x="3675379" y="768350"/>
                    <a:pt x="3686809" y="770890"/>
                  </a:cubicBezTo>
                  <a:cubicBezTo>
                    <a:pt x="3682999" y="763270"/>
                    <a:pt x="3679189" y="758190"/>
                    <a:pt x="3679189" y="758190"/>
                  </a:cubicBezTo>
                  <a:cubicBezTo>
                    <a:pt x="3685539" y="753110"/>
                    <a:pt x="3691889" y="748030"/>
                    <a:pt x="3700779" y="741680"/>
                  </a:cubicBezTo>
                  <a:cubicBezTo>
                    <a:pt x="3700779" y="740410"/>
                    <a:pt x="3702049" y="732790"/>
                    <a:pt x="3705859" y="731520"/>
                  </a:cubicBezTo>
                  <a:cubicBezTo>
                    <a:pt x="3713479" y="727710"/>
                    <a:pt x="3716019" y="734060"/>
                    <a:pt x="3718559" y="740410"/>
                  </a:cubicBezTo>
                  <a:cubicBezTo>
                    <a:pt x="3719829" y="744220"/>
                    <a:pt x="3727449" y="745490"/>
                    <a:pt x="3732529" y="746760"/>
                  </a:cubicBezTo>
                  <a:cubicBezTo>
                    <a:pt x="3737609" y="748030"/>
                    <a:pt x="3743959" y="748030"/>
                    <a:pt x="3750309" y="746760"/>
                  </a:cubicBezTo>
                  <a:cubicBezTo>
                    <a:pt x="3760469" y="746760"/>
                    <a:pt x="3770629" y="745490"/>
                    <a:pt x="3784599" y="744220"/>
                  </a:cubicBezTo>
                  <a:cubicBezTo>
                    <a:pt x="3774440" y="741680"/>
                    <a:pt x="3766819" y="739140"/>
                    <a:pt x="3760469" y="737870"/>
                  </a:cubicBezTo>
                  <a:cubicBezTo>
                    <a:pt x="3760469" y="736600"/>
                    <a:pt x="3760469" y="735330"/>
                    <a:pt x="3759199" y="734060"/>
                  </a:cubicBezTo>
                  <a:cubicBezTo>
                    <a:pt x="3769359" y="731520"/>
                    <a:pt x="3779519" y="728980"/>
                    <a:pt x="3788409" y="726440"/>
                  </a:cubicBezTo>
                  <a:cubicBezTo>
                    <a:pt x="3798569" y="728980"/>
                    <a:pt x="3807459" y="732790"/>
                    <a:pt x="3815079" y="735330"/>
                  </a:cubicBezTo>
                  <a:cubicBezTo>
                    <a:pt x="3817619" y="758190"/>
                    <a:pt x="3832859" y="739140"/>
                    <a:pt x="3841749" y="741680"/>
                  </a:cubicBezTo>
                  <a:cubicBezTo>
                    <a:pt x="3839209" y="736600"/>
                    <a:pt x="3835399" y="731520"/>
                    <a:pt x="3831590" y="725170"/>
                  </a:cubicBezTo>
                  <a:cubicBezTo>
                    <a:pt x="3848099"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69" y="736600"/>
                  </a:cubicBezTo>
                  <a:cubicBezTo>
                    <a:pt x="3992879" y="735330"/>
                    <a:pt x="3995419" y="735330"/>
                    <a:pt x="3996690" y="734060"/>
                  </a:cubicBezTo>
                  <a:cubicBezTo>
                    <a:pt x="3999230" y="725170"/>
                    <a:pt x="4000499"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19"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19" y="78740"/>
                  </a:lnTo>
                  <a:cubicBezTo>
                    <a:pt x="2221230" y="80010"/>
                    <a:pt x="2200909" y="85090"/>
                    <a:pt x="2180590" y="86360"/>
                  </a:cubicBezTo>
                  <a:cubicBezTo>
                    <a:pt x="2148840" y="88900"/>
                    <a:pt x="2115819" y="90170"/>
                    <a:pt x="2084069" y="92710"/>
                  </a:cubicBezTo>
                  <a:cubicBezTo>
                    <a:pt x="2076449" y="92710"/>
                    <a:pt x="2067559"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1"/>
                  </a:cubicBezTo>
                  <a:cubicBezTo>
                    <a:pt x="29210" y="1938021"/>
                    <a:pt x="29210" y="1967231"/>
                    <a:pt x="34290" y="1968500"/>
                  </a:cubicBezTo>
                  <a:cubicBezTo>
                    <a:pt x="43180" y="1972310"/>
                    <a:pt x="45720" y="1983740"/>
                    <a:pt x="53340" y="1988821"/>
                  </a:cubicBezTo>
                  <a:cubicBezTo>
                    <a:pt x="54610" y="1990091"/>
                    <a:pt x="55880" y="1992631"/>
                    <a:pt x="55880" y="1992631"/>
                  </a:cubicBezTo>
                  <a:cubicBezTo>
                    <a:pt x="45720" y="2004060"/>
                    <a:pt x="60960" y="1998981"/>
                    <a:pt x="63500" y="2004060"/>
                  </a:cubicBezTo>
                  <a:cubicBezTo>
                    <a:pt x="60960" y="2010410"/>
                    <a:pt x="55880" y="2016760"/>
                    <a:pt x="54610" y="2024381"/>
                  </a:cubicBezTo>
                  <a:cubicBezTo>
                    <a:pt x="53340" y="2032001"/>
                    <a:pt x="54610" y="2038351"/>
                    <a:pt x="66040" y="2034541"/>
                  </a:cubicBezTo>
                  <a:cubicBezTo>
                    <a:pt x="64770" y="2045971"/>
                    <a:pt x="63500" y="2056131"/>
                    <a:pt x="62230" y="2067561"/>
                  </a:cubicBezTo>
                  <a:cubicBezTo>
                    <a:pt x="63500" y="2067561"/>
                    <a:pt x="64770" y="2066291"/>
                    <a:pt x="64770" y="2066291"/>
                  </a:cubicBezTo>
                  <a:cubicBezTo>
                    <a:pt x="68580" y="2075181"/>
                    <a:pt x="71120" y="2082801"/>
                    <a:pt x="74930" y="2090421"/>
                  </a:cubicBezTo>
                  <a:cubicBezTo>
                    <a:pt x="81280" y="2090421"/>
                    <a:pt x="87630" y="2091691"/>
                    <a:pt x="95250" y="2092960"/>
                  </a:cubicBezTo>
                  <a:lnTo>
                    <a:pt x="95250" y="2096771"/>
                  </a:lnTo>
                  <a:cubicBezTo>
                    <a:pt x="91440" y="2098041"/>
                    <a:pt x="87630" y="2099310"/>
                    <a:pt x="83820" y="2100581"/>
                  </a:cubicBezTo>
                  <a:cubicBezTo>
                    <a:pt x="85090" y="2101851"/>
                    <a:pt x="87630" y="2101851"/>
                    <a:pt x="87630" y="2101851"/>
                  </a:cubicBezTo>
                  <a:cubicBezTo>
                    <a:pt x="88900" y="2120901"/>
                    <a:pt x="105410" y="2118361"/>
                    <a:pt x="116840" y="2123441"/>
                  </a:cubicBezTo>
                  <a:cubicBezTo>
                    <a:pt x="121920" y="2125981"/>
                    <a:pt x="128270" y="2127251"/>
                    <a:pt x="132080" y="2125981"/>
                  </a:cubicBezTo>
                  <a:cubicBezTo>
                    <a:pt x="139700" y="2122171"/>
                    <a:pt x="144780" y="2123441"/>
                    <a:pt x="144780" y="2131060"/>
                  </a:cubicBezTo>
                  <a:cubicBezTo>
                    <a:pt x="144780" y="2134871"/>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1"/>
                    <a:pt x="265430" y="2128521"/>
                  </a:cubicBezTo>
                  <a:cubicBezTo>
                    <a:pt x="275590" y="2128521"/>
                    <a:pt x="284480" y="2128521"/>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19" y="3074670"/>
                    <a:pt x="881380" y="3075940"/>
                    <a:pt x="878840" y="3077210"/>
                  </a:cubicBezTo>
                  <a:cubicBezTo>
                    <a:pt x="881380" y="3078480"/>
                    <a:pt x="883920" y="3081020"/>
                    <a:pt x="887730" y="3082290"/>
                  </a:cubicBezTo>
                  <a:cubicBezTo>
                    <a:pt x="891539" y="3083560"/>
                    <a:pt x="895349"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599" y="3012440"/>
                    <a:pt x="1374140" y="3012440"/>
                  </a:cubicBezTo>
                  <a:cubicBezTo>
                    <a:pt x="1375410" y="3017520"/>
                    <a:pt x="1374140" y="3023870"/>
                    <a:pt x="1376680" y="3025140"/>
                  </a:cubicBezTo>
                  <a:cubicBezTo>
                    <a:pt x="1380490" y="3027680"/>
                    <a:pt x="1386840" y="3027680"/>
                    <a:pt x="1391919" y="3026410"/>
                  </a:cubicBezTo>
                  <a:cubicBezTo>
                    <a:pt x="1398269" y="3025140"/>
                    <a:pt x="1405889" y="3018790"/>
                    <a:pt x="1408430" y="3021330"/>
                  </a:cubicBezTo>
                  <a:cubicBezTo>
                    <a:pt x="1421130" y="3031490"/>
                    <a:pt x="1430019" y="3022600"/>
                    <a:pt x="1436369" y="3017520"/>
                  </a:cubicBezTo>
                  <a:cubicBezTo>
                    <a:pt x="1441449" y="3018790"/>
                    <a:pt x="1443989" y="3022600"/>
                    <a:pt x="1446530" y="3021330"/>
                  </a:cubicBezTo>
                  <a:cubicBezTo>
                    <a:pt x="1452880" y="3020060"/>
                    <a:pt x="1460499" y="3018790"/>
                    <a:pt x="1466849" y="3017520"/>
                  </a:cubicBezTo>
                  <a:cubicBezTo>
                    <a:pt x="1480819" y="3013710"/>
                    <a:pt x="1496060" y="3011170"/>
                    <a:pt x="1510030" y="3011170"/>
                  </a:cubicBezTo>
                  <a:cubicBezTo>
                    <a:pt x="1529080" y="3009900"/>
                    <a:pt x="1546860" y="3004820"/>
                    <a:pt x="1565910" y="3003550"/>
                  </a:cubicBezTo>
                  <a:cubicBezTo>
                    <a:pt x="1574799" y="3002280"/>
                    <a:pt x="1583690" y="3004820"/>
                    <a:pt x="1592580" y="3006090"/>
                  </a:cubicBezTo>
                  <a:cubicBezTo>
                    <a:pt x="1595119" y="3006090"/>
                    <a:pt x="1598930" y="3006090"/>
                    <a:pt x="1598930" y="3004820"/>
                  </a:cubicBezTo>
                  <a:cubicBezTo>
                    <a:pt x="1598930" y="2992120"/>
                    <a:pt x="1619249" y="2998470"/>
                    <a:pt x="1616710" y="2984500"/>
                  </a:cubicBezTo>
                  <a:cubicBezTo>
                    <a:pt x="1619249"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09" y="2980690"/>
                    <a:pt x="1691640" y="2979420"/>
                    <a:pt x="1700530" y="2985770"/>
                  </a:cubicBezTo>
                  <a:cubicBezTo>
                    <a:pt x="1699259" y="2987040"/>
                    <a:pt x="1696719" y="2988310"/>
                    <a:pt x="1694180" y="2990850"/>
                  </a:cubicBezTo>
                  <a:cubicBezTo>
                    <a:pt x="1709419" y="2987040"/>
                    <a:pt x="1723390" y="2979420"/>
                    <a:pt x="1738630" y="2980690"/>
                  </a:cubicBezTo>
                  <a:cubicBezTo>
                    <a:pt x="1753869" y="2980690"/>
                    <a:pt x="1769109" y="2983230"/>
                    <a:pt x="1783080" y="2974340"/>
                  </a:cubicBezTo>
                  <a:cubicBezTo>
                    <a:pt x="1784350" y="2978150"/>
                    <a:pt x="1784350" y="2981960"/>
                    <a:pt x="1786890" y="2983230"/>
                  </a:cubicBezTo>
                  <a:cubicBezTo>
                    <a:pt x="1790700" y="2985770"/>
                    <a:pt x="1797050" y="2987040"/>
                    <a:pt x="1798319" y="2985770"/>
                  </a:cubicBezTo>
                  <a:cubicBezTo>
                    <a:pt x="1805940" y="2974340"/>
                    <a:pt x="1818640" y="2975610"/>
                    <a:pt x="1826259" y="2981960"/>
                  </a:cubicBezTo>
                  <a:cubicBezTo>
                    <a:pt x="1836419" y="2989580"/>
                    <a:pt x="1842769" y="2983230"/>
                    <a:pt x="1851659" y="2981960"/>
                  </a:cubicBezTo>
                  <a:cubicBezTo>
                    <a:pt x="1844039" y="2978150"/>
                    <a:pt x="1837689" y="2974340"/>
                    <a:pt x="1831339" y="2971800"/>
                  </a:cubicBezTo>
                  <a:cubicBezTo>
                    <a:pt x="1832609" y="2970530"/>
                    <a:pt x="1832609" y="2969260"/>
                    <a:pt x="1833879" y="2967990"/>
                  </a:cubicBezTo>
                  <a:cubicBezTo>
                    <a:pt x="1837689" y="2969260"/>
                    <a:pt x="1842769" y="2970530"/>
                    <a:pt x="1846579" y="2973070"/>
                  </a:cubicBezTo>
                  <a:cubicBezTo>
                    <a:pt x="1847849" y="2967990"/>
                    <a:pt x="1850389" y="2964180"/>
                    <a:pt x="1851659" y="2960370"/>
                  </a:cubicBezTo>
                  <a:cubicBezTo>
                    <a:pt x="1864359" y="2966720"/>
                    <a:pt x="1875789" y="2971799"/>
                    <a:pt x="1889759" y="2962909"/>
                  </a:cubicBezTo>
                  <a:cubicBezTo>
                    <a:pt x="1892299" y="2961639"/>
                    <a:pt x="1902459" y="2954020"/>
                    <a:pt x="1899919" y="2966720"/>
                  </a:cubicBezTo>
                  <a:cubicBezTo>
                    <a:pt x="1893569" y="2970530"/>
                    <a:pt x="1887219" y="2974340"/>
                    <a:pt x="1880869" y="2976880"/>
                  </a:cubicBezTo>
                  <a:cubicBezTo>
                    <a:pt x="1880869" y="2978150"/>
                    <a:pt x="1882139" y="2978150"/>
                    <a:pt x="1882139" y="2979420"/>
                  </a:cubicBezTo>
                  <a:cubicBezTo>
                    <a:pt x="1889759" y="2978149"/>
                    <a:pt x="1898649" y="2976880"/>
                    <a:pt x="1907539" y="2975609"/>
                  </a:cubicBezTo>
                  <a:cubicBezTo>
                    <a:pt x="1904999" y="2971799"/>
                    <a:pt x="1903729" y="2969259"/>
                    <a:pt x="1902459" y="2966720"/>
                  </a:cubicBezTo>
                  <a:cubicBezTo>
                    <a:pt x="1911349" y="2967990"/>
                    <a:pt x="1921509" y="2969259"/>
                    <a:pt x="1930399" y="2967990"/>
                  </a:cubicBezTo>
                  <a:cubicBezTo>
                    <a:pt x="1949449" y="2966720"/>
                    <a:pt x="1963419" y="2947670"/>
                    <a:pt x="1986279" y="2955290"/>
                  </a:cubicBezTo>
                  <a:cubicBezTo>
                    <a:pt x="1993899" y="2957830"/>
                    <a:pt x="2011679" y="2955290"/>
                    <a:pt x="2012949" y="2938780"/>
                  </a:cubicBezTo>
                  <a:cubicBezTo>
                    <a:pt x="2012949" y="2942590"/>
                    <a:pt x="2012949" y="2947670"/>
                    <a:pt x="2014219" y="2950209"/>
                  </a:cubicBezTo>
                  <a:cubicBezTo>
                    <a:pt x="2026919" y="2946399"/>
                    <a:pt x="2038349" y="2942589"/>
                    <a:pt x="2051049" y="2938780"/>
                  </a:cubicBezTo>
                  <a:cubicBezTo>
                    <a:pt x="2051049" y="2940050"/>
                    <a:pt x="2048509" y="2943859"/>
                    <a:pt x="2049779" y="2946400"/>
                  </a:cubicBezTo>
                  <a:cubicBezTo>
                    <a:pt x="2049779" y="2950210"/>
                    <a:pt x="2052319" y="2954020"/>
                    <a:pt x="2054859" y="2956560"/>
                  </a:cubicBezTo>
                  <a:cubicBezTo>
                    <a:pt x="2056129" y="2957830"/>
                    <a:pt x="2062479" y="2956560"/>
                    <a:pt x="2062479" y="2955290"/>
                  </a:cubicBezTo>
                  <a:cubicBezTo>
                    <a:pt x="2065019" y="2943860"/>
                    <a:pt x="2073909" y="2945130"/>
                    <a:pt x="2082799" y="2945130"/>
                  </a:cubicBezTo>
                  <a:cubicBezTo>
                    <a:pt x="2090419" y="2945130"/>
                    <a:pt x="2099309" y="2943859"/>
                    <a:pt x="2108199" y="2942590"/>
                  </a:cubicBezTo>
                  <a:cubicBezTo>
                    <a:pt x="2112009" y="2936240"/>
                    <a:pt x="2114549" y="2926080"/>
                    <a:pt x="2127249" y="2938780"/>
                  </a:cubicBezTo>
                  <a:cubicBezTo>
                    <a:pt x="2132329" y="2943859"/>
                    <a:pt x="2145029" y="2942590"/>
                    <a:pt x="2146299" y="2932430"/>
                  </a:cubicBezTo>
                  <a:lnTo>
                    <a:pt x="2199639" y="2932430"/>
                  </a:lnTo>
                  <a:lnTo>
                    <a:pt x="2199639" y="2934970"/>
                  </a:lnTo>
                  <a:cubicBezTo>
                    <a:pt x="2205989" y="2933699"/>
                    <a:pt x="2212339" y="2931159"/>
                    <a:pt x="2217419" y="2929890"/>
                  </a:cubicBezTo>
                  <a:cubicBezTo>
                    <a:pt x="2221229" y="2936240"/>
                    <a:pt x="2225039" y="2942590"/>
                    <a:pt x="2230119" y="2950210"/>
                  </a:cubicBezTo>
                  <a:cubicBezTo>
                    <a:pt x="2239009" y="2926080"/>
                    <a:pt x="2249169" y="2921000"/>
                    <a:pt x="2266949" y="2929890"/>
                  </a:cubicBezTo>
                  <a:cubicBezTo>
                    <a:pt x="2269489" y="2931160"/>
                    <a:pt x="2269489" y="2937510"/>
                    <a:pt x="2270759" y="2942590"/>
                  </a:cubicBezTo>
                  <a:cubicBezTo>
                    <a:pt x="2272029" y="2941320"/>
                    <a:pt x="2279649" y="2938780"/>
                    <a:pt x="2279649" y="2937510"/>
                  </a:cubicBezTo>
                  <a:cubicBezTo>
                    <a:pt x="2278379" y="2927350"/>
                    <a:pt x="2292349" y="2934970"/>
                    <a:pt x="2291079" y="2927350"/>
                  </a:cubicBezTo>
                  <a:cubicBezTo>
                    <a:pt x="2302509" y="2932430"/>
                    <a:pt x="2305049" y="2924810"/>
                    <a:pt x="2307589" y="2919730"/>
                  </a:cubicBezTo>
                  <a:cubicBezTo>
                    <a:pt x="2302509" y="2915920"/>
                    <a:pt x="2299969" y="2913380"/>
                    <a:pt x="2296159" y="2909570"/>
                  </a:cubicBezTo>
                  <a:cubicBezTo>
                    <a:pt x="2297429" y="2908299"/>
                    <a:pt x="2297429" y="2907030"/>
                    <a:pt x="2298699" y="2905759"/>
                  </a:cubicBezTo>
                  <a:cubicBezTo>
                    <a:pt x="2308859" y="2912109"/>
                    <a:pt x="2319019" y="2918459"/>
                    <a:pt x="2325369" y="2922270"/>
                  </a:cubicBezTo>
                  <a:cubicBezTo>
                    <a:pt x="2335529" y="2920999"/>
                    <a:pt x="2344419" y="2920999"/>
                    <a:pt x="2353309" y="2919730"/>
                  </a:cubicBezTo>
                  <a:cubicBezTo>
                    <a:pt x="2362199" y="2918460"/>
                    <a:pt x="2371089" y="2914650"/>
                    <a:pt x="2381249" y="2912109"/>
                  </a:cubicBezTo>
                  <a:cubicBezTo>
                    <a:pt x="2382519" y="2914649"/>
                    <a:pt x="2383789" y="2915920"/>
                    <a:pt x="2385059" y="2918459"/>
                  </a:cubicBezTo>
                  <a:cubicBezTo>
                    <a:pt x="2388869" y="2913380"/>
                    <a:pt x="2391409" y="2908299"/>
                    <a:pt x="2396489" y="2899409"/>
                  </a:cubicBezTo>
                  <a:lnTo>
                    <a:pt x="2396489" y="2919730"/>
                  </a:lnTo>
                  <a:cubicBezTo>
                    <a:pt x="2407919" y="2912109"/>
                    <a:pt x="2416809" y="2905759"/>
                    <a:pt x="2424429" y="2899409"/>
                  </a:cubicBezTo>
                  <a:cubicBezTo>
                    <a:pt x="2429509" y="2908299"/>
                    <a:pt x="2433319" y="2917189"/>
                    <a:pt x="2437129" y="2924809"/>
                  </a:cubicBezTo>
                  <a:cubicBezTo>
                    <a:pt x="2438399" y="2924809"/>
                    <a:pt x="2438399" y="2923539"/>
                    <a:pt x="2439669" y="2923539"/>
                  </a:cubicBezTo>
                  <a:cubicBezTo>
                    <a:pt x="2438399" y="2918459"/>
                    <a:pt x="2437129" y="2913379"/>
                    <a:pt x="2434589" y="2907029"/>
                  </a:cubicBezTo>
                  <a:lnTo>
                    <a:pt x="2499359" y="2907029"/>
                  </a:lnTo>
                  <a:cubicBezTo>
                    <a:pt x="2505709" y="2895599"/>
                    <a:pt x="2519679" y="2894329"/>
                    <a:pt x="2531109" y="2905759"/>
                  </a:cubicBezTo>
                  <a:cubicBezTo>
                    <a:pt x="2547619" y="2922269"/>
                    <a:pt x="2550159" y="2922269"/>
                    <a:pt x="2560319" y="2898139"/>
                  </a:cubicBezTo>
                  <a:cubicBezTo>
                    <a:pt x="2565399" y="2900679"/>
                    <a:pt x="2570479" y="2903219"/>
                    <a:pt x="2576829" y="2907029"/>
                  </a:cubicBezTo>
                  <a:cubicBezTo>
                    <a:pt x="2584449" y="2890519"/>
                    <a:pt x="2597149" y="2890519"/>
                    <a:pt x="2612389" y="2895599"/>
                  </a:cubicBezTo>
                  <a:cubicBezTo>
                    <a:pt x="2620009" y="2898139"/>
                    <a:pt x="2628899" y="2893059"/>
                    <a:pt x="2637789" y="2890519"/>
                  </a:cubicBezTo>
                  <a:lnTo>
                    <a:pt x="2644139" y="2896869"/>
                  </a:lnTo>
                  <a:cubicBezTo>
                    <a:pt x="2651759" y="2894329"/>
                    <a:pt x="2658109" y="2893059"/>
                    <a:pt x="2664459" y="2890519"/>
                  </a:cubicBezTo>
                  <a:cubicBezTo>
                    <a:pt x="2665730" y="2894329"/>
                    <a:pt x="2665730" y="2896869"/>
                    <a:pt x="2666999" y="2903219"/>
                  </a:cubicBezTo>
                  <a:cubicBezTo>
                    <a:pt x="2672079" y="2898139"/>
                    <a:pt x="2675889" y="2893059"/>
                    <a:pt x="2682239" y="2886709"/>
                  </a:cubicBezTo>
                  <a:cubicBezTo>
                    <a:pt x="2687319" y="2893059"/>
                    <a:pt x="2691129" y="2899409"/>
                    <a:pt x="2696209" y="2905759"/>
                  </a:cubicBezTo>
                  <a:cubicBezTo>
                    <a:pt x="2705099" y="2905759"/>
                    <a:pt x="2719069" y="2913379"/>
                    <a:pt x="2721609" y="2893059"/>
                  </a:cubicBezTo>
                  <a:cubicBezTo>
                    <a:pt x="2721609" y="2890519"/>
                    <a:pt x="2729230" y="2886709"/>
                    <a:pt x="2733039" y="2885439"/>
                  </a:cubicBezTo>
                  <a:cubicBezTo>
                    <a:pt x="2740659" y="2884169"/>
                    <a:pt x="2748279" y="2882899"/>
                    <a:pt x="2755899" y="2882899"/>
                  </a:cubicBezTo>
                  <a:cubicBezTo>
                    <a:pt x="2753359" y="2877819"/>
                    <a:pt x="2750819" y="2874009"/>
                    <a:pt x="2747009" y="2867659"/>
                  </a:cubicBezTo>
                  <a:cubicBezTo>
                    <a:pt x="2757169" y="2870199"/>
                    <a:pt x="2764789" y="2870199"/>
                    <a:pt x="2771139" y="2872739"/>
                  </a:cubicBezTo>
                  <a:cubicBezTo>
                    <a:pt x="2785109" y="2879089"/>
                    <a:pt x="2796539" y="2879089"/>
                    <a:pt x="2810509" y="2868929"/>
                  </a:cubicBezTo>
                  <a:cubicBezTo>
                    <a:pt x="2807969" y="2867659"/>
                    <a:pt x="2805430" y="2865119"/>
                    <a:pt x="2802889" y="2863849"/>
                  </a:cubicBezTo>
                  <a:cubicBezTo>
                    <a:pt x="2804159" y="2860039"/>
                    <a:pt x="2806699" y="2856229"/>
                    <a:pt x="2807969" y="2852419"/>
                  </a:cubicBezTo>
                  <a:cubicBezTo>
                    <a:pt x="2813049" y="2837179"/>
                    <a:pt x="2825749" y="2847339"/>
                    <a:pt x="2834639" y="2843529"/>
                  </a:cubicBezTo>
                  <a:cubicBezTo>
                    <a:pt x="2834639" y="2843529"/>
                    <a:pt x="2839719" y="2848609"/>
                    <a:pt x="2840989" y="2852419"/>
                  </a:cubicBezTo>
                  <a:cubicBezTo>
                    <a:pt x="2844799" y="2860039"/>
                    <a:pt x="2847339" y="2868929"/>
                    <a:pt x="2851149" y="2877819"/>
                  </a:cubicBezTo>
                  <a:cubicBezTo>
                    <a:pt x="2874009" y="2863849"/>
                    <a:pt x="2894329" y="2868929"/>
                    <a:pt x="2914649" y="2871469"/>
                  </a:cubicBezTo>
                  <a:cubicBezTo>
                    <a:pt x="2909569" y="2868929"/>
                    <a:pt x="2905759" y="2866389"/>
                    <a:pt x="2901949" y="2863849"/>
                  </a:cubicBezTo>
                  <a:cubicBezTo>
                    <a:pt x="2901949" y="2862579"/>
                    <a:pt x="2903219" y="2861309"/>
                    <a:pt x="2903219" y="2860039"/>
                  </a:cubicBezTo>
                  <a:cubicBezTo>
                    <a:pt x="2908299" y="2861309"/>
                    <a:pt x="2914649" y="2863849"/>
                    <a:pt x="2919730" y="2865119"/>
                  </a:cubicBezTo>
                  <a:cubicBezTo>
                    <a:pt x="2919730" y="2863849"/>
                    <a:pt x="2919730" y="2862579"/>
                    <a:pt x="2918459" y="2861309"/>
                  </a:cubicBezTo>
                  <a:cubicBezTo>
                    <a:pt x="2922269" y="2860039"/>
                    <a:pt x="2928619" y="2857499"/>
                    <a:pt x="2929889" y="2858769"/>
                  </a:cubicBezTo>
                  <a:cubicBezTo>
                    <a:pt x="2937509" y="2874009"/>
                    <a:pt x="2950209" y="2862579"/>
                    <a:pt x="2961639" y="2866389"/>
                  </a:cubicBezTo>
                  <a:cubicBezTo>
                    <a:pt x="2959099" y="2856229"/>
                    <a:pt x="2957829" y="2848609"/>
                    <a:pt x="2956559" y="2843529"/>
                  </a:cubicBezTo>
                  <a:cubicBezTo>
                    <a:pt x="2961639" y="2838449"/>
                    <a:pt x="2966719" y="2834639"/>
                    <a:pt x="2974339" y="2829559"/>
                  </a:cubicBezTo>
                  <a:cubicBezTo>
                    <a:pt x="2974339" y="2835909"/>
                    <a:pt x="2973069" y="2842259"/>
                    <a:pt x="2973069" y="2848609"/>
                  </a:cubicBezTo>
                  <a:cubicBezTo>
                    <a:pt x="2973069" y="2854959"/>
                    <a:pt x="2974339" y="2861309"/>
                    <a:pt x="2976879" y="2865119"/>
                  </a:cubicBezTo>
                  <a:cubicBezTo>
                    <a:pt x="2978149" y="2867659"/>
                    <a:pt x="2985769" y="2865119"/>
                    <a:pt x="2990849" y="2863849"/>
                  </a:cubicBezTo>
                  <a:cubicBezTo>
                    <a:pt x="2999739" y="2860039"/>
                    <a:pt x="3008629" y="2854959"/>
                    <a:pt x="3017519" y="2865119"/>
                  </a:cubicBezTo>
                  <a:cubicBezTo>
                    <a:pt x="3018790" y="2866389"/>
                    <a:pt x="3023869" y="2865119"/>
                    <a:pt x="3026409" y="2862579"/>
                  </a:cubicBezTo>
                  <a:cubicBezTo>
                    <a:pt x="3032759" y="2856229"/>
                    <a:pt x="3037839" y="2847339"/>
                    <a:pt x="3045459" y="2861309"/>
                  </a:cubicBezTo>
                  <a:cubicBezTo>
                    <a:pt x="3046730" y="2862579"/>
                    <a:pt x="3054349" y="2862579"/>
                    <a:pt x="3058159" y="2861309"/>
                  </a:cubicBezTo>
                  <a:cubicBezTo>
                    <a:pt x="3067049" y="2857499"/>
                    <a:pt x="3074669" y="2853689"/>
                    <a:pt x="3083559" y="2848609"/>
                  </a:cubicBezTo>
                  <a:cubicBezTo>
                    <a:pt x="3082289" y="2852419"/>
                    <a:pt x="3081019" y="2854959"/>
                    <a:pt x="3081019" y="2857499"/>
                  </a:cubicBezTo>
                  <a:cubicBezTo>
                    <a:pt x="3091180" y="2862579"/>
                    <a:pt x="3100069" y="2865119"/>
                    <a:pt x="3107690" y="2853689"/>
                  </a:cubicBezTo>
                  <a:cubicBezTo>
                    <a:pt x="3110230" y="2849879"/>
                    <a:pt x="3119119" y="2849879"/>
                    <a:pt x="3125469" y="2848609"/>
                  </a:cubicBezTo>
                  <a:cubicBezTo>
                    <a:pt x="3121659" y="2844799"/>
                    <a:pt x="3116580" y="2842259"/>
                    <a:pt x="3111499" y="2838449"/>
                  </a:cubicBezTo>
                  <a:cubicBezTo>
                    <a:pt x="3133089" y="2825749"/>
                    <a:pt x="3135629" y="2827019"/>
                    <a:pt x="3135629" y="2844799"/>
                  </a:cubicBezTo>
                  <a:cubicBezTo>
                    <a:pt x="3138169" y="2839719"/>
                    <a:pt x="3139439" y="2835909"/>
                    <a:pt x="3143249" y="2828289"/>
                  </a:cubicBezTo>
                  <a:cubicBezTo>
                    <a:pt x="3162299" y="2829559"/>
                    <a:pt x="3181349" y="2832099"/>
                    <a:pt x="3201669" y="2833369"/>
                  </a:cubicBezTo>
                  <a:lnTo>
                    <a:pt x="3201669" y="2839719"/>
                  </a:lnTo>
                  <a:lnTo>
                    <a:pt x="3194049" y="2839719"/>
                  </a:lnTo>
                  <a:cubicBezTo>
                    <a:pt x="3178809" y="2840989"/>
                    <a:pt x="3163569" y="2840989"/>
                    <a:pt x="3148329" y="2842259"/>
                  </a:cubicBezTo>
                  <a:cubicBezTo>
                    <a:pt x="3153409" y="2844799"/>
                    <a:pt x="3159759" y="2848609"/>
                    <a:pt x="3164839" y="2851149"/>
                  </a:cubicBezTo>
                  <a:cubicBezTo>
                    <a:pt x="3167379" y="2844799"/>
                    <a:pt x="3168649" y="2846069"/>
                    <a:pt x="3174999" y="2848609"/>
                  </a:cubicBezTo>
                  <a:cubicBezTo>
                    <a:pt x="3183889" y="2851149"/>
                    <a:pt x="3194049" y="2851149"/>
                    <a:pt x="3204209" y="2852419"/>
                  </a:cubicBezTo>
                  <a:cubicBezTo>
                    <a:pt x="3209289" y="2852419"/>
                    <a:pt x="3214369" y="2853689"/>
                    <a:pt x="3220719" y="2854959"/>
                  </a:cubicBezTo>
                  <a:cubicBezTo>
                    <a:pt x="3221990" y="2851149"/>
                    <a:pt x="3224530" y="2846069"/>
                    <a:pt x="3227069" y="2839719"/>
                  </a:cubicBezTo>
                  <a:cubicBezTo>
                    <a:pt x="3241040" y="2862579"/>
                    <a:pt x="3251199" y="2861309"/>
                    <a:pt x="3267710" y="2838449"/>
                  </a:cubicBezTo>
                  <a:cubicBezTo>
                    <a:pt x="3267710" y="2842259"/>
                    <a:pt x="3268980" y="2844799"/>
                    <a:pt x="3268980" y="2847339"/>
                  </a:cubicBezTo>
                  <a:cubicBezTo>
                    <a:pt x="3274060" y="2847339"/>
                    <a:pt x="3277870" y="2847339"/>
                    <a:pt x="3282950" y="2846069"/>
                  </a:cubicBezTo>
                  <a:cubicBezTo>
                    <a:pt x="3281680" y="2848609"/>
                    <a:pt x="3280410" y="2851149"/>
                    <a:pt x="3279140" y="2852419"/>
                  </a:cubicBezTo>
                  <a:lnTo>
                    <a:pt x="3281680" y="2854959"/>
                  </a:lnTo>
                  <a:cubicBezTo>
                    <a:pt x="3285490" y="2851149"/>
                    <a:pt x="3289300" y="2847339"/>
                    <a:pt x="3295650" y="2842259"/>
                  </a:cubicBezTo>
                  <a:cubicBezTo>
                    <a:pt x="3300730" y="2844799"/>
                    <a:pt x="3307080" y="2847339"/>
                    <a:pt x="3312160" y="2849879"/>
                  </a:cubicBezTo>
                  <a:cubicBezTo>
                    <a:pt x="3317240" y="2846069"/>
                    <a:pt x="3323590" y="2842259"/>
                    <a:pt x="3329940" y="2838449"/>
                  </a:cubicBezTo>
                  <a:cubicBezTo>
                    <a:pt x="3338830" y="2856229"/>
                    <a:pt x="3350260" y="2858769"/>
                    <a:pt x="3360420" y="2846069"/>
                  </a:cubicBezTo>
                  <a:cubicBezTo>
                    <a:pt x="3375660" y="2847339"/>
                    <a:pt x="3388360" y="2848609"/>
                    <a:pt x="3397250" y="2848609"/>
                  </a:cubicBezTo>
                  <a:cubicBezTo>
                    <a:pt x="3398520" y="2839719"/>
                    <a:pt x="3399790" y="2833369"/>
                    <a:pt x="3401060" y="2827019"/>
                  </a:cubicBezTo>
                  <a:cubicBezTo>
                    <a:pt x="3406140" y="2828289"/>
                    <a:pt x="3409950" y="2829559"/>
                    <a:pt x="3415030" y="2830829"/>
                  </a:cubicBezTo>
                  <a:cubicBezTo>
                    <a:pt x="3417570" y="2832099"/>
                    <a:pt x="3420110" y="2834639"/>
                    <a:pt x="3422650" y="2835909"/>
                  </a:cubicBezTo>
                  <a:cubicBezTo>
                    <a:pt x="3418840" y="2837179"/>
                    <a:pt x="3415030" y="2837179"/>
                    <a:pt x="3411220" y="2838449"/>
                  </a:cubicBezTo>
                  <a:cubicBezTo>
                    <a:pt x="3422650" y="2848609"/>
                    <a:pt x="3431540" y="2846069"/>
                    <a:pt x="3440430" y="2838449"/>
                  </a:cubicBezTo>
                  <a:cubicBezTo>
                    <a:pt x="3436620" y="2848609"/>
                    <a:pt x="3448050" y="2847339"/>
                    <a:pt x="3449320" y="2847339"/>
                  </a:cubicBezTo>
                  <a:cubicBezTo>
                    <a:pt x="3465830" y="2840989"/>
                    <a:pt x="3481070" y="2837179"/>
                    <a:pt x="3498850" y="2847339"/>
                  </a:cubicBezTo>
                  <a:cubicBezTo>
                    <a:pt x="3501390" y="2834639"/>
                    <a:pt x="3503930" y="2824479"/>
                    <a:pt x="3505200" y="2814319"/>
                  </a:cubicBezTo>
                  <a:cubicBezTo>
                    <a:pt x="3511550" y="2815589"/>
                    <a:pt x="3516630" y="2815589"/>
                    <a:pt x="3522980" y="2816859"/>
                  </a:cubicBezTo>
                  <a:cubicBezTo>
                    <a:pt x="3528060" y="2816859"/>
                    <a:pt x="3533140" y="2818129"/>
                    <a:pt x="3538220" y="2818129"/>
                  </a:cubicBezTo>
                  <a:lnTo>
                    <a:pt x="3538220" y="2821939"/>
                  </a:lnTo>
                  <a:cubicBezTo>
                    <a:pt x="3533140" y="2823209"/>
                    <a:pt x="3529330" y="2824479"/>
                    <a:pt x="3524250" y="2825749"/>
                  </a:cubicBezTo>
                  <a:lnTo>
                    <a:pt x="3524250" y="2829559"/>
                  </a:lnTo>
                  <a:cubicBezTo>
                    <a:pt x="3542030" y="2833369"/>
                    <a:pt x="3558540" y="2837179"/>
                    <a:pt x="3576320" y="2839719"/>
                  </a:cubicBezTo>
                  <a:cubicBezTo>
                    <a:pt x="3580130" y="2840989"/>
                    <a:pt x="3585210" y="2837179"/>
                    <a:pt x="3591560" y="2833369"/>
                  </a:cubicBezTo>
                  <a:cubicBezTo>
                    <a:pt x="3594100" y="2834639"/>
                    <a:pt x="3600450" y="2837179"/>
                    <a:pt x="3608070" y="2838449"/>
                  </a:cubicBezTo>
                  <a:cubicBezTo>
                    <a:pt x="3627120" y="2840989"/>
                    <a:pt x="3647440" y="2843529"/>
                    <a:pt x="3662680" y="2827019"/>
                  </a:cubicBezTo>
                  <a:cubicBezTo>
                    <a:pt x="3663950" y="2840989"/>
                    <a:pt x="3676650" y="2832099"/>
                    <a:pt x="3683000" y="2837179"/>
                  </a:cubicBezTo>
                  <a:cubicBezTo>
                    <a:pt x="3683000" y="2837179"/>
                    <a:pt x="3689350" y="2832099"/>
                    <a:pt x="3691890" y="2829559"/>
                  </a:cubicBezTo>
                  <a:cubicBezTo>
                    <a:pt x="3691890" y="2829559"/>
                    <a:pt x="3690620" y="2828289"/>
                    <a:pt x="3690620" y="2827019"/>
                  </a:cubicBezTo>
                  <a:cubicBezTo>
                    <a:pt x="3693160" y="2828289"/>
                    <a:pt x="3694430" y="2832099"/>
                    <a:pt x="3696970" y="2830829"/>
                  </a:cubicBezTo>
                  <a:cubicBezTo>
                    <a:pt x="3708400" y="2830829"/>
                    <a:pt x="3718560" y="2829559"/>
                    <a:pt x="3726180" y="2829559"/>
                  </a:cubicBezTo>
                  <a:cubicBezTo>
                    <a:pt x="3732530" y="2833369"/>
                    <a:pt x="3736340" y="2837179"/>
                    <a:pt x="3738880" y="2835909"/>
                  </a:cubicBezTo>
                  <a:cubicBezTo>
                    <a:pt x="3754120" y="2834639"/>
                    <a:pt x="3768090" y="2830829"/>
                    <a:pt x="3782060" y="2830829"/>
                  </a:cubicBezTo>
                  <a:cubicBezTo>
                    <a:pt x="3796030" y="2838449"/>
                    <a:pt x="3793490" y="2824479"/>
                    <a:pt x="3790950" y="2816859"/>
                  </a:cubicBezTo>
                  <a:cubicBezTo>
                    <a:pt x="3796030" y="2811779"/>
                    <a:pt x="3801110" y="2807969"/>
                    <a:pt x="3802380" y="2806699"/>
                  </a:cubicBezTo>
                  <a:cubicBezTo>
                    <a:pt x="3810000" y="2806699"/>
                    <a:pt x="3815080" y="2807969"/>
                    <a:pt x="3818890" y="2806699"/>
                  </a:cubicBezTo>
                  <a:cubicBezTo>
                    <a:pt x="3823969" y="2802889"/>
                    <a:pt x="3827780" y="2796539"/>
                    <a:pt x="3834130" y="2788919"/>
                  </a:cubicBezTo>
                  <a:cubicBezTo>
                    <a:pt x="3841750" y="2787649"/>
                    <a:pt x="3854450" y="2785109"/>
                    <a:pt x="3868420" y="2782569"/>
                  </a:cubicBezTo>
                  <a:cubicBezTo>
                    <a:pt x="3868420" y="2782569"/>
                    <a:pt x="3868420" y="2780029"/>
                    <a:pt x="3869690" y="2777489"/>
                  </a:cubicBezTo>
                  <a:cubicBezTo>
                    <a:pt x="3874770" y="2769869"/>
                    <a:pt x="3887470" y="2767329"/>
                    <a:pt x="3879850" y="2753359"/>
                  </a:cubicBezTo>
                  <a:cubicBezTo>
                    <a:pt x="3878580" y="2750819"/>
                    <a:pt x="3878580" y="2743199"/>
                    <a:pt x="3881120" y="2740659"/>
                  </a:cubicBezTo>
                  <a:cubicBezTo>
                    <a:pt x="3890010" y="2729229"/>
                    <a:pt x="3890010" y="2727959"/>
                    <a:pt x="3874770" y="2722879"/>
                  </a:cubicBezTo>
                  <a:cubicBezTo>
                    <a:pt x="3876040" y="2713989"/>
                    <a:pt x="3867150" y="2702559"/>
                    <a:pt x="3879850" y="2701289"/>
                  </a:cubicBezTo>
                  <a:cubicBezTo>
                    <a:pt x="3883660" y="2693669"/>
                    <a:pt x="3884930" y="2689859"/>
                    <a:pt x="3887470" y="2686049"/>
                  </a:cubicBezTo>
                  <a:cubicBezTo>
                    <a:pt x="3888740" y="2683509"/>
                    <a:pt x="3892550" y="2680969"/>
                    <a:pt x="3892550" y="2678429"/>
                  </a:cubicBezTo>
                  <a:cubicBezTo>
                    <a:pt x="3892550" y="2673349"/>
                    <a:pt x="3890010" y="2666999"/>
                    <a:pt x="3891280" y="2663189"/>
                  </a:cubicBezTo>
                  <a:cubicBezTo>
                    <a:pt x="3895090" y="2649219"/>
                    <a:pt x="3896360" y="2636519"/>
                    <a:pt x="3873500" y="2631439"/>
                  </a:cubicBezTo>
                  <a:cubicBezTo>
                    <a:pt x="3882390" y="2627629"/>
                    <a:pt x="3886200" y="2625089"/>
                    <a:pt x="3892550" y="2622549"/>
                  </a:cubicBezTo>
                  <a:cubicBezTo>
                    <a:pt x="3882390" y="2617469"/>
                    <a:pt x="3873500" y="2613659"/>
                    <a:pt x="3862070" y="2608579"/>
                  </a:cubicBezTo>
                  <a:lnTo>
                    <a:pt x="3873500" y="2608579"/>
                  </a:lnTo>
                  <a:lnTo>
                    <a:pt x="3873500" y="2604769"/>
                  </a:lnTo>
                  <a:cubicBezTo>
                    <a:pt x="3867150" y="2604769"/>
                    <a:pt x="3862070" y="2603499"/>
                    <a:pt x="3855720" y="2603499"/>
                  </a:cubicBezTo>
                  <a:cubicBezTo>
                    <a:pt x="3855720" y="2604769"/>
                    <a:pt x="3855720" y="2606039"/>
                    <a:pt x="3854450" y="2607309"/>
                  </a:cubicBezTo>
                  <a:cubicBezTo>
                    <a:pt x="3853180" y="2604769"/>
                    <a:pt x="3851910" y="2602229"/>
                    <a:pt x="3850640" y="2598419"/>
                  </a:cubicBezTo>
                  <a:cubicBezTo>
                    <a:pt x="3883660" y="2590799"/>
                    <a:pt x="4104640" y="2566669"/>
                    <a:pt x="4084320" y="2562859"/>
                  </a:cubicBezTo>
                  <a:cubicBezTo>
                    <a:pt x="4094480" y="2553969"/>
                    <a:pt x="4090670" y="2538729"/>
                    <a:pt x="4108450" y="2537459"/>
                  </a:cubicBezTo>
                  <a:cubicBezTo>
                    <a:pt x="4113530" y="2537459"/>
                    <a:pt x="4122420" y="2528569"/>
                    <a:pt x="4123690" y="2522219"/>
                  </a:cubicBezTo>
                  <a:cubicBezTo>
                    <a:pt x="4126230" y="2513329"/>
                    <a:pt x="4123690" y="2501899"/>
                    <a:pt x="4126230" y="2493009"/>
                  </a:cubicBezTo>
                  <a:cubicBezTo>
                    <a:pt x="4128770" y="2480309"/>
                    <a:pt x="4133850" y="2467609"/>
                    <a:pt x="4137660" y="2457449"/>
                  </a:cubicBezTo>
                  <a:cubicBezTo>
                    <a:pt x="4133850" y="2451099"/>
                    <a:pt x="4130040" y="2444749"/>
                    <a:pt x="4127500" y="2440939"/>
                  </a:cubicBezTo>
                  <a:cubicBezTo>
                    <a:pt x="4132580" y="2437129"/>
                    <a:pt x="4135120" y="2434589"/>
                    <a:pt x="4138930" y="2433319"/>
                  </a:cubicBezTo>
                  <a:cubicBezTo>
                    <a:pt x="4137660" y="2432049"/>
                    <a:pt x="4137660" y="2430779"/>
                    <a:pt x="4136390" y="2429509"/>
                  </a:cubicBezTo>
                  <a:cubicBezTo>
                    <a:pt x="4132580" y="2430779"/>
                    <a:pt x="4128770" y="2432049"/>
                    <a:pt x="4124960" y="2433319"/>
                  </a:cubicBezTo>
                  <a:cubicBezTo>
                    <a:pt x="4146550" y="2415539"/>
                    <a:pt x="4151630" y="2382519"/>
                    <a:pt x="4133850" y="2367279"/>
                  </a:cubicBezTo>
                  <a:cubicBezTo>
                    <a:pt x="4132580" y="2369819"/>
                    <a:pt x="4130040" y="2372359"/>
                    <a:pt x="4128770" y="2374899"/>
                  </a:cubicBezTo>
                  <a:cubicBezTo>
                    <a:pt x="4123690" y="2366009"/>
                    <a:pt x="4109720" y="2363469"/>
                    <a:pt x="4116070" y="2349499"/>
                  </a:cubicBezTo>
                  <a:cubicBezTo>
                    <a:pt x="4116070" y="2349499"/>
                    <a:pt x="4114800" y="2346959"/>
                    <a:pt x="4113530" y="2346959"/>
                  </a:cubicBezTo>
                  <a:cubicBezTo>
                    <a:pt x="4107180" y="2344419"/>
                    <a:pt x="4108450" y="2340609"/>
                    <a:pt x="4105910" y="2335529"/>
                  </a:cubicBezTo>
                  <a:cubicBezTo>
                    <a:pt x="4102100" y="2324099"/>
                    <a:pt x="4103370" y="2312669"/>
                    <a:pt x="4103370" y="2302509"/>
                  </a:cubicBezTo>
                  <a:lnTo>
                    <a:pt x="4103370" y="2256789"/>
                  </a:lnTo>
                  <a:cubicBezTo>
                    <a:pt x="4103370" y="2246629"/>
                    <a:pt x="4108450" y="2241549"/>
                    <a:pt x="4118610" y="2244089"/>
                  </a:cubicBezTo>
                  <a:cubicBezTo>
                    <a:pt x="4118610" y="2244089"/>
                    <a:pt x="4119880" y="2242819"/>
                    <a:pt x="4121150" y="2242819"/>
                  </a:cubicBezTo>
                  <a:cubicBezTo>
                    <a:pt x="4117340" y="2240279"/>
                    <a:pt x="4114800" y="2239009"/>
                    <a:pt x="4112260" y="2236469"/>
                  </a:cubicBezTo>
                  <a:cubicBezTo>
                    <a:pt x="4112260" y="2235199"/>
                    <a:pt x="4113530" y="2233929"/>
                    <a:pt x="4113530" y="2232659"/>
                  </a:cubicBezTo>
                  <a:cubicBezTo>
                    <a:pt x="4122420" y="2235199"/>
                    <a:pt x="4131310" y="2239009"/>
                    <a:pt x="4137660" y="2241549"/>
                  </a:cubicBezTo>
                  <a:cubicBezTo>
                    <a:pt x="4145280" y="2231389"/>
                    <a:pt x="4151630" y="2223769"/>
                    <a:pt x="4156710" y="2218689"/>
                  </a:cubicBezTo>
                  <a:lnTo>
                    <a:pt x="4156710" y="2195829"/>
                  </a:lnTo>
                  <a:cubicBezTo>
                    <a:pt x="4154170" y="2195829"/>
                    <a:pt x="4150360" y="2197099"/>
                    <a:pt x="4146550" y="2197099"/>
                  </a:cubicBezTo>
                  <a:cubicBezTo>
                    <a:pt x="4144010" y="2190749"/>
                    <a:pt x="4142740" y="2184399"/>
                    <a:pt x="4140200" y="2175509"/>
                  </a:cubicBezTo>
                  <a:cubicBezTo>
                    <a:pt x="4146550" y="2179319"/>
                    <a:pt x="4149090" y="2181859"/>
                    <a:pt x="4151630" y="2183129"/>
                  </a:cubicBezTo>
                  <a:cubicBezTo>
                    <a:pt x="4154170" y="2181859"/>
                    <a:pt x="4157980" y="2180589"/>
                    <a:pt x="4161790" y="2178049"/>
                  </a:cubicBezTo>
                  <a:cubicBezTo>
                    <a:pt x="4160520" y="2176779"/>
                    <a:pt x="4159250" y="2175509"/>
                    <a:pt x="4159250" y="2174239"/>
                  </a:cubicBezTo>
                  <a:cubicBezTo>
                    <a:pt x="4155440" y="2174239"/>
                    <a:pt x="4151630" y="2172969"/>
                    <a:pt x="4150360" y="2172969"/>
                  </a:cubicBezTo>
                  <a:cubicBezTo>
                    <a:pt x="4152900" y="2165349"/>
                    <a:pt x="4157980" y="2157729"/>
                    <a:pt x="4155440" y="2153919"/>
                  </a:cubicBezTo>
                  <a:cubicBezTo>
                    <a:pt x="4149090" y="2137409"/>
                    <a:pt x="4155440" y="2124709"/>
                    <a:pt x="4161790" y="2110739"/>
                  </a:cubicBezTo>
                  <a:cubicBezTo>
                    <a:pt x="4163060" y="2106929"/>
                    <a:pt x="4161790" y="2103119"/>
                    <a:pt x="4161790" y="2099309"/>
                  </a:cubicBezTo>
                  <a:cubicBezTo>
                    <a:pt x="4163060" y="2082799"/>
                    <a:pt x="4164330" y="2067559"/>
                    <a:pt x="4165599" y="2044699"/>
                  </a:cubicBezTo>
                  <a:cubicBezTo>
                    <a:pt x="4160519" y="2042159"/>
                    <a:pt x="4152899" y="2035809"/>
                    <a:pt x="4144009" y="2030729"/>
                  </a:cubicBezTo>
                  <a:cubicBezTo>
                    <a:pt x="4136389" y="2026919"/>
                    <a:pt x="4128769" y="2025649"/>
                    <a:pt x="4121149" y="2023109"/>
                  </a:cubicBezTo>
                  <a:cubicBezTo>
                    <a:pt x="4117340" y="2021839"/>
                    <a:pt x="4112259" y="2023109"/>
                    <a:pt x="4108449" y="2021839"/>
                  </a:cubicBezTo>
                  <a:cubicBezTo>
                    <a:pt x="4076699" y="2018029"/>
                    <a:pt x="4043679" y="2012949"/>
                    <a:pt x="4011929" y="2009139"/>
                  </a:cubicBezTo>
                  <a:cubicBezTo>
                    <a:pt x="3985259" y="2005329"/>
                    <a:pt x="3958589" y="2001519"/>
                    <a:pt x="3933189" y="1997709"/>
                  </a:cubicBezTo>
                  <a:cubicBezTo>
                    <a:pt x="3926839" y="1996439"/>
                    <a:pt x="3920489" y="1993899"/>
                    <a:pt x="3912869" y="1993899"/>
                  </a:cubicBezTo>
                  <a:cubicBezTo>
                    <a:pt x="3896359" y="1992629"/>
                    <a:pt x="3878579" y="1992629"/>
                    <a:pt x="3862069" y="1992629"/>
                  </a:cubicBezTo>
                  <a:cubicBezTo>
                    <a:pt x="3853179" y="1992629"/>
                    <a:pt x="3845559" y="1992629"/>
                    <a:pt x="3836669" y="1991359"/>
                  </a:cubicBezTo>
                  <a:cubicBezTo>
                    <a:pt x="3821429" y="1990089"/>
                    <a:pt x="3806189" y="1987549"/>
                    <a:pt x="3790949" y="1986279"/>
                  </a:cubicBezTo>
                  <a:lnTo>
                    <a:pt x="3790949" y="1982469"/>
                  </a:lnTo>
                  <a:cubicBezTo>
                    <a:pt x="3829049" y="1979929"/>
                    <a:pt x="3868419" y="1976119"/>
                    <a:pt x="3907789" y="1983739"/>
                  </a:cubicBezTo>
                  <a:cubicBezTo>
                    <a:pt x="3906519" y="1979929"/>
                    <a:pt x="3905249" y="1976119"/>
                    <a:pt x="3903979" y="1973579"/>
                  </a:cubicBezTo>
                  <a:cubicBezTo>
                    <a:pt x="3912869" y="1972309"/>
                    <a:pt x="3919219" y="1964689"/>
                    <a:pt x="3928109" y="1973579"/>
                  </a:cubicBezTo>
                  <a:cubicBezTo>
                    <a:pt x="3929379" y="1974849"/>
                    <a:pt x="3936999" y="1971039"/>
                    <a:pt x="3942079" y="1969769"/>
                  </a:cubicBezTo>
                  <a:lnTo>
                    <a:pt x="3942079" y="1967229"/>
                  </a:lnTo>
                  <a:lnTo>
                    <a:pt x="3930649" y="1967229"/>
                  </a:lnTo>
                  <a:cubicBezTo>
                    <a:pt x="3943349" y="1957069"/>
                    <a:pt x="3952240" y="1948179"/>
                    <a:pt x="3961129" y="1941829"/>
                  </a:cubicBezTo>
                  <a:cubicBezTo>
                    <a:pt x="3968749" y="1943099"/>
                    <a:pt x="3976369" y="1944369"/>
                    <a:pt x="3981449" y="1945639"/>
                  </a:cubicBezTo>
                  <a:cubicBezTo>
                    <a:pt x="3982719" y="1921509"/>
                    <a:pt x="3962399" y="1920239"/>
                    <a:pt x="3947159" y="1910079"/>
                  </a:cubicBezTo>
                  <a:cubicBezTo>
                    <a:pt x="3953509" y="1906269"/>
                    <a:pt x="3957319" y="1902459"/>
                    <a:pt x="3962399" y="1901189"/>
                  </a:cubicBezTo>
                  <a:cubicBezTo>
                    <a:pt x="3976369" y="1897379"/>
                    <a:pt x="3994149" y="1907539"/>
                    <a:pt x="4003040" y="1885949"/>
                  </a:cubicBezTo>
                  <a:cubicBezTo>
                    <a:pt x="4004310" y="1884679"/>
                    <a:pt x="4008119" y="1884679"/>
                    <a:pt x="4014469" y="1882139"/>
                  </a:cubicBezTo>
                  <a:cubicBezTo>
                    <a:pt x="4010660" y="1878329"/>
                    <a:pt x="4006849" y="1875789"/>
                    <a:pt x="4004310" y="1873249"/>
                  </a:cubicBezTo>
                  <a:cubicBezTo>
                    <a:pt x="4006850" y="1871979"/>
                    <a:pt x="4010660" y="1870709"/>
                    <a:pt x="4010660" y="1870709"/>
                  </a:cubicBezTo>
                  <a:cubicBezTo>
                    <a:pt x="4019550" y="1877059"/>
                    <a:pt x="4025900" y="1882139"/>
                    <a:pt x="4033519" y="1887219"/>
                  </a:cubicBezTo>
                  <a:cubicBezTo>
                    <a:pt x="4034790" y="1885949"/>
                    <a:pt x="4036060" y="1884679"/>
                    <a:pt x="4037329" y="1882139"/>
                  </a:cubicBezTo>
                  <a:cubicBezTo>
                    <a:pt x="4033519" y="1877059"/>
                    <a:pt x="4030979" y="1871979"/>
                    <a:pt x="4027169" y="1866899"/>
                  </a:cubicBezTo>
                  <a:cubicBezTo>
                    <a:pt x="4043679" y="1855469"/>
                    <a:pt x="4044949" y="1849119"/>
                    <a:pt x="4032249" y="1817369"/>
                  </a:cubicBezTo>
                  <a:cubicBezTo>
                    <a:pt x="4041140" y="1816099"/>
                    <a:pt x="4050029" y="1813559"/>
                    <a:pt x="4057649" y="1812289"/>
                  </a:cubicBezTo>
                  <a:cubicBezTo>
                    <a:pt x="4058919" y="1803399"/>
                    <a:pt x="4063999" y="1794509"/>
                    <a:pt x="4062729" y="1786889"/>
                  </a:cubicBezTo>
                  <a:cubicBezTo>
                    <a:pt x="4058919" y="1764029"/>
                    <a:pt x="4081779" y="1753869"/>
                    <a:pt x="4086859" y="1734819"/>
                  </a:cubicBezTo>
                  <a:cubicBezTo>
                    <a:pt x="4086859" y="1733549"/>
                    <a:pt x="4091939" y="1732279"/>
                    <a:pt x="4093209" y="1733549"/>
                  </a:cubicBezTo>
                  <a:cubicBezTo>
                    <a:pt x="4104639" y="1737359"/>
                    <a:pt x="4108449" y="1728469"/>
                    <a:pt x="4112259" y="1722119"/>
                  </a:cubicBezTo>
                  <a:cubicBezTo>
                    <a:pt x="4113529" y="1719579"/>
                    <a:pt x="4114799" y="1717039"/>
                    <a:pt x="4116069" y="1715769"/>
                  </a:cubicBezTo>
                  <a:cubicBezTo>
                    <a:pt x="4127499" y="1709419"/>
                    <a:pt x="4138929" y="1704339"/>
                    <a:pt x="4151629" y="1697989"/>
                  </a:cubicBezTo>
                  <a:cubicBezTo>
                    <a:pt x="4138929" y="1678939"/>
                    <a:pt x="4122419" y="1687829"/>
                    <a:pt x="4108449" y="1685289"/>
                  </a:cubicBezTo>
                  <a:lnTo>
                    <a:pt x="4108449" y="1680209"/>
                  </a:lnTo>
                  <a:cubicBezTo>
                    <a:pt x="4117339" y="1678939"/>
                    <a:pt x="4126229" y="1677669"/>
                    <a:pt x="4136389" y="1676399"/>
                  </a:cubicBezTo>
                  <a:cubicBezTo>
                    <a:pt x="4130039" y="1675129"/>
                    <a:pt x="4124959" y="1673859"/>
                    <a:pt x="4119879" y="1672589"/>
                  </a:cubicBezTo>
                  <a:cubicBezTo>
                    <a:pt x="4126229" y="1666239"/>
                    <a:pt x="4131309" y="1659889"/>
                    <a:pt x="4137659" y="1654809"/>
                  </a:cubicBezTo>
                  <a:cubicBezTo>
                    <a:pt x="4138929" y="1653539"/>
                    <a:pt x="4142739" y="1652269"/>
                    <a:pt x="4144009" y="1652269"/>
                  </a:cubicBezTo>
                  <a:cubicBezTo>
                    <a:pt x="4147819" y="1653539"/>
                    <a:pt x="4151629" y="1657349"/>
                    <a:pt x="4154169" y="1659889"/>
                  </a:cubicBezTo>
                  <a:cubicBezTo>
                    <a:pt x="4155439" y="1656079"/>
                    <a:pt x="4156709" y="1650999"/>
                    <a:pt x="4159249" y="1647189"/>
                  </a:cubicBezTo>
                  <a:cubicBezTo>
                    <a:pt x="4164329" y="1640839"/>
                    <a:pt x="4170679" y="1635759"/>
                    <a:pt x="4175759" y="1630679"/>
                  </a:cubicBezTo>
                  <a:cubicBezTo>
                    <a:pt x="4182109" y="1638299"/>
                    <a:pt x="4188459" y="1645919"/>
                    <a:pt x="4194809" y="1654809"/>
                  </a:cubicBezTo>
                  <a:cubicBezTo>
                    <a:pt x="4196079" y="1654809"/>
                    <a:pt x="4197349" y="1653539"/>
                    <a:pt x="4197349" y="1653539"/>
                  </a:cubicBezTo>
                  <a:cubicBezTo>
                    <a:pt x="4196079" y="1640839"/>
                    <a:pt x="4196079" y="1628139"/>
                    <a:pt x="4194809" y="1615439"/>
                  </a:cubicBezTo>
                  <a:cubicBezTo>
                    <a:pt x="4199889" y="1616709"/>
                    <a:pt x="4203699" y="1616709"/>
                    <a:pt x="4207509" y="1617979"/>
                  </a:cubicBezTo>
                  <a:cubicBezTo>
                    <a:pt x="4208779" y="1616709"/>
                    <a:pt x="4208779" y="1615439"/>
                    <a:pt x="4210049" y="1615439"/>
                  </a:cubicBezTo>
                  <a:cubicBezTo>
                    <a:pt x="4206239" y="1614169"/>
                    <a:pt x="4203699" y="1612899"/>
                    <a:pt x="4199889" y="1611629"/>
                  </a:cubicBezTo>
                  <a:cubicBezTo>
                    <a:pt x="4206239" y="1604009"/>
                    <a:pt x="4210049" y="1598929"/>
                    <a:pt x="4211319" y="1597659"/>
                  </a:cubicBezTo>
                  <a:lnTo>
                    <a:pt x="4211319" y="1573529"/>
                  </a:lnTo>
                  <a:cubicBezTo>
                    <a:pt x="4208779" y="1572259"/>
                    <a:pt x="4206239" y="1569719"/>
                    <a:pt x="4202429" y="1568449"/>
                  </a:cubicBezTo>
                  <a:cubicBezTo>
                    <a:pt x="4199889" y="1567179"/>
                    <a:pt x="4197349" y="1565909"/>
                    <a:pt x="4194809" y="1565909"/>
                  </a:cubicBezTo>
                  <a:cubicBezTo>
                    <a:pt x="4197349" y="1563369"/>
                    <a:pt x="4202429" y="1559559"/>
                    <a:pt x="4203699" y="1559559"/>
                  </a:cubicBezTo>
                  <a:cubicBezTo>
                    <a:pt x="4212589" y="1564639"/>
                    <a:pt x="4210049" y="1550669"/>
                    <a:pt x="4215129" y="1551939"/>
                  </a:cubicBezTo>
                  <a:cubicBezTo>
                    <a:pt x="4215129" y="1548129"/>
                    <a:pt x="4215129" y="1540509"/>
                    <a:pt x="4213859" y="1540509"/>
                  </a:cubicBezTo>
                  <a:cubicBezTo>
                    <a:pt x="4197349" y="1534159"/>
                    <a:pt x="4199889" y="1520189"/>
                    <a:pt x="4196079" y="1511299"/>
                  </a:cubicBezTo>
                  <a:close/>
                  <a:moveTo>
                    <a:pt x="234949" y="990600"/>
                  </a:moveTo>
                  <a:lnTo>
                    <a:pt x="271779" y="990600"/>
                  </a:lnTo>
                  <a:cubicBezTo>
                    <a:pt x="262889" y="1002030"/>
                    <a:pt x="241299" y="1002030"/>
                    <a:pt x="234949" y="990600"/>
                  </a:cubicBezTo>
                  <a:close/>
                  <a:moveTo>
                    <a:pt x="488949" y="1507490"/>
                  </a:moveTo>
                  <a:lnTo>
                    <a:pt x="488949" y="1502410"/>
                  </a:lnTo>
                  <a:cubicBezTo>
                    <a:pt x="505459" y="1501140"/>
                    <a:pt x="523239" y="1499870"/>
                    <a:pt x="539749" y="1499870"/>
                  </a:cubicBezTo>
                  <a:cubicBezTo>
                    <a:pt x="521969" y="1499870"/>
                    <a:pt x="506729" y="1515110"/>
                    <a:pt x="488949" y="1507490"/>
                  </a:cubicBezTo>
                  <a:close/>
                  <a:moveTo>
                    <a:pt x="182879" y="2123440"/>
                  </a:moveTo>
                  <a:cubicBezTo>
                    <a:pt x="190499" y="2115820"/>
                    <a:pt x="196849" y="2110740"/>
                    <a:pt x="199389" y="2106930"/>
                  </a:cubicBezTo>
                  <a:cubicBezTo>
                    <a:pt x="205739" y="2112010"/>
                    <a:pt x="209549" y="2115820"/>
                    <a:pt x="213359" y="2119630"/>
                  </a:cubicBezTo>
                  <a:cubicBezTo>
                    <a:pt x="204469" y="2119630"/>
                    <a:pt x="195579" y="2120900"/>
                    <a:pt x="182879" y="2123440"/>
                  </a:cubicBezTo>
                  <a:close/>
                  <a:moveTo>
                    <a:pt x="271779" y="2117090"/>
                  </a:moveTo>
                  <a:lnTo>
                    <a:pt x="238759" y="2117090"/>
                  </a:lnTo>
                  <a:cubicBezTo>
                    <a:pt x="237489" y="2117090"/>
                    <a:pt x="236219" y="2112010"/>
                    <a:pt x="233679" y="2108200"/>
                  </a:cubicBezTo>
                  <a:cubicBezTo>
                    <a:pt x="248919" y="2109470"/>
                    <a:pt x="260349" y="2110740"/>
                    <a:pt x="271779" y="2112010"/>
                  </a:cubicBezTo>
                  <a:lnTo>
                    <a:pt x="271779" y="2117090"/>
                  </a:lnTo>
                  <a:close/>
                  <a:moveTo>
                    <a:pt x="280669" y="2115820"/>
                  </a:moveTo>
                  <a:cubicBezTo>
                    <a:pt x="279399" y="2114550"/>
                    <a:pt x="279399" y="2113280"/>
                    <a:pt x="278129" y="2113280"/>
                  </a:cubicBezTo>
                  <a:cubicBezTo>
                    <a:pt x="283209" y="2109470"/>
                    <a:pt x="289559" y="2106930"/>
                    <a:pt x="294639" y="2103120"/>
                  </a:cubicBezTo>
                  <a:cubicBezTo>
                    <a:pt x="298449" y="2099310"/>
                    <a:pt x="299719" y="2092960"/>
                    <a:pt x="303529" y="2086610"/>
                  </a:cubicBezTo>
                  <a:cubicBezTo>
                    <a:pt x="313689" y="2106930"/>
                    <a:pt x="335279" y="2100580"/>
                    <a:pt x="354329" y="2105660"/>
                  </a:cubicBezTo>
                  <a:cubicBezTo>
                    <a:pt x="328929" y="2108200"/>
                    <a:pt x="304799" y="2112010"/>
                    <a:pt x="280669" y="2115820"/>
                  </a:cubicBezTo>
                  <a:close/>
                  <a:moveTo>
                    <a:pt x="114299" y="2428240"/>
                  </a:moveTo>
                  <a:cubicBezTo>
                    <a:pt x="115569" y="2428240"/>
                    <a:pt x="115569" y="2428240"/>
                    <a:pt x="114299" y="2428240"/>
                  </a:cubicBezTo>
                  <a:close/>
                  <a:moveTo>
                    <a:pt x="345439" y="2609850"/>
                  </a:moveTo>
                  <a:cubicBezTo>
                    <a:pt x="344169" y="2600960"/>
                    <a:pt x="342899" y="2594610"/>
                    <a:pt x="341629" y="2585720"/>
                  </a:cubicBezTo>
                  <a:cubicBezTo>
                    <a:pt x="350519" y="2588260"/>
                    <a:pt x="355599" y="2589530"/>
                    <a:pt x="360679" y="2592070"/>
                  </a:cubicBezTo>
                  <a:cubicBezTo>
                    <a:pt x="355599" y="2597150"/>
                    <a:pt x="351789" y="2602230"/>
                    <a:pt x="345439" y="2609850"/>
                  </a:cubicBezTo>
                  <a:close/>
                  <a:moveTo>
                    <a:pt x="636269" y="1050290"/>
                  </a:moveTo>
                  <a:cubicBezTo>
                    <a:pt x="627379" y="1051560"/>
                    <a:pt x="618489" y="1055370"/>
                    <a:pt x="610869" y="1055370"/>
                  </a:cubicBezTo>
                  <a:cubicBezTo>
                    <a:pt x="601979" y="1056640"/>
                    <a:pt x="593089" y="1055370"/>
                    <a:pt x="582929" y="1055370"/>
                  </a:cubicBezTo>
                  <a:cubicBezTo>
                    <a:pt x="581659" y="1054100"/>
                    <a:pt x="580389" y="1050290"/>
                    <a:pt x="579119" y="1046480"/>
                  </a:cubicBezTo>
                  <a:cubicBezTo>
                    <a:pt x="588009" y="1043940"/>
                    <a:pt x="596899" y="1040130"/>
                    <a:pt x="607059" y="1037590"/>
                  </a:cubicBezTo>
                  <a:cubicBezTo>
                    <a:pt x="607059" y="1041400"/>
                    <a:pt x="605789" y="1043940"/>
                    <a:pt x="605789" y="1047750"/>
                  </a:cubicBezTo>
                  <a:cubicBezTo>
                    <a:pt x="617219" y="1040130"/>
                    <a:pt x="627379" y="1041400"/>
                    <a:pt x="636269" y="1050290"/>
                  </a:cubicBezTo>
                  <a:cubicBezTo>
                    <a:pt x="650239" y="1040130"/>
                    <a:pt x="652779" y="1041400"/>
                    <a:pt x="656589" y="1062990"/>
                  </a:cubicBezTo>
                  <a:cubicBezTo>
                    <a:pt x="648969" y="1057910"/>
                    <a:pt x="642619" y="1054100"/>
                    <a:pt x="636269" y="1050290"/>
                  </a:cubicBezTo>
                  <a:close/>
                  <a:moveTo>
                    <a:pt x="684529" y="1047750"/>
                  </a:moveTo>
                  <a:cubicBezTo>
                    <a:pt x="687069" y="1045210"/>
                    <a:pt x="689609" y="1042670"/>
                    <a:pt x="690879" y="1040130"/>
                  </a:cubicBezTo>
                  <a:cubicBezTo>
                    <a:pt x="699769" y="1051560"/>
                    <a:pt x="699769" y="1051560"/>
                    <a:pt x="680719" y="1060450"/>
                  </a:cubicBezTo>
                  <a:lnTo>
                    <a:pt x="661669" y="1045210"/>
                  </a:lnTo>
                  <a:cubicBezTo>
                    <a:pt x="674369" y="1035050"/>
                    <a:pt x="681989" y="1035050"/>
                    <a:pt x="684529" y="1047750"/>
                  </a:cubicBezTo>
                  <a:close/>
                  <a:moveTo>
                    <a:pt x="694689" y="2744470"/>
                  </a:moveTo>
                  <a:cubicBezTo>
                    <a:pt x="695959" y="2743200"/>
                    <a:pt x="697229" y="2743200"/>
                    <a:pt x="698499" y="2741930"/>
                  </a:cubicBezTo>
                  <a:cubicBezTo>
                    <a:pt x="699769" y="2744470"/>
                    <a:pt x="702309" y="2747010"/>
                    <a:pt x="704849" y="2750820"/>
                  </a:cubicBezTo>
                  <a:cubicBezTo>
                    <a:pt x="702309" y="2750820"/>
                    <a:pt x="699769" y="2750820"/>
                    <a:pt x="697229" y="2752090"/>
                  </a:cubicBezTo>
                  <a:cubicBezTo>
                    <a:pt x="695959" y="2748280"/>
                    <a:pt x="695959" y="2745740"/>
                    <a:pt x="694689" y="2744470"/>
                  </a:cubicBezTo>
                  <a:close/>
                  <a:moveTo>
                    <a:pt x="772159" y="2735580"/>
                  </a:moveTo>
                  <a:cubicBezTo>
                    <a:pt x="773429" y="2739390"/>
                    <a:pt x="774699" y="2741930"/>
                    <a:pt x="777239" y="2744470"/>
                  </a:cubicBezTo>
                  <a:lnTo>
                    <a:pt x="773429" y="2744470"/>
                  </a:lnTo>
                  <a:cubicBezTo>
                    <a:pt x="773429" y="2741930"/>
                    <a:pt x="773429" y="2739390"/>
                    <a:pt x="772159" y="2735580"/>
                  </a:cubicBezTo>
                  <a:close/>
                  <a:moveTo>
                    <a:pt x="876299" y="3018790"/>
                  </a:moveTo>
                  <a:cubicBezTo>
                    <a:pt x="872489" y="3012440"/>
                    <a:pt x="869949" y="3007360"/>
                    <a:pt x="867409" y="3002280"/>
                  </a:cubicBezTo>
                  <a:lnTo>
                    <a:pt x="873759" y="2995930"/>
                  </a:lnTo>
                  <a:cubicBezTo>
                    <a:pt x="882649" y="3002280"/>
                    <a:pt x="883919" y="3012440"/>
                    <a:pt x="876299" y="3018790"/>
                  </a:cubicBezTo>
                  <a:close/>
                  <a:moveTo>
                    <a:pt x="1198879" y="3044190"/>
                  </a:moveTo>
                  <a:cubicBezTo>
                    <a:pt x="1193799" y="3041650"/>
                    <a:pt x="1188719" y="3040380"/>
                    <a:pt x="1183639" y="3037840"/>
                  </a:cubicBezTo>
                  <a:cubicBezTo>
                    <a:pt x="1188719" y="3032760"/>
                    <a:pt x="1193799" y="3027680"/>
                    <a:pt x="1197609" y="3025140"/>
                  </a:cubicBezTo>
                  <a:lnTo>
                    <a:pt x="1212849" y="3036570"/>
                  </a:lnTo>
                  <a:cubicBezTo>
                    <a:pt x="1209039" y="3039110"/>
                    <a:pt x="1203959" y="3041650"/>
                    <a:pt x="1198879" y="3044190"/>
                  </a:cubicBezTo>
                  <a:close/>
                  <a:moveTo>
                    <a:pt x="3445509" y="2828290"/>
                  </a:moveTo>
                  <a:cubicBezTo>
                    <a:pt x="3444239" y="2829560"/>
                    <a:pt x="3445509" y="2832100"/>
                    <a:pt x="3445509" y="2834640"/>
                  </a:cubicBezTo>
                  <a:lnTo>
                    <a:pt x="3426459" y="2838450"/>
                  </a:lnTo>
                  <a:cubicBezTo>
                    <a:pt x="3423919" y="2827020"/>
                    <a:pt x="3428999" y="2820670"/>
                    <a:pt x="3440429" y="2819400"/>
                  </a:cubicBezTo>
                  <a:cubicBezTo>
                    <a:pt x="3444239" y="2819400"/>
                    <a:pt x="3449319" y="2816860"/>
                    <a:pt x="3455669" y="2816860"/>
                  </a:cubicBezTo>
                  <a:cubicBezTo>
                    <a:pt x="3451859" y="2820670"/>
                    <a:pt x="3448049" y="2823210"/>
                    <a:pt x="3445509" y="2828290"/>
                  </a:cubicBezTo>
                  <a:close/>
                  <a:moveTo>
                    <a:pt x="3470909" y="2825750"/>
                  </a:moveTo>
                  <a:cubicBezTo>
                    <a:pt x="3465829" y="2824480"/>
                    <a:pt x="3462019" y="2820670"/>
                    <a:pt x="3458209" y="2818130"/>
                  </a:cubicBezTo>
                  <a:cubicBezTo>
                    <a:pt x="3463289" y="2811780"/>
                    <a:pt x="3467099" y="2807970"/>
                    <a:pt x="3469639" y="2804160"/>
                  </a:cubicBezTo>
                  <a:cubicBezTo>
                    <a:pt x="3474719" y="2810510"/>
                    <a:pt x="3479799" y="2815590"/>
                    <a:pt x="3484879" y="2823210"/>
                  </a:cubicBezTo>
                  <a:cubicBezTo>
                    <a:pt x="3481069" y="2824480"/>
                    <a:pt x="3475989" y="2825750"/>
                    <a:pt x="3470909" y="2825750"/>
                  </a:cubicBezTo>
                  <a:close/>
                  <a:moveTo>
                    <a:pt x="3604259" y="1967230"/>
                  </a:moveTo>
                  <a:cubicBezTo>
                    <a:pt x="3604259" y="1964690"/>
                    <a:pt x="3604259" y="1963420"/>
                    <a:pt x="3602989" y="1960880"/>
                  </a:cubicBezTo>
                  <a:lnTo>
                    <a:pt x="3629659" y="1957070"/>
                  </a:lnTo>
                  <a:cubicBezTo>
                    <a:pt x="3629659" y="1959610"/>
                    <a:pt x="3630929" y="1962150"/>
                    <a:pt x="3630929" y="1964690"/>
                  </a:cubicBezTo>
                  <a:cubicBezTo>
                    <a:pt x="3620769" y="1964690"/>
                    <a:pt x="3611879" y="1965960"/>
                    <a:pt x="3604259" y="1967230"/>
                  </a:cubicBezTo>
                  <a:close/>
                  <a:moveTo>
                    <a:pt x="3670299" y="1969770"/>
                  </a:moveTo>
                  <a:cubicBezTo>
                    <a:pt x="3662679" y="1969770"/>
                    <a:pt x="3653789" y="1969770"/>
                    <a:pt x="3646169" y="1967230"/>
                  </a:cubicBezTo>
                  <a:cubicBezTo>
                    <a:pt x="3642359" y="1965960"/>
                    <a:pt x="3641089" y="1960880"/>
                    <a:pt x="3637279" y="1958340"/>
                  </a:cubicBezTo>
                  <a:cubicBezTo>
                    <a:pt x="3638549" y="1957070"/>
                    <a:pt x="3638549" y="1955800"/>
                    <a:pt x="3639819" y="1954530"/>
                  </a:cubicBezTo>
                  <a:cubicBezTo>
                    <a:pt x="3651249" y="1957070"/>
                    <a:pt x="3661409" y="1958340"/>
                    <a:pt x="3671569" y="1960880"/>
                  </a:cubicBezTo>
                  <a:cubicBezTo>
                    <a:pt x="3670299" y="1964690"/>
                    <a:pt x="3670299" y="1968500"/>
                    <a:pt x="3670299" y="1969770"/>
                  </a:cubicBezTo>
                  <a:close/>
                  <a:moveTo>
                    <a:pt x="3727449" y="1968500"/>
                  </a:moveTo>
                  <a:cubicBezTo>
                    <a:pt x="3718559" y="1967230"/>
                    <a:pt x="3709669" y="1960880"/>
                    <a:pt x="3700779" y="1969770"/>
                  </a:cubicBezTo>
                  <a:cubicBezTo>
                    <a:pt x="3699509" y="1971040"/>
                    <a:pt x="3691889" y="1967230"/>
                    <a:pt x="3688079" y="1965960"/>
                  </a:cubicBezTo>
                  <a:cubicBezTo>
                    <a:pt x="3688079" y="1964690"/>
                    <a:pt x="3689349" y="1962150"/>
                    <a:pt x="3689349" y="1960880"/>
                  </a:cubicBezTo>
                  <a:lnTo>
                    <a:pt x="3731259" y="1960880"/>
                  </a:lnTo>
                  <a:cubicBezTo>
                    <a:pt x="3732529" y="1960880"/>
                    <a:pt x="3733799" y="1964690"/>
                    <a:pt x="3735069" y="1967230"/>
                  </a:cubicBezTo>
                  <a:cubicBezTo>
                    <a:pt x="3731259" y="1967230"/>
                    <a:pt x="3728719" y="1968500"/>
                    <a:pt x="3727449" y="1968500"/>
                  </a:cubicBezTo>
                  <a:close/>
                  <a:moveTo>
                    <a:pt x="3848099" y="2598420"/>
                  </a:moveTo>
                  <a:cubicBezTo>
                    <a:pt x="3846829" y="2599690"/>
                    <a:pt x="3846829" y="2600960"/>
                    <a:pt x="3846829" y="2599690"/>
                  </a:cubicBezTo>
                  <a:cubicBezTo>
                    <a:pt x="3845559" y="2599690"/>
                    <a:pt x="3845559" y="2598420"/>
                    <a:pt x="3848099" y="2598420"/>
                  </a:cubicBezTo>
                  <a:close/>
                  <a:moveTo>
                    <a:pt x="132079" y="2529840"/>
                  </a:moveTo>
                  <a:cubicBezTo>
                    <a:pt x="130809" y="2529840"/>
                    <a:pt x="130809" y="2531110"/>
                    <a:pt x="129539" y="2531110"/>
                  </a:cubicBezTo>
                  <a:cubicBezTo>
                    <a:pt x="129539" y="2531110"/>
                    <a:pt x="130809" y="2529840"/>
                    <a:pt x="132079" y="2529840"/>
                  </a:cubicBezTo>
                  <a:close/>
                  <a:moveTo>
                    <a:pt x="615949" y="2769870"/>
                  </a:moveTo>
                  <a:cubicBezTo>
                    <a:pt x="621029" y="2772410"/>
                    <a:pt x="626109" y="2774950"/>
                    <a:pt x="629919" y="2776220"/>
                  </a:cubicBezTo>
                  <a:cubicBezTo>
                    <a:pt x="612139" y="2786380"/>
                    <a:pt x="600709" y="2783840"/>
                    <a:pt x="589279" y="2766060"/>
                  </a:cubicBezTo>
                  <a:cubicBezTo>
                    <a:pt x="593089" y="2766060"/>
                    <a:pt x="595629" y="2764790"/>
                    <a:pt x="599439" y="2764790"/>
                  </a:cubicBezTo>
                  <a:cubicBezTo>
                    <a:pt x="604519" y="2766060"/>
                    <a:pt x="610869" y="2767330"/>
                    <a:pt x="615949" y="2769870"/>
                  </a:cubicBezTo>
                  <a:close/>
                  <a:moveTo>
                    <a:pt x="2835909" y="2874010"/>
                  </a:moveTo>
                  <a:cubicBezTo>
                    <a:pt x="2832099" y="2872740"/>
                    <a:pt x="2829559" y="2872740"/>
                    <a:pt x="2824479" y="2871470"/>
                  </a:cubicBezTo>
                  <a:cubicBezTo>
                    <a:pt x="2819399" y="2870200"/>
                    <a:pt x="2813049" y="2866390"/>
                    <a:pt x="2805429" y="2863850"/>
                  </a:cubicBezTo>
                  <a:cubicBezTo>
                    <a:pt x="2810509" y="2862580"/>
                    <a:pt x="2814319" y="2860040"/>
                    <a:pt x="2819399" y="2858770"/>
                  </a:cubicBezTo>
                  <a:cubicBezTo>
                    <a:pt x="2833369" y="2854960"/>
                    <a:pt x="2839719" y="2861310"/>
                    <a:pt x="2835909" y="2874010"/>
                  </a:cubicBezTo>
                  <a:close/>
                  <a:moveTo>
                    <a:pt x="2590799" y="2903220"/>
                  </a:moveTo>
                  <a:cubicBezTo>
                    <a:pt x="2598419" y="2904490"/>
                    <a:pt x="2607309" y="2904490"/>
                    <a:pt x="2616199" y="2905760"/>
                  </a:cubicBezTo>
                  <a:cubicBezTo>
                    <a:pt x="2612389" y="2918460"/>
                    <a:pt x="2602229" y="2914650"/>
                    <a:pt x="2594609" y="2913380"/>
                  </a:cubicBezTo>
                  <a:cubicBezTo>
                    <a:pt x="2592069" y="2913380"/>
                    <a:pt x="2589529" y="2908300"/>
                    <a:pt x="2586989" y="2905760"/>
                  </a:cubicBezTo>
                  <a:cubicBezTo>
                    <a:pt x="2588259" y="2904490"/>
                    <a:pt x="2589529" y="2903220"/>
                    <a:pt x="2590799" y="2903220"/>
                  </a:cubicBezTo>
                  <a:close/>
                  <a:moveTo>
                    <a:pt x="219709" y="2604770"/>
                  </a:moveTo>
                  <a:cubicBezTo>
                    <a:pt x="220979" y="2608580"/>
                    <a:pt x="222249" y="2611120"/>
                    <a:pt x="223519" y="2616200"/>
                  </a:cubicBezTo>
                  <a:cubicBezTo>
                    <a:pt x="215899" y="2616200"/>
                    <a:pt x="209549" y="2616200"/>
                    <a:pt x="203199" y="2614930"/>
                  </a:cubicBezTo>
                  <a:lnTo>
                    <a:pt x="203199" y="2606040"/>
                  </a:lnTo>
                  <a:cubicBezTo>
                    <a:pt x="208279" y="2606040"/>
                    <a:pt x="213359" y="2606040"/>
                    <a:pt x="219709" y="2604770"/>
                  </a:cubicBezTo>
                  <a:close/>
                  <a:moveTo>
                    <a:pt x="715009" y="2762250"/>
                  </a:moveTo>
                  <a:cubicBezTo>
                    <a:pt x="722629" y="2763520"/>
                    <a:pt x="730249" y="2763520"/>
                    <a:pt x="739139" y="2764790"/>
                  </a:cubicBezTo>
                  <a:cubicBezTo>
                    <a:pt x="734059" y="2769870"/>
                    <a:pt x="713739" y="2773680"/>
                    <a:pt x="709929" y="2769870"/>
                  </a:cubicBezTo>
                  <a:cubicBezTo>
                    <a:pt x="709929" y="2768600"/>
                    <a:pt x="708659" y="2766060"/>
                    <a:pt x="709929" y="2764790"/>
                  </a:cubicBezTo>
                  <a:cubicBezTo>
                    <a:pt x="711199" y="2763520"/>
                    <a:pt x="713739" y="2762250"/>
                    <a:pt x="715009" y="2762250"/>
                  </a:cubicBezTo>
                  <a:close/>
                </a:path>
              </a:pathLst>
            </a:custGeom>
            <a:blipFill>
              <a:blip r:embed="rId15"/>
              <a:stretch>
                <a:fillRect l="-4949" r="-4949"/>
              </a:stretch>
            </a:blipFill>
          </p:spPr>
          <p:txBody>
            <a:bodyPr/>
            <a:lstStyle/>
            <a:p>
              <a:endParaRPr lang="en-GB"/>
            </a:p>
          </p:txBody>
        </p:sp>
      </p:grpSp>
      <p:sp>
        <p:nvSpPr>
          <p:cNvPr id="50" name="TextBox 49">
            <a:extLst>
              <a:ext uri="{FF2B5EF4-FFF2-40B4-BE49-F238E27FC236}">
                <a16:creationId xmlns:a16="http://schemas.microsoft.com/office/drawing/2014/main" id="{BF65E8B5-A14A-2540-4B39-BD0A52928774}"/>
              </a:ext>
            </a:extLst>
          </p:cNvPr>
          <p:cNvSpPr txBox="1"/>
          <p:nvPr/>
        </p:nvSpPr>
        <p:spPr>
          <a:xfrm>
            <a:off x="4135485" y="912401"/>
            <a:ext cx="3249613" cy="2800767"/>
          </a:xfrm>
          <a:prstGeom prst="rect">
            <a:avLst/>
          </a:prstGeom>
          <a:noFill/>
        </p:spPr>
        <p:txBody>
          <a:bodyPr wrap="square" rtlCol="0">
            <a:spAutoFit/>
          </a:bodyPr>
          <a:lstStyle/>
          <a:p>
            <a:pPr marL="285750" indent="-285750">
              <a:buFont typeface="Arial" panose="020B0604020202020204" pitchFamily="34" charset="0"/>
              <a:buChar char="•"/>
            </a:pPr>
            <a:r>
              <a:rPr lang="en-US" dirty="0"/>
              <a:t>show an increasing desire to  be independent e.g. do up my own zip and buttons. Please practice this at home.</a:t>
            </a:r>
            <a:endParaRPr lang="en-GB" dirty="0"/>
          </a:p>
          <a:p>
            <a:r>
              <a:rPr lang="en-US" dirty="0"/>
              <a:t> </a:t>
            </a:r>
            <a:endParaRPr lang="en-GB" dirty="0"/>
          </a:p>
          <a:p>
            <a:pPr marL="285750" indent="-285750">
              <a:buFont typeface="Arial" panose="020B0604020202020204" pitchFamily="34" charset="0"/>
              <a:buChar char="•"/>
            </a:pPr>
            <a:r>
              <a:rPr lang="en-US" dirty="0"/>
              <a:t>use playdough to create a body of a snake, with support</a:t>
            </a:r>
            <a:r>
              <a:rPr lang="en-GB" sz="1600" i="1" dirty="0">
                <a:latin typeface="Comic Sans MS" panose="030F0702030302020204" pitchFamily="66" charset="0"/>
                <a:cs typeface="Calibri" panose="020F0502020204030204" pitchFamily="34" charset="0"/>
              </a:rPr>
              <a:t>.</a:t>
            </a:r>
          </a:p>
          <a:p>
            <a:pPr>
              <a:tabLst>
                <a:tab pos="177800" algn="l"/>
              </a:tabLst>
            </a:pPr>
            <a:endParaRPr lang="en-GB" sz="1200" b="1" i="1" dirty="0">
              <a:cs typeface="Arial" panose="020B0604020202020204" pitchFamily="34" charset="0"/>
            </a:endParaRPr>
          </a:p>
          <a:p>
            <a:pPr>
              <a:tabLst>
                <a:tab pos="177800" algn="l"/>
              </a:tabLst>
            </a:pPr>
            <a:endParaRPr lang="en-GB" sz="2000" dirty="0">
              <a:latin typeface="Roboto"/>
              <a:ea typeface="Times New Roman" panose="02020603050405020304" pitchFamily="18" charset="0"/>
              <a:cs typeface="Roboto"/>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EC72A5CD1F3B428CA61C2F075809FA" ma:contentTypeVersion="9" ma:contentTypeDescription="Create a new document." ma:contentTypeScope="" ma:versionID="9b764cc607ac0f84d6aaa4dc1348984e">
  <xsd:schema xmlns:xsd="http://www.w3.org/2001/XMLSchema" xmlns:xs="http://www.w3.org/2001/XMLSchema" xmlns:p="http://schemas.microsoft.com/office/2006/metadata/properties" xmlns:ns2="87fbf535-62f4-4f73-8e4e-90631a6611da" xmlns:ns3="f0f4da6c-3674-4c9c-a6da-79b4cac209cf" targetNamespace="http://schemas.microsoft.com/office/2006/metadata/properties" ma:root="true" ma:fieldsID="645db4cc82d7e5976e8d916a4a00d6bc" ns2:_="" ns3:_="">
    <xsd:import namespace="87fbf535-62f4-4f73-8e4e-90631a6611da"/>
    <xsd:import namespace="f0f4da6c-3674-4c9c-a6da-79b4cac209c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fbf535-62f4-4f73-8e4e-90631a6611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d155f58-06c7-482a-be83-bba02eae4bd0"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f4da6c-3674-4c9c-a6da-79b4cac209c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df0ba9e-1c47-4861-a527-08820e4a25dc}" ma:internalName="TaxCatchAll" ma:showField="CatchAllData" ma:web="f0f4da6c-3674-4c9c-a6da-79b4cac209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0f4da6c-3674-4c9c-a6da-79b4cac209cf" xsi:nil="true"/>
    <lcf76f155ced4ddcb4097134ff3c332f xmlns="87fbf535-62f4-4f73-8e4e-90631a6611d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247CECA-A69E-45C7-86E8-F7546D07AE70}"/>
</file>

<file path=customXml/itemProps2.xml><?xml version="1.0" encoding="utf-8"?>
<ds:datastoreItem xmlns:ds="http://schemas.openxmlformats.org/officeDocument/2006/customXml" ds:itemID="{31C759A3-EAB0-4A3A-87FA-C4B29CF8AA69}"/>
</file>

<file path=customXml/itemProps3.xml><?xml version="1.0" encoding="utf-8"?>
<ds:datastoreItem xmlns:ds="http://schemas.openxmlformats.org/officeDocument/2006/customXml" ds:itemID="{8512FCFC-36F0-41DD-8D16-227551A937DC}"/>
</file>

<file path=docProps/app.xml><?xml version="1.0" encoding="utf-8"?>
<Properties xmlns="http://schemas.openxmlformats.org/officeDocument/2006/extended-properties" xmlns:vt="http://schemas.openxmlformats.org/officeDocument/2006/docPropsVTypes">
  <TotalTime>530</TotalTime>
  <Words>665</Words>
  <Application>Microsoft Office PowerPoint</Application>
  <PresentationFormat>Custom</PresentationFormat>
  <Paragraphs>81</Paragraphs>
  <Slides>2</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vt:i4>
      </vt:variant>
    </vt:vector>
  </HeadingPairs>
  <TitlesOfParts>
    <vt:vector size="17" baseType="lpstr">
      <vt:lpstr>Apricots</vt:lpstr>
      <vt:lpstr>Calibri Light</vt:lpstr>
      <vt:lpstr>Childos Arabic</vt:lpstr>
      <vt:lpstr>Corbel Light</vt:lpstr>
      <vt:lpstr>Modern Love Caps</vt:lpstr>
      <vt:lpstr>Rockwell</vt:lpstr>
      <vt:lpstr>Comic Sans MS</vt:lpstr>
      <vt:lpstr>Pattaya</vt:lpstr>
      <vt:lpstr>Times New Roman</vt:lpstr>
      <vt:lpstr>Modern Love</vt:lpstr>
      <vt:lpstr>Arial</vt:lpstr>
      <vt:lpstr>Abadi</vt:lpstr>
      <vt:lpstr>Roboto</vt:lpstr>
      <vt:lpstr>Calibri</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SUMMER TEMPLATE</dc:title>
  <dc:creator>Rebecca Shaw</dc:creator>
  <cp:lastModifiedBy>Rebecca Shaw</cp:lastModifiedBy>
  <cp:revision>83</cp:revision>
  <cp:lastPrinted>2025-07-21T07:10:37Z</cp:lastPrinted>
  <dcterms:created xsi:type="dcterms:W3CDTF">2006-08-16T00:00:00Z</dcterms:created>
  <dcterms:modified xsi:type="dcterms:W3CDTF">2026-01-05T15:39:24Z</dcterms:modified>
  <dc:identifier>DAGtxmq4PrI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0x010100B4EC72A5CD1F3B428CA61C2F075809FA</vt:lpwstr>
  </property>
</Properties>
</file>