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2"/>
    <p:sldId id="257" r:id="rId3"/>
  </p:sldIdLst>
  <p:sldSz cx="10693400" cy="7556500"/>
  <p:notesSz cx="6797675" cy="9926638"/>
  <p:embeddedFontLst>
    <p:embeddedFont>
      <p:font typeface="Abadi" panose="020B0604020104020204" pitchFamily="34" charset="0"/>
      <p:regular r:id="rId5"/>
    </p:embeddedFont>
    <p:embeddedFont>
      <p:font typeface="Aldhabi" panose="01000000000000000000" pitchFamily="2" charset="-78"/>
      <p:regular r:id="rId6"/>
    </p:embeddedFont>
    <p:embeddedFont>
      <p:font typeface="Apricots" pitchFamily="2" charset="0"/>
      <p:regular r:id="rId7"/>
    </p:embeddedFont>
    <p:embeddedFont>
      <p:font typeface="Calibri" panose="020F0502020204030204" pitchFamily="34" charset="0"/>
      <p:regular r:id="rId8"/>
      <p:bold r:id="rId9"/>
      <p:italic r:id="rId10"/>
      <p:boldItalic r:id="rId11"/>
    </p:embeddedFont>
    <p:embeddedFont>
      <p:font typeface="Childos Arabic" panose="020B0604020202020204" charset="-78"/>
      <p:regular r:id="rId12"/>
    </p:embeddedFont>
    <p:embeddedFont>
      <p:font typeface="Modern Love" panose="04090805081005020601" pitchFamily="82" charset="0"/>
      <p:regular r:id="rId13"/>
    </p:embeddedFont>
    <p:embeddedFont>
      <p:font typeface="Modern Love Caps" panose="04070805081001020A01" pitchFamily="82" charset="0"/>
      <p:regular r:id="rId14"/>
    </p:embeddedFont>
    <p:embeddedFont>
      <p:font typeface="Rockwell" panose="02060603020205020403" pitchFamily="18"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0" d="100"/>
          <a:sy n="60" d="100"/>
        </p:scale>
        <p:origin x="282" y="7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customXml" Target="../customXml/item2.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customXml" Target="../customXml/item1.xml"/><Relationship Id="rId10" Type="http://schemas.openxmlformats.org/officeDocument/2006/relationships/font" Target="fonts/font6.fntdata"/><Relationship Id="rId19"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A67B025-682D-4AED-8DA3-CEAA2C2258AE}" type="datetimeFigureOut">
              <a:rPr lang="en-GB" smtClean="0"/>
              <a:t>08/01/2026</a:t>
            </a:fld>
            <a:endParaRPr lang="en-GB"/>
          </a:p>
        </p:txBody>
      </p:sp>
      <p:sp>
        <p:nvSpPr>
          <p:cNvPr id="4" name="Slide Image Placeholder 3"/>
          <p:cNvSpPr>
            <a:spLocks noGrp="1" noRot="1" noChangeAspect="1"/>
          </p:cNvSpPr>
          <p:nvPr>
            <p:ph type="sldImg" idx="2"/>
          </p:nvPr>
        </p:nvSpPr>
        <p:spPr>
          <a:xfrm>
            <a:off x="1028700" y="1241425"/>
            <a:ext cx="47402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38ED157-C844-4F52-9A92-48E1B0917368}" type="slidenum">
              <a:rPr lang="en-GB" smtClean="0"/>
              <a:t>‹#›</a:t>
            </a:fld>
            <a:endParaRPr lang="en-GB"/>
          </a:p>
        </p:txBody>
      </p:sp>
    </p:spTree>
    <p:extLst>
      <p:ext uri="{BB962C8B-B14F-4D97-AF65-F5344CB8AC3E}">
        <p14:creationId xmlns:p14="http://schemas.microsoft.com/office/powerpoint/2010/main" val="2436719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8ED157-C844-4F52-9A92-48E1B0917368}" type="slidenum">
              <a:rPr lang="en-GB" smtClean="0"/>
              <a:t>2</a:t>
            </a:fld>
            <a:endParaRPr lang="en-GB"/>
          </a:p>
        </p:txBody>
      </p:sp>
    </p:spTree>
    <p:extLst>
      <p:ext uri="{BB962C8B-B14F-4D97-AF65-F5344CB8AC3E}">
        <p14:creationId xmlns:p14="http://schemas.microsoft.com/office/powerpoint/2010/main" val="3498941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9.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notesSlide" Target="../notesSlides/notesSlide1.xml"/><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3.svg"/><Relationship Id="rId15" Type="http://schemas.openxmlformats.org/officeDocument/2006/relationships/image" Target="../media/image23.jpe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9.png"/><Relationship Id="rId1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4E606A8-E7BD-8CEE-6AAF-AFB52E599727}"/>
              </a:ext>
            </a:extLst>
          </p:cNvPr>
          <p:cNvSpPr/>
          <p:nvPr/>
        </p:nvSpPr>
        <p:spPr>
          <a:xfrm>
            <a:off x="-25704" y="-50820"/>
            <a:ext cx="10709382" cy="7579483"/>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Freeform 3"/>
          <p:cNvSpPr/>
          <p:nvPr/>
        </p:nvSpPr>
        <p:spPr>
          <a:xfrm>
            <a:off x="241748" y="1519551"/>
            <a:ext cx="1980751"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flipV="1">
            <a:off x="57929" y="2154826"/>
            <a:ext cx="2624134" cy="5373836"/>
          </a:xfrm>
          <a:custGeom>
            <a:avLst/>
            <a:gdLst/>
            <a:ahLst/>
            <a:cxnLst/>
            <a:rect l="l" t="t" r="r" b="b"/>
            <a:pathLst>
              <a:path w="2040544" h="4879563">
                <a:moveTo>
                  <a:pt x="0" y="4879563"/>
                </a:moveTo>
                <a:lnTo>
                  <a:pt x="2040544" y="4879563"/>
                </a:lnTo>
                <a:lnTo>
                  <a:pt x="2040544" y="0"/>
                </a:lnTo>
                <a:lnTo>
                  <a:pt x="0" y="0"/>
                </a:lnTo>
                <a:lnTo>
                  <a:pt x="0" y="4879563"/>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5" name="Freeform 5"/>
          <p:cNvSpPr/>
          <p:nvPr/>
        </p:nvSpPr>
        <p:spPr>
          <a:xfrm>
            <a:off x="1878301" y="1598982"/>
            <a:ext cx="2049187" cy="923997"/>
          </a:xfrm>
          <a:custGeom>
            <a:avLst/>
            <a:gdLst/>
            <a:ahLst/>
            <a:cxnLst/>
            <a:rect l="l" t="t" r="r" b="b"/>
            <a:pathLst>
              <a:path w="2049187" h="923997">
                <a:moveTo>
                  <a:pt x="0" y="0"/>
                </a:moveTo>
                <a:lnTo>
                  <a:pt x="2049187" y="0"/>
                </a:lnTo>
                <a:lnTo>
                  <a:pt x="2049187" y="923997"/>
                </a:lnTo>
                <a:lnTo>
                  <a:pt x="0" y="9239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6" name="Freeform 6"/>
          <p:cNvSpPr/>
          <p:nvPr/>
        </p:nvSpPr>
        <p:spPr>
          <a:xfrm>
            <a:off x="2142971" y="4511269"/>
            <a:ext cx="2986824" cy="3208728"/>
          </a:xfrm>
          <a:custGeom>
            <a:avLst/>
            <a:gdLst/>
            <a:ahLst/>
            <a:cxnLst/>
            <a:rect l="l" t="t" r="r" b="b"/>
            <a:pathLst>
              <a:path w="2986824" h="2932518">
                <a:moveTo>
                  <a:pt x="0" y="0"/>
                </a:moveTo>
                <a:lnTo>
                  <a:pt x="2986824" y="0"/>
                </a:lnTo>
                <a:lnTo>
                  <a:pt x="2986824" y="2932518"/>
                </a:lnTo>
                <a:lnTo>
                  <a:pt x="0" y="29325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Freeform 7"/>
          <p:cNvSpPr/>
          <p:nvPr/>
        </p:nvSpPr>
        <p:spPr>
          <a:xfrm>
            <a:off x="3629928" y="1519551"/>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3734703" y="2088152"/>
            <a:ext cx="3194329" cy="2327867"/>
          </a:xfrm>
          <a:custGeom>
            <a:avLst/>
            <a:gdLst/>
            <a:ahLst/>
            <a:cxnLst/>
            <a:rect l="l" t="t" r="r" b="b"/>
            <a:pathLst>
              <a:path w="3194329" h="2327867">
                <a:moveTo>
                  <a:pt x="0" y="0"/>
                </a:moveTo>
                <a:lnTo>
                  <a:pt x="3194329" y="0"/>
                </a:lnTo>
                <a:lnTo>
                  <a:pt x="3194329" y="2327867"/>
                </a:lnTo>
                <a:lnTo>
                  <a:pt x="0" y="2327867"/>
                </a:lnTo>
                <a:lnTo>
                  <a:pt x="0" y="0"/>
                </a:lnTo>
                <a:close/>
              </a:path>
            </a:pathLst>
          </a:custGeom>
          <a:blipFill>
            <a:blip r:embed="rId11"/>
            <a:stretch>
              <a:fillRect/>
            </a:stretch>
          </a:blipFill>
        </p:spPr>
        <p:txBody>
          <a:bodyPr/>
          <a:lstStyle/>
          <a:p>
            <a:endParaRPr lang="en-GB"/>
          </a:p>
        </p:txBody>
      </p:sp>
      <p:sp>
        <p:nvSpPr>
          <p:cNvPr id="9" name="Freeform 9"/>
          <p:cNvSpPr/>
          <p:nvPr/>
        </p:nvSpPr>
        <p:spPr>
          <a:xfrm>
            <a:off x="7139468" y="1207647"/>
            <a:ext cx="3062636" cy="706719"/>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10" name="Freeform 10"/>
          <p:cNvSpPr/>
          <p:nvPr/>
        </p:nvSpPr>
        <p:spPr>
          <a:xfrm>
            <a:off x="7091877" y="1736557"/>
            <a:ext cx="3291253" cy="3614380"/>
          </a:xfrm>
          <a:custGeom>
            <a:avLst/>
            <a:gdLst/>
            <a:ahLst/>
            <a:cxnLst/>
            <a:rect l="l" t="t" r="r" b="b"/>
            <a:pathLst>
              <a:path w="3291253" h="3258810">
                <a:moveTo>
                  <a:pt x="0" y="0"/>
                </a:moveTo>
                <a:lnTo>
                  <a:pt x="3291253" y="0"/>
                </a:lnTo>
                <a:lnTo>
                  <a:pt x="3291253" y="3258810"/>
                </a:lnTo>
                <a:lnTo>
                  <a:pt x="0" y="3258810"/>
                </a:lnTo>
                <a:lnTo>
                  <a:pt x="0" y="0"/>
                </a:lnTo>
                <a:close/>
              </a:path>
            </a:pathLst>
          </a:custGeom>
          <a:blipFill>
            <a:blip r:embed="rId12"/>
            <a:stretch>
              <a:fillRect b="-19168"/>
            </a:stretch>
          </a:blipFill>
        </p:spPr>
        <p:txBody>
          <a:bodyPr/>
          <a:lstStyle/>
          <a:p>
            <a:endParaRPr lang="en-GB"/>
          </a:p>
        </p:txBody>
      </p:sp>
      <p:sp>
        <p:nvSpPr>
          <p:cNvPr id="13" name="TextBox 13"/>
          <p:cNvSpPr txBox="1"/>
          <p:nvPr/>
        </p:nvSpPr>
        <p:spPr>
          <a:xfrm>
            <a:off x="7201313" y="2103381"/>
            <a:ext cx="3000791" cy="3037755"/>
          </a:xfrm>
          <a:prstGeom prst="rect">
            <a:avLst/>
          </a:prstGeom>
        </p:spPr>
        <p:txBody>
          <a:bodyPr wrap="square" lIns="0" tIns="0" rIns="0" bIns="0" rtlCol="0" anchor="t">
            <a:spAutoFit/>
          </a:bodyPr>
          <a:lstStyle/>
          <a:p>
            <a:pPr>
              <a:lnSpc>
                <a:spcPts val="1721"/>
              </a:lnSpc>
            </a:pPr>
            <a:r>
              <a:rPr lang="en-US" sz="1496" b="1" spc="-71" dirty="0">
                <a:solidFill>
                  <a:srgbClr val="000000"/>
                </a:solidFill>
                <a:latin typeface="Abadi" panose="020B0604020104020204" pitchFamily="34" charset="0"/>
                <a:ea typeface="Childos Arabic"/>
                <a:cs typeface="Childos Arabic"/>
                <a:sym typeface="Childos Arabic"/>
              </a:rPr>
              <a:t>The Natural World:</a:t>
            </a:r>
          </a:p>
          <a:p>
            <a:pPr marL="323174" lvl="1" indent="-161587">
              <a:lnSpc>
                <a:spcPts val="1721"/>
              </a:lnSpc>
              <a:buFont typeface="Arial"/>
              <a:buChar char="•"/>
            </a:pPr>
            <a:r>
              <a:rPr lang="en-GB" sz="1200" spc="-71" dirty="0">
                <a:solidFill>
                  <a:srgbClr val="000000"/>
                </a:solidFill>
                <a:latin typeface="Abadi" panose="020B0604020104020204" pitchFamily="34" charset="0"/>
                <a:ea typeface="Childos Arabic"/>
                <a:cs typeface="Childos Arabic"/>
                <a:sym typeface="Childos Arabic"/>
              </a:rPr>
              <a:t>Know the names of the four seasons.</a:t>
            </a:r>
          </a:p>
          <a:p>
            <a:pPr marL="323174" lvl="1" indent="-161587">
              <a:lnSpc>
                <a:spcPts val="1721"/>
              </a:lnSpc>
              <a:buFont typeface="Arial"/>
              <a:buChar char="•"/>
            </a:pPr>
            <a:r>
              <a:rPr lang="en-GB" sz="1200" spc="-71" dirty="0">
                <a:solidFill>
                  <a:srgbClr val="000000"/>
                </a:solidFill>
                <a:latin typeface="Abadi" panose="020B0604020104020204" pitchFamily="34" charset="0"/>
                <a:ea typeface="Childos Arabic"/>
                <a:cs typeface="Childos Arabic"/>
                <a:sym typeface="Childos Arabic"/>
              </a:rPr>
              <a:t>Know the ‘typical’ type of weather for each season.</a:t>
            </a:r>
          </a:p>
          <a:p>
            <a:pPr marL="323174" lvl="1" indent="-161587">
              <a:lnSpc>
                <a:spcPts val="1721"/>
              </a:lnSpc>
              <a:buFont typeface="Arial"/>
              <a:buChar char="•"/>
            </a:pPr>
            <a:r>
              <a:rPr lang="en-GB" sz="1200" spc="-71" dirty="0">
                <a:solidFill>
                  <a:srgbClr val="000000"/>
                </a:solidFill>
                <a:latin typeface="Abadi" panose="020B0604020104020204" pitchFamily="34" charset="0"/>
                <a:ea typeface="Childos Arabic"/>
                <a:cs typeface="Childos Arabic"/>
                <a:sym typeface="Childos Arabic"/>
              </a:rPr>
              <a:t>understand the effect of changing seasons on the natural world around them. E.g. seasonal changes to trees/plants; very cold weather can cause water to freeze, warmer weather will cause ice to melt.</a:t>
            </a:r>
          </a:p>
          <a:p>
            <a:pPr marL="323174" lvl="1" indent="-161587">
              <a:lnSpc>
                <a:spcPts val="1721"/>
              </a:lnSpc>
              <a:buFont typeface="Arial"/>
              <a:buChar char="•"/>
            </a:pPr>
            <a:r>
              <a:rPr lang="en-GB" sz="1200" spc="-71" dirty="0">
                <a:solidFill>
                  <a:srgbClr val="000000"/>
                </a:solidFill>
                <a:latin typeface="Abadi" panose="020B0604020104020204" pitchFamily="34" charset="0"/>
                <a:ea typeface="Childos Arabic"/>
                <a:cs typeface="Childos Arabic"/>
                <a:sym typeface="Childos Arabic"/>
              </a:rPr>
              <a:t>Explore the natural world around them.</a:t>
            </a:r>
          </a:p>
          <a:p>
            <a:pPr marL="323174" lvl="1" indent="-161587">
              <a:lnSpc>
                <a:spcPts val="1721"/>
              </a:lnSpc>
              <a:buFont typeface="Arial"/>
              <a:buChar char="•"/>
            </a:pPr>
            <a:r>
              <a:rPr lang="en-GB" sz="1200" spc="-71" dirty="0">
                <a:solidFill>
                  <a:srgbClr val="000000"/>
                </a:solidFill>
                <a:latin typeface="Abadi" panose="020B0604020104020204" pitchFamily="34" charset="0"/>
                <a:ea typeface="Childos Arabic"/>
                <a:cs typeface="Childos Arabic"/>
                <a:sym typeface="Childos Arabic"/>
              </a:rPr>
              <a:t>Describe what they see, hear and feel whilst outside.</a:t>
            </a:r>
          </a:p>
          <a:p>
            <a:pPr marL="323174" lvl="1" indent="-161587">
              <a:lnSpc>
                <a:spcPts val="1721"/>
              </a:lnSpc>
              <a:buFont typeface="Arial"/>
              <a:buChar char="•"/>
            </a:pPr>
            <a:r>
              <a:rPr lang="en-GB" sz="1200" spc="-71" dirty="0">
                <a:solidFill>
                  <a:srgbClr val="000000"/>
                </a:solidFill>
                <a:latin typeface="Abadi" panose="020B0604020104020204" pitchFamily="34" charset="0"/>
                <a:ea typeface="Childos Arabic"/>
                <a:cs typeface="Childos Arabic"/>
                <a:sym typeface="Childos Arabic"/>
              </a:rPr>
              <a:t>Use a wide topic vocabulary to describe what they experience with their senses.</a:t>
            </a:r>
          </a:p>
        </p:txBody>
      </p:sp>
      <p:sp>
        <p:nvSpPr>
          <p:cNvPr id="14" name="Freeform 14"/>
          <p:cNvSpPr/>
          <p:nvPr/>
        </p:nvSpPr>
        <p:spPr>
          <a:xfrm>
            <a:off x="4756418" y="5376480"/>
            <a:ext cx="5798165" cy="2216233"/>
          </a:xfrm>
          <a:custGeom>
            <a:avLst/>
            <a:gdLst/>
            <a:ahLst/>
            <a:cxnLst/>
            <a:rect l="l" t="t" r="r" b="b"/>
            <a:pathLst>
              <a:path w="3842231" h="2116720">
                <a:moveTo>
                  <a:pt x="0" y="0"/>
                </a:moveTo>
                <a:lnTo>
                  <a:pt x="3842231" y="0"/>
                </a:lnTo>
                <a:lnTo>
                  <a:pt x="3842231" y="2116720"/>
                </a:lnTo>
                <a:lnTo>
                  <a:pt x="0" y="211672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algn="ctr"/>
            <a:r>
              <a:rPr lang="en-GB" b="1" dirty="0"/>
              <a:t> </a:t>
            </a:r>
            <a:endParaRPr lang="en-GB" b="1" dirty="0">
              <a:latin typeface="Apricots" pitchFamily="50" charset="0"/>
            </a:endParaRPr>
          </a:p>
          <a:p>
            <a:pPr algn="ctr"/>
            <a:r>
              <a:rPr lang="en-GB" b="1" dirty="0">
                <a:latin typeface="Apricots" pitchFamily="50" charset="0"/>
              </a:rPr>
              <a:t>Galilee to Jerusalem </a:t>
            </a:r>
          </a:p>
          <a:p>
            <a:pPr algn="ctr"/>
            <a:endParaRPr lang="en-GB" b="1" dirty="0">
              <a:latin typeface="Apricots" pitchFamily="50" charset="0"/>
            </a:endParaRPr>
          </a:p>
          <a:p>
            <a:r>
              <a:rPr lang="en-GB" sz="1200" dirty="0">
                <a:latin typeface="Abadi" panose="020B0604020104020204" pitchFamily="34" charset="0"/>
              </a:rPr>
              <a:t>This term, children in EYFS will learn about Jesus’ journey from Galilee to Jerusalem. They will know that the Wise Men visited Jesus and gave him special gifts. The children will learn that Jesus welcomes and takes care of everyone. They will also understand that Jesus teaches us to care for others and to share what we have. By the end of the unit, all children will know that Jesus wants us to love, help, and include everyone.</a:t>
            </a:r>
          </a:p>
        </p:txBody>
      </p:sp>
      <p:sp>
        <p:nvSpPr>
          <p:cNvPr id="15" name="Freeform 15"/>
          <p:cNvSpPr/>
          <p:nvPr/>
        </p:nvSpPr>
        <p:spPr>
          <a:xfrm>
            <a:off x="4686687" y="5275467"/>
            <a:ext cx="1933390" cy="507515"/>
          </a:xfrm>
          <a:custGeom>
            <a:avLst/>
            <a:gdLst/>
            <a:ahLst/>
            <a:cxnLst/>
            <a:rect l="l" t="t" r="r" b="b"/>
            <a:pathLst>
              <a:path w="1933390" h="507515">
                <a:moveTo>
                  <a:pt x="0" y="0"/>
                </a:moveTo>
                <a:lnTo>
                  <a:pt x="1933390" y="0"/>
                </a:lnTo>
                <a:lnTo>
                  <a:pt x="1933390"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8" name="TextBox 18"/>
          <p:cNvSpPr txBox="1"/>
          <p:nvPr/>
        </p:nvSpPr>
        <p:spPr>
          <a:xfrm rot="-565994">
            <a:off x="1771065" y="1888567"/>
            <a:ext cx="2204910" cy="332740"/>
          </a:xfrm>
          <a:prstGeom prst="rect">
            <a:avLst/>
          </a:prstGeom>
        </p:spPr>
        <p:txBody>
          <a:bodyPr lIns="0" tIns="0" rIns="0" bIns="0" rtlCol="0" anchor="t">
            <a:spAutoFit/>
          </a:bodyPr>
          <a:lstStyle/>
          <a:p>
            <a:pPr algn="ctr">
              <a:lnSpc>
                <a:spcPts val="2420"/>
              </a:lnSpc>
            </a:pPr>
            <a:r>
              <a:rPr lang="en-US" sz="2200" spc="-123" dirty="0">
                <a:solidFill>
                  <a:srgbClr val="000000"/>
                </a:solidFill>
                <a:latin typeface="Childos Arabic"/>
                <a:ea typeface="Childos Arabic"/>
                <a:cs typeface="Childos Arabic"/>
                <a:sym typeface="Childos Arabic"/>
              </a:rPr>
              <a:t>We are reading...</a:t>
            </a:r>
          </a:p>
        </p:txBody>
      </p:sp>
      <p:sp>
        <p:nvSpPr>
          <p:cNvPr id="19" name="TextBox 19"/>
          <p:cNvSpPr txBox="1"/>
          <p:nvPr/>
        </p:nvSpPr>
        <p:spPr>
          <a:xfrm>
            <a:off x="3783706" y="2230592"/>
            <a:ext cx="3145326" cy="1962076"/>
          </a:xfrm>
          <a:prstGeom prst="rect">
            <a:avLst/>
          </a:prstGeom>
        </p:spPr>
        <p:txBody>
          <a:bodyPr lIns="0" tIns="0" rIns="0" bIns="0" rtlCol="0" anchor="t">
            <a:spAutoFit/>
          </a:bodyPr>
          <a:lstStyle/>
          <a:p>
            <a:pPr algn="l">
              <a:lnSpc>
                <a:spcPts val="1725"/>
              </a:lnSpc>
            </a:pPr>
            <a:r>
              <a:rPr lang="en-US" sz="1600" b="1" spc="-72" dirty="0">
                <a:solidFill>
                  <a:srgbClr val="000000"/>
                </a:solidFill>
                <a:latin typeface="Abadi" panose="020B0604020104020204" pitchFamily="34" charset="0"/>
                <a:ea typeface="Childos Arabic"/>
                <a:cs typeface="Childos Arabic"/>
                <a:sym typeface="Childos Arabic"/>
              </a:rPr>
              <a:t>We will be looking at:</a:t>
            </a:r>
          </a:p>
          <a:p>
            <a:pPr algn="l">
              <a:lnSpc>
                <a:spcPts val="1725"/>
              </a:lnSpc>
            </a:pPr>
            <a:endParaRPr lang="en-US" sz="1600" spc="-72" dirty="0">
              <a:solidFill>
                <a:srgbClr val="000000"/>
              </a:solidFill>
              <a:latin typeface="Abadi" panose="020B0604020104020204" pitchFamily="34" charset="0"/>
              <a:ea typeface="Childos Arabic"/>
              <a:cs typeface="Childos Arabic"/>
              <a:sym typeface="Childos Arabic"/>
            </a:endParaRPr>
          </a:p>
          <a:p>
            <a:pPr marL="285750" indent="-285750" algn="l">
              <a:lnSpc>
                <a:spcPts val="1725"/>
              </a:lnSpc>
              <a:buFont typeface="Arial" panose="020B0604020202020204" pitchFamily="34" charset="0"/>
              <a:buChar char="•"/>
            </a:pPr>
            <a:r>
              <a:rPr lang="en-US" sz="1600" spc="-72" dirty="0">
                <a:solidFill>
                  <a:srgbClr val="000000"/>
                </a:solidFill>
                <a:latin typeface="Abadi" panose="020B0604020104020204" pitchFamily="34" charset="0"/>
                <a:ea typeface="Childos Arabic"/>
                <a:cs typeface="Childos Arabic"/>
                <a:sym typeface="Childos Arabic"/>
              </a:rPr>
              <a:t>Find, subitise and represent numbers 0-8.</a:t>
            </a:r>
          </a:p>
          <a:p>
            <a:pPr marL="285750" indent="-285750" algn="l">
              <a:lnSpc>
                <a:spcPts val="1725"/>
              </a:lnSpc>
              <a:buFont typeface="Arial" panose="020B0604020202020204" pitchFamily="34" charset="0"/>
              <a:buChar char="•"/>
            </a:pPr>
            <a:r>
              <a:rPr lang="en-US" sz="1600" spc="-72" dirty="0">
                <a:solidFill>
                  <a:srgbClr val="000000"/>
                </a:solidFill>
                <a:latin typeface="Abadi" panose="020B0604020104020204" pitchFamily="34" charset="0"/>
                <a:ea typeface="Childos Arabic"/>
                <a:cs typeface="Childos Arabic"/>
                <a:sym typeface="Childos Arabic"/>
              </a:rPr>
              <a:t>Automatically recall number bonds to 5.</a:t>
            </a:r>
          </a:p>
          <a:p>
            <a:pPr marL="285750" indent="-285750" algn="l">
              <a:lnSpc>
                <a:spcPts val="1725"/>
              </a:lnSpc>
              <a:buFont typeface="Arial" panose="020B0604020202020204" pitchFamily="34" charset="0"/>
              <a:buChar char="•"/>
            </a:pPr>
            <a:r>
              <a:rPr lang="en-US" sz="1600" spc="-72" dirty="0">
                <a:solidFill>
                  <a:srgbClr val="000000"/>
                </a:solidFill>
                <a:latin typeface="Abadi" panose="020B0604020104020204" pitchFamily="34" charset="0"/>
                <a:ea typeface="Childos Arabic"/>
                <a:cs typeface="Childos Arabic"/>
                <a:sym typeface="Childos Arabic"/>
              </a:rPr>
              <a:t>Compare mass and capacity.</a:t>
            </a:r>
          </a:p>
          <a:p>
            <a:pPr marL="285750" indent="-285750" algn="l">
              <a:lnSpc>
                <a:spcPts val="1725"/>
              </a:lnSpc>
              <a:buFont typeface="Arial" panose="020B0604020202020204" pitchFamily="34" charset="0"/>
              <a:buChar char="•"/>
            </a:pPr>
            <a:r>
              <a:rPr lang="en-US" sz="1600" spc="-72" dirty="0">
                <a:solidFill>
                  <a:srgbClr val="000000"/>
                </a:solidFill>
                <a:latin typeface="Abadi" panose="020B0604020104020204" pitchFamily="34" charset="0"/>
                <a:ea typeface="Childos Arabic"/>
                <a:cs typeface="Childos Arabic"/>
                <a:sym typeface="Childos Arabic"/>
              </a:rPr>
              <a:t>Find and make doubles to 8.</a:t>
            </a:r>
          </a:p>
          <a:p>
            <a:pPr marL="285750" indent="-285750" algn="l">
              <a:lnSpc>
                <a:spcPts val="1725"/>
              </a:lnSpc>
              <a:buFont typeface="Arial" panose="020B0604020202020204" pitchFamily="34" charset="0"/>
              <a:buChar char="•"/>
            </a:pPr>
            <a:r>
              <a:rPr lang="en-US" sz="1600" spc="-72" dirty="0">
                <a:solidFill>
                  <a:srgbClr val="000000"/>
                </a:solidFill>
                <a:latin typeface="Abadi" panose="020B0604020104020204" pitchFamily="34" charset="0"/>
                <a:ea typeface="Childos Arabic"/>
                <a:cs typeface="Childos Arabic"/>
                <a:sym typeface="Childos Arabic"/>
              </a:rPr>
              <a:t>Make pairs odd and even.</a:t>
            </a:r>
          </a:p>
        </p:txBody>
      </p:sp>
      <p:sp>
        <p:nvSpPr>
          <p:cNvPr id="21" name="TextBox 21"/>
          <p:cNvSpPr txBox="1"/>
          <p:nvPr/>
        </p:nvSpPr>
        <p:spPr>
          <a:xfrm>
            <a:off x="639438" y="1466488"/>
            <a:ext cx="1287746"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Literacy </a:t>
            </a:r>
          </a:p>
        </p:txBody>
      </p:sp>
      <p:sp>
        <p:nvSpPr>
          <p:cNvPr id="22" name="TextBox 22"/>
          <p:cNvSpPr txBox="1"/>
          <p:nvPr/>
        </p:nvSpPr>
        <p:spPr>
          <a:xfrm>
            <a:off x="152286" y="2372611"/>
            <a:ext cx="1658537" cy="657231"/>
          </a:xfrm>
          <a:prstGeom prst="rect">
            <a:avLst/>
          </a:prstGeom>
        </p:spPr>
        <p:txBody>
          <a:bodyPr lIns="0" tIns="0" rIns="0" bIns="0" rtlCol="0" anchor="t">
            <a:spAutoFit/>
          </a:bodyPr>
          <a:lstStyle/>
          <a:p>
            <a:pPr algn="l">
              <a:lnSpc>
                <a:spcPts val="1725"/>
              </a:lnSpc>
            </a:pPr>
            <a:endParaRPr lang="en-US" sz="1500" spc="-72" dirty="0">
              <a:solidFill>
                <a:srgbClr val="000000"/>
              </a:solidFill>
              <a:latin typeface="Childos Arabic"/>
              <a:ea typeface="Childos Arabic"/>
              <a:cs typeface="Childos Arabic"/>
              <a:sym typeface="Childos Arabic"/>
            </a:endParaRPr>
          </a:p>
          <a:p>
            <a:pPr algn="l">
              <a:lnSpc>
                <a:spcPts val="1725"/>
              </a:lnSpc>
            </a:pPr>
            <a:endParaRPr lang="en-US" sz="1500" spc="-72" dirty="0">
              <a:solidFill>
                <a:srgbClr val="000000"/>
              </a:solidFill>
              <a:latin typeface="Childos Arabic"/>
              <a:ea typeface="Childos Arabic"/>
              <a:cs typeface="Childos Arabic"/>
              <a:sym typeface="Childos Arabic"/>
            </a:endParaRPr>
          </a:p>
          <a:p>
            <a:pPr algn="l">
              <a:lnSpc>
                <a:spcPts val="1725"/>
              </a:lnSpc>
            </a:pPr>
            <a:endParaRPr lang="en-US" sz="1500" spc="-72" dirty="0">
              <a:solidFill>
                <a:srgbClr val="000000"/>
              </a:solidFill>
              <a:latin typeface="Childos Arabic"/>
              <a:ea typeface="Childos Arabic"/>
              <a:cs typeface="Childos Arabic"/>
              <a:sym typeface="Childos Arabic"/>
            </a:endParaRPr>
          </a:p>
        </p:txBody>
      </p:sp>
      <p:sp>
        <p:nvSpPr>
          <p:cNvPr id="23" name="TextBox 23"/>
          <p:cNvSpPr txBox="1"/>
          <p:nvPr/>
        </p:nvSpPr>
        <p:spPr>
          <a:xfrm>
            <a:off x="4064005" y="1450157"/>
            <a:ext cx="1180179" cy="485069"/>
          </a:xfrm>
          <a:prstGeom prst="rect">
            <a:avLst/>
          </a:prstGeom>
        </p:spPr>
        <p:txBody>
          <a:bodyPr wrap="square" lIns="0" tIns="0" rIns="0" bIns="0" rtlCol="0" anchor="t">
            <a:spAutoFit/>
          </a:bodyPr>
          <a:lstStyle/>
          <a:p>
            <a:pPr algn="ctr">
              <a:lnSpc>
                <a:spcPts val="4060"/>
              </a:lnSpc>
            </a:pPr>
            <a:r>
              <a:rPr lang="en-US" sz="2900" dirty="0" err="1">
                <a:solidFill>
                  <a:srgbClr val="000000"/>
                </a:solidFill>
                <a:latin typeface="Apricots" pitchFamily="50" charset="0"/>
                <a:ea typeface="Childos Arabic"/>
                <a:cs typeface="Childos Arabic"/>
                <a:sym typeface="Childos Arabic"/>
              </a:rPr>
              <a:t>Maths</a:t>
            </a:r>
            <a:endParaRPr lang="en-US" sz="2900" dirty="0">
              <a:solidFill>
                <a:srgbClr val="000000"/>
              </a:solidFill>
              <a:latin typeface="Apricots" pitchFamily="50" charset="0"/>
              <a:ea typeface="Childos Arabic"/>
              <a:cs typeface="Childos Arabic"/>
              <a:sym typeface="Childos Arabic"/>
            </a:endParaRPr>
          </a:p>
        </p:txBody>
      </p:sp>
      <p:sp>
        <p:nvSpPr>
          <p:cNvPr id="24" name="TextBox 24"/>
          <p:cNvSpPr txBox="1"/>
          <p:nvPr/>
        </p:nvSpPr>
        <p:spPr>
          <a:xfrm>
            <a:off x="7085690" y="1254094"/>
            <a:ext cx="3198062" cy="456920"/>
          </a:xfrm>
          <a:prstGeom prst="rect">
            <a:avLst/>
          </a:prstGeom>
        </p:spPr>
        <p:txBody>
          <a:bodyPr wrap="square" lIns="0" tIns="0" rIns="0" bIns="0" rtlCol="0" anchor="t">
            <a:spAutoFit/>
          </a:bodyPr>
          <a:lstStyle/>
          <a:p>
            <a:pPr algn="ctr">
              <a:lnSpc>
                <a:spcPts val="4060"/>
              </a:lnSpc>
            </a:pPr>
            <a:r>
              <a:rPr lang="en-US" sz="2000" dirty="0">
                <a:solidFill>
                  <a:srgbClr val="000000"/>
                </a:solidFill>
                <a:latin typeface="Apricots" pitchFamily="50" charset="0"/>
                <a:ea typeface="Childos Arabic"/>
                <a:cs typeface="Childos Arabic"/>
                <a:sym typeface="Childos Arabic"/>
              </a:rPr>
              <a:t>Understanding the World</a:t>
            </a:r>
          </a:p>
        </p:txBody>
      </p:sp>
      <p:sp>
        <p:nvSpPr>
          <p:cNvPr id="25" name="TextBox 25"/>
          <p:cNvSpPr txBox="1"/>
          <p:nvPr/>
        </p:nvSpPr>
        <p:spPr>
          <a:xfrm>
            <a:off x="4789373" y="5267428"/>
            <a:ext cx="1596045"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RE</a:t>
            </a:r>
          </a:p>
        </p:txBody>
      </p:sp>
      <p:sp>
        <p:nvSpPr>
          <p:cNvPr id="27" name="TextBox 27"/>
          <p:cNvSpPr txBox="1"/>
          <p:nvPr/>
        </p:nvSpPr>
        <p:spPr>
          <a:xfrm>
            <a:off x="2640953" y="4930545"/>
            <a:ext cx="2115465" cy="2398092"/>
          </a:xfrm>
          <a:prstGeom prst="rect">
            <a:avLst/>
          </a:prstGeom>
        </p:spPr>
        <p:txBody>
          <a:bodyPr wrap="square" lIns="0" tIns="0" rIns="0" bIns="0" rtlCol="0" anchor="t">
            <a:spAutoFit/>
          </a:bodyPr>
          <a:lstStyle/>
          <a:p>
            <a:pPr>
              <a:lnSpc>
                <a:spcPts val="1699"/>
              </a:lnSpc>
              <a:spcBef>
                <a:spcPct val="0"/>
              </a:spcBef>
            </a:pPr>
            <a:r>
              <a:rPr lang="en-US" sz="1478" spc="-70" dirty="0">
                <a:solidFill>
                  <a:srgbClr val="000000"/>
                </a:solidFill>
                <a:latin typeface="Abadi" panose="020B0604020104020204" pitchFamily="34" charset="0"/>
                <a:ea typeface="Childos Arabic"/>
                <a:cs typeface="Childos Arabic"/>
                <a:sym typeface="Childos Arabic"/>
              </a:rPr>
              <a:t>We follow the Little Wandle scheme. </a:t>
            </a:r>
          </a:p>
          <a:p>
            <a:pPr>
              <a:lnSpc>
                <a:spcPts val="1699"/>
              </a:lnSpc>
              <a:spcBef>
                <a:spcPct val="0"/>
              </a:spcBef>
            </a:pPr>
            <a:r>
              <a:rPr lang="en-US" sz="1478" b="1" u="sng" spc="-70" dirty="0">
                <a:solidFill>
                  <a:srgbClr val="000000"/>
                </a:solidFill>
                <a:latin typeface="Abadi" panose="020B0604020104020204" pitchFamily="34" charset="0"/>
                <a:ea typeface="Childos Arabic"/>
                <a:cs typeface="Childos Arabic"/>
                <a:sym typeface="Childos Arabic"/>
              </a:rPr>
              <a:t>Graphemes: Phase 3</a:t>
            </a:r>
          </a:p>
          <a:p>
            <a:pPr>
              <a:lnSpc>
                <a:spcPts val="1699"/>
              </a:lnSpc>
              <a:spcBef>
                <a:spcPct val="0"/>
              </a:spcBef>
            </a:pPr>
            <a:r>
              <a:rPr lang="en-US" sz="1478" spc="-70" dirty="0">
                <a:solidFill>
                  <a:srgbClr val="000000"/>
                </a:solidFill>
                <a:latin typeface="Abadi" panose="020B0604020104020204" pitchFamily="34" charset="0"/>
                <a:ea typeface="Childos Arabic"/>
                <a:cs typeface="Childos Arabic"/>
                <a:sym typeface="Childos Arabic"/>
              </a:rPr>
              <a:t>ai,ee,igh,</a:t>
            </a:r>
            <a:r>
              <a:rPr lang="en-US" sz="1478" spc="-70" dirty="0" err="1">
                <a:solidFill>
                  <a:srgbClr val="000000"/>
                </a:solidFill>
                <a:latin typeface="Abadi" panose="020B0604020104020204" pitchFamily="34" charset="0"/>
                <a:ea typeface="Childos Arabic"/>
                <a:cs typeface="Childos Arabic"/>
                <a:sym typeface="Childos Arabic"/>
              </a:rPr>
              <a:t>oa</a:t>
            </a:r>
            <a:r>
              <a:rPr lang="en-US" sz="1478" spc="-70" dirty="0">
                <a:solidFill>
                  <a:srgbClr val="000000"/>
                </a:solidFill>
                <a:latin typeface="Abadi" panose="020B0604020104020204" pitchFamily="34" charset="0"/>
                <a:ea typeface="Childos Arabic"/>
                <a:cs typeface="Childos Arabic"/>
                <a:sym typeface="Childos Arabic"/>
              </a:rPr>
              <a:t>,,</a:t>
            </a:r>
            <a:r>
              <a:rPr lang="en-US" sz="1478" spc="-70" dirty="0" err="1">
                <a:solidFill>
                  <a:srgbClr val="000000"/>
                </a:solidFill>
                <a:latin typeface="Abadi" panose="020B0604020104020204" pitchFamily="34" charset="0"/>
                <a:ea typeface="Childos Arabic"/>
                <a:cs typeface="Childos Arabic"/>
                <a:sym typeface="Childos Arabic"/>
              </a:rPr>
              <a:t>oo,oo,ar,or,ur,ow,oi,ear,air,er</a:t>
            </a:r>
            <a:r>
              <a:rPr lang="en-US" sz="1478" spc="-70" dirty="0">
                <a:solidFill>
                  <a:srgbClr val="000000"/>
                </a:solidFill>
                <a:latin typeface="Abadi" panose="020B0604020104020204" pitchFamily="34" charset="0"/>
                <a:ea typeface="Childos Arabic"/>
                <a:cs typeface="Childos Arabic"/>
                <a:sym typeface="Childos Arabic"/>
              </a:rPr>
              <a:t>.</a:t>
            </a:r>
          </a:p>
          <a:p>
            <a:pPr>
              <a:lnSpc>
                <a:spcPts val="1699"/>
              </a:lnSpc>
              <a:spcBef>
                <a:spcPct val="0"/>
              </a:spcBef>
            </a:pPr>
            <a:r>
              <a:rPr lang="en-US" sz="1478" spc="-70" dirty="0">
                <a:solidFill>
                  <a:srgbClr val="000000"/>
                </a:solidFill>
                <a:latin typeface="Abadi" panose="020B0604020104020204" pitchFamily="34" charset="0"/>
                <a:ea typeface="Childos Arabic"/>
                <a:cs typeface="Childos Arabic"/>
                <a:sym typeface="Childos Arabic"/>
              </a:rPr>
              <a:t>Double letters and longer words.</a:t>
            </a:r>
          </a:p>
          <a:p>
            <a:pPr>
              <a:lnSpc>
                <a:spcPts val="1699"/>
              </a:lnSpc>
              <a:spcBef>
                <a:spcPct val="0"/>
              </a:spcBef>
            </a:pPr>
            <a:r>
              <a:rPr lang="en-US" sz="1478" b="1" u="sng" spc="-70" dirty="0">
                <a:solidFill>
                  <a:srgbClr val="000000"/>
                </a:solidFill>
                <a:latin typeface="Abadi" panose="020B0604020104020204" pitchFamily="34" charset="0"/>
                <a:ea typeface="Childos Arabic"/>
                <a:cs typeface="Childos Arabic"/>
                <a:sym typeface="Childos Arabic"/>
              </a:rPr>
              <a:t>Tricky words:</a:t>
            </a:r>
          </a:p>
          <a:p>
            <a:pPr>
              <a:lnSpc>
                <a:spcPts val="1699"/>
              </a:lnSpc>
              <a:spcBef>
                <a:spcPct val="0"/>
              </a:spcBef>
            </a:pPr>
            <a:r>
              <a:rPr lang="en-US" sz="1478" spc="-70" dirty="0">
                <a:solidFill>
                  <a:srgbClr val="000000"/>
                </a:solidFill>
                <a:latin typeface="Abadi" panose="020B0604020104020204" pitchFamily="34" charset="0"/>
                <a:ea typeface="Childos Arabic"/>
                <a:cs typeface="Childos Arabic"/>
                <a:sym typeface="Childos Arabic"/>
              </a:rPr>
              <a:t>Are, sure, pure, into, she, he, we, me, be, of, my, by, all, was, you, they.</a:t>
            </a:r>
          </a:p>
        </p:txBody>
      </p:sp>
      <p:sp>
        <p:nvSpPr>
          <p:cNvPr id="31" name="Text Box 548">
            <a:extLst>
              <a:ext uri="{FF2B5EF4-FFF2-40B4-BE49-F238E27FC236}">
                <a16:creationId xmlns:a16="http://schemas.microsoft.com/office/drawing/2014/main" id="{DFEE3B76-5DA9-7850-A9FE-3900A35D5594}"/>
              </a:ext>
            </a:extLst>
          </p:cNvPr>
          <p:cNvSpPr txBox="1">
            <a:spLocks noChangeArrowheads="1"/>
          </p:cNvSpPr>
          <p:nvPr/>
        </p:nvSpPr>
        <p:spPr bwMode="auto">
          <a:xfrm>
            <a:off x="0" y="-262160"/>
            <a:ext cx="8427720" cy="1234440"/>
          </a:xfrm>
          <a:prstGeom prst="rect">
            <a:avLst/>
          </a:prstGeom>
          <a:noFill/>
          <a:ln>
            <a:noFill/>
          </a:ln>
        </p:spPr>
        <p:txBody>
          <a:bodyPr rot="0" vert="horz" wrap="square" lIns="91440" tIns="45720" rIns="91440" bIns="45720" anchor="t" anchorCtr="0" upright="1">
            <a:noAutofit/>
          </a:bodyPr>
          <a:lstStyle/>
          <a:p>
            <a:pPr algn="ctr">
              <a:buNone/>
            </a:pPr>
            <a:r>
              <a:rPr lang="en-GB" sz="500" dirty="0">
                <a:effectLst/>
                <a:latin typeface="Rockwell" panose="020606030202050204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n-GB" sz="600" dirty="0">
                <a:effectLst/>
                <a:latin typeface="Modern Love" panose="04090805081005020601" pitchFamily="8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5800" dirty="0">
                <a:effectLst/>
                <a:latin typeface="Apricots" pitchFamily="50" charset="0"/>
                <a:ea typeface="Calibri" panose="020F0502020204030204" pitchFamily="34" charset="0"/>
                <a:cs typeface="Pattaya" panose="00000500000000000000" pitchFamily="2" charset="-34"/>
              </a:rPr>
              <a:t>F2 Learning Overview</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93058327-2D67-8B10-1E13-2BD69A5C6A3B}"/>
              </a:ext>
            </a:extLst>
          </p:cNvPr>
          <p:cNvSpPr txBox="1">
            <a:spLocks noChangeArrowheads="1"/>
          </p:cNvSpPr>
          <p:nvPr/>
        </p:nvSpPr>
        <p:spPr bwMode="auto">
          <a:xfrm>
            <a:off x="6770136" y="37306"/>
            <a:ext cx="2034540" cy="495300"/>
          </a:xfrm>
          <a:prstGeom prst="rect">
            <a:avLst/>
          </a:prstGeom>
          <a:noFill/>
          <a:ln w="9525">
            <a:noFill/>
            <a:miter lim="800000"/>
            <a:headEnd/>
            <a:tailEnd/>
          </a:ln>
        </p:spPr>
        <p:txBody>
          <a:bodyPr rot="0" vert="horz" wrap="square" lIns="91440" tIns="45720" rIns="91440" bIns="45720" anchor="t" anchorCtr="0">
            <a:noAutofit/>
          </a:bodyPr>
          <a:lstStyle/>
          <a:p>
            <a:pPr>
              <a:buNone/>
              <a:tabLst>
                <a:tab pos="810260" algn="l"/>
              </a:tabLst>
            </a:pPr>
            <a:r>
              <a:rPr lang="en-US" dirty="0">
                <a:solidFill>
                  <a:srgbClr val="FF0000"/>
                </a:solidFill>
                <a:effectLst/>
                <a:latin typeface="Modern Love Caps" panose="04070805081001020A01" pitchFamily="82" charset="0"/>
                <a:ea typeface="Calibri" panose="020F0502020204030204" pitchFamily="34" charset="0"/>
                <a:cs typeface="Times New Roman" panose="02020603050405020304" pitchFamily="18" charset="0"/>
              </a:rPr>
              <a:t>Spring Term 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EE86DE4B-5373-64A1-03C3-97BDF1C1B9C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19347" b="20129"/>
          <a:stretch/>
        </p:blipFill>
        <p:spPr>
          <a:xfrm>
            <a:off x="8140092" y="104498"/>
            <a:ext cx="1308100" cy="1120140"/>
          </a:xfrm>
          <a:prstGeom prst="rect">
            <a:avLst/>
          </a:prstGeom>
        </p:spPr>
      </p:pic>
      <p:sp>
        <p:nvSpPr>
          <p:cNvPr id="34" name="Freeform 10">
            <a:extLst>
              <a:ext uri="{FF2B5EF4-FFF2-40B4-BE49-F238E27FC236}">
                <a16:creationId xmlns:a16="http://schemas.microsoft.com/office/drawing/2014/main" id="{17F4E586-FE93-842F-D648-7E301C5827F4}"/>
              </a:ext>
            </a:extLst>
          </p:cNvPr>
          <p:cNvSpPr/>
          <p:nvPr/>
        </p:nvSpPr>
        <p:spPr>
          <a:xfrm>
            <a:off x="9426151" y="118077"/>
            <a:ext cx="1128433" cy="1136089"/>
          </a:xfrm>
          <a:custGeom>
            <a:avLst/>
            <a:gdLst/>
            <a:ahLst/>
            <a:cxnLst/>
            <a:rect l="l" t="t" r="r" b="b"/>
            <a:pathLst>
              <a:path w="1386311" h="1417640">
                <a:moveTo>
                  <a:pt x="0" y="0"/>
                </a:moveTo>
                <a:lnTo>
                  <a:pt x="1386311" y="0"/>
                </a:lnTo>
                <a:lnTo>
                  <a:pt x="1386311" y="1417640"/>
                </a:lnTo>
                <a:lnTo>
                  <a:pt x="0" y="1417640"/>
                </a:lnTo>
                <a:lnTo>
                  <a:pt x="0" y="0"/>
                </a:lnTo>
                <a:close/>
              </a:path>
            </a:pathLst>
          </a:custGeom>
          <a:blipFill>
            <a:blip r:embed="rId16"/>
            <a:stretch>
              <a:fillRect/>
            </a:stretch>
          </a:blipFill>
        </p:spPr>
        <p:txBody>
          <a:bodyPr/>
          <a:lstStyle/>
          <a:p>
            <a:endParaRPr lang="en-GB"/>
          </a:p>
        </p:txBody>
      </p:sp>
      <p:sp>
        <p:nvSpPr>
          <p:cNvPr id="35" name="Freeform 11">
            <a:extLst>
              <a:ext uri="{FF2B5EF4-FFF2-40B4-BE49-F238E27FC236}">
                <a16:creationId xmlns:a16="http://schemas.microsoft.com/office/drawing/2014/main" id="{87CAF75B-EFFF-C871-8964-2A72CF1005A9}"/>
              </a:ext>
            </a:extLst>
          </p:cNvPr>
          <p:cNvSpPr/>
          <p:nvPr/>
        </p:nvSpPr>
        <p:spPr>
          <a:xfrm>
            <a:off x="10082749" y="4951024"/>
            <a:ext cx="594669" cy="1008096"/>
          </a:xfrm>
          <a:custGeom>
            <a:avLst/>
            <a:gdLst/>
            <a:ahLst/>
            <a:cxnLst/>
            <a:rect l="l" t="t" r="r" b="b"/>
            <a:pathLst>
              <a:path w="659061" h="1119160">
                <a:moveTo>
                  <a:pt x="0" y="0"/>
                </a:moveTo>
                <a:lnTo>
                  <a:pt x="659061" y="0"/>
                </a:lnTo>
                <a:lnTo>
                  <a:pt x="659061" y="1119160"/>
                </a:lnTo>
                <a:lnTo>
                  <a:pt x="0" y="1119160"/>
                </a:lnTo>
                <a:lnTo>
                  <a:pt x="0" y="0"/>
                </a:lnTo>
                <a:close/>
              </a:path>
            </a:pathLst>
          </a:custGeom>
          <a:blipFill>
            <a:blip r:embed="rId17"/>
            <a:stretch>
              <a:fillRect/>
            </a:stretch>
          </a:blipFill>
        </p:spPr>
        <p:txBody>
          <a:bodyPr/>
          <a:lstStyle/>
          <a:p>
            <a:endParaRPr lang="en-GB"/>
          </a:p>
        </p:txBody>
      </p:sp>
      <p:sp>
        <p:nvSpPr>
          <p:cNvPr id="36" name="Freeform 5">
            <a:extLst>
              <a:ext uri="{FF2B5EF4-FFF2-40B4-BE49-F238E27FC236}">
                <a16:creationId xmlns:a16="http://schemas.microsoft.com/office/drawing/2014/main" id="{E765FE06-29DB-4234-974E-559E9C9E122E}"/>
              </a:ext>
            </a:extLst>
          </p:cNvPr>
          <p:cNvSpPr/>
          <p:nvPr/>
        </p:nvSpPr>
        <p:spPr>
          <a:xfrm rot="1111653">
            <a:off x="3338584" y="4266029"/>
            <a:ext cx="1514696" cy="667362"/>
          </a:xfrm>
          <a:custGeom>
            <a:avLst/>
            <a:gdLst/>
            <a:ahLst/>
            <a:cxnLst/>
            <a:rect l="l" t="t" r="r" b="b"/>
            <a:pathLst>
              <a:path w="2049187" h="923997">
                <a:moveTo>
                  <a:pt x="0" y="0"/>
                </a:moveTo>
                <a:lnTo>
                  <a:pt x="2049187" y="0"/>
                </a:lnTo>
                <a:lnTo>
                  <a:pt x="2049187" y="923997"/>
                </a:lnTo>
                <a:lnTo>
                  <a:pt x="0" y="9239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37" name="TextBox 18">
            <a:extLst>
              <a:ext uri="{FF2B5EF4-FFF2-40B4-BE49-F238E27FC236}">
                <a16:creationId xmlns:a16="http://schemas.microsoft.com/office/drawing/2014/main" id="{28A4C081-FCB6-44CB-930C-3DFBBB98BF9A}"/>
              </a:ext>
            </a:extLst>
          </p:cNvPr>
          <p:cNvSpPr txBox="1"/>
          <p:nvPr/>
        </p:nvSpPr>
        <p:spPr>
          <a:xfrm rot="836563">
            <a:off x="2986059" y="4456542"/>
            <a:ext cx="2204910" cy="323165"/>
          </a:xfrm>
          <a:prstGeom prst="rect">
            <a:avLst/>
          </a:prstGeom>
        </p:spPr>
        <p:txBody>
          <a:bodyPr lIns="0" tIns="0" rIns="0" bIns="0" rtlCol="0" anchor="t">
            <a:spAutoFit/>
          </a:bodyPr>
          <a:lstStyle/>
          <a:p>
            <a:pPr algn="ctr">
              <a:lnSpc>
                <a:spcPts val="2420"/>
              </a:lnSpc>
            </a:pPr>
            <a:r>
              <a:rPr lang="en-US" sz="2400" spc="-123" dirty="0">
                <a:solidFill>
                  <a:srgbClr val="000000"/>
                </a:solidFill>
                <a:latin typeface="Childos Arabic"/>
                <a:ea typeface="Childos Arabic"/>
                <a:cs typeface="Childos Arabic"/>
                <a:sym typeface="Childos Arabic"/>
              </a:rPr>
              <a:t>Phonics</a:t>
            </a:r>
          </a:p>
        </p:txBody>
      </p:sp>
      <p:sp>
        <p:nvSpPr>
          <p:cNvPr id="38" name="TextBox 19">
            <a:extLst>
              <a:ext uri="{FF2B5EF4-FFF2-40B4-BE49-F238E27FC236}">
                <a16:creationId xmlns:a16="http://schemas.microsoft.com/office/drawing/2014/main" id="{5122111F-9F73-47C8-9520-5121C969E653}"/>
              </a:ext>
            </a:extLst>
          </p:cNvPr>
          <p:cNvSpPr txBox="1"/>
          <p:nvPr/>
        </p:nvSpPr>
        <p:spPr>
          <a:xfrm>
            <a:off x="185628" y="2289263"/>
            <a:ext cx="2376234" cy="4996432"/>
          </a:xfrm>
          <a:prstGeom prst="rect">
            <a:avLst/>
          </a:prstGeom>
        </p:spPr>
        <p:txBody>
          <a:bodyPr wrap="square" lIns="0" tIns="0" rIns="0" bIns="0" rtlCol="0" anchor="t">
            <a:spAutoFit/>
          </a:bodyPr>
          <a:lstStyle/>
          <a:p>
            <a:pPr algn="l">
              <a:lnSpc>
                <a:spcPts val="1725"/>
              </a:lnSpc>
            </a:pPr>
            <a:r>
              <a:rPr lang="en-US" sz="1100" b="1" spc="-72" dirty="0">
                <a:solidFill>
                  <a:srgbClr val="000000"/>
                </a:solidFill>
                <a:latin typeface="Abadi" panose="020B0604020104020204" pitchFamily="34" charset="0"/>
                <a:ea typeface="Childos Arabic"/>
                <a:cs typeface="Childos Arabic"/>
                <a:sym typeface="Childos Arabic"/>
              </a:rPr>
              <a:t>Word reading:</a:t>
            </a:r>
          </a:p>
          <a:p>
            <a:pPr marL="285750" indent="-285750">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Blend sounds into words, so that they can read short words made up of known letter-sound correspondences</a:t>
            </a:r>
          </a:p>
          <a:p>
            <a:pPr marL="285750" indent="-285750">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Read simple phrases and sentences made up of words with known letter– sound correspondences and, where necessary, a few exception words.</a:t>
            </a:r>
          </a:p>
          <a:p>
            <a:pPr marL="285750" indent="-285750">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Read some letter groups that each represent one sound and say sounds for them.</a:t>
            </a:r>
          </a:p>
          <a:p>
            <a:pPr algn="l">
              <a:lnSpc>
                <a:spcPts val="1725"/>
              </a:lnSpc>
            </a:pPr>
            <a:r>
              <a:rPr lang="en-US" sz="1100" b="1" spc="-72" dirty="0">
                <a:solidFill>
                  <a:srgbClr val="000000"/>
                </a:solidFill>
                <a:latin typeface="Abadi" panose="020B0604020104020204" pitchFamily="34" charset="0"/>
                <a:ea typeface="Childos Arabic"/>
                <a:cs typeface="Childos Arabic"/>
                <a:sym typeface="Childos Arabic"/>
              </a:rPr>
              <a:t>Comprehension:</a:t>
            </a:r>
          </a:p>
          <a:p>
            <a:pPr marL="285750" indent="-285750">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Explain the main events of a story and give simple descriptions of characters.</a:t>
            </a:r>
          </a:p>
          <a:p>
            <a:pPr marL="285750" indent="-285750">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Ask and answer questions about story book characters.</a:t>
            </a:r>
          </a:p>
          <a:p>
            <a:pPr marL="285750" indent="-285750">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Distinguish between capital letters and lower- case letters.</a:t>
            </a:r>
          </a:p>
          <a:p>
            <a:pPr algn="l">
              <a:lnSpc>
                <a:spcPts val="1725"/>
              </a:lnSpc>
            </a:pPr>
            <a:r>
              <a:rPr lang="en-US" sz="1100" b="1" spc="-72" dirty="0">
                <a:solidFill>
                  <a:srgbClr val="000000"/>
                </a:solidFill>
                <a:latin typeface="Abadi" panose="020B0604020104020204" pitchFamily="34" charset="0"/>
                <a:ea typeface="Childos Arabic"/>
                <a:cs typeface="Childos Arabic"/>
                <a:sym typeface="Childos Arabic"/>
              </a:rPr>
              <a:t>Writing</a:t>
            </a:r>
            <a:r>
              <a:rPr lang="en-US" sz="1100" spc="-72" dirty="0">
                <a:solidFill>
                  <a:srgbClr val="000000"/>
                </a:solidFill>
                <a:latin typeface="Abadi" panose="020B0604020104020204" pitchFamily="34" charset="0"/>
                <a:ea typeface="Childos Arabic"/>
                <a:cs typeface="Childos Arabic"/>
                <a:sym typeface="Childos Arabic"/>
              </a:rPr>
              <a:t>:</a:t>
            </a:r>
          </a:p>
          <a:p>
            <a:pPr marL="285750" indent="-285750">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Begin to write simple phrases inspired by stories.</a:t>
            </a:r>
          </a:p>
          <a:p>
            <a:pPr marL="285750" indent="-285750">
              <a:lnSpc>
                <a:spcPts val="1725"/>
              </a:lnSpc>
              <a:buFont typeface="Arial" panose="020B0604020202020204" pitchFamily="34" charset="0"/>
              <a:buChar char="•"/>
            </a:pPr>
            <a:r>
              <a:rPr lang="en-GB" sz="1100" spc="-72" dirty="0">
                <a:solidFill>
                  <a:srgbClr val="000000"/>
                </a:solidFill>
                <a:latin typeface="Abadi" panose="020B0604020104020204" pitchFamily="34" charset="0"/>
                <a:ea typeface="Childos Arabic"/>
                <a:cs typeface="Childos Arabic"/>
                <a:sym typeface="Childos Arabic"/>
              </a:rPr>
              <a:t>Spell words by identifying the sounds and then writing the sound with letter/s.</a:t>
            </a:r>
          </a:p>
        </p:txBody>
      </p:sp>
      <p:pic>
        <p:nvPicPr>
          <p:cNvPr id="11" name="Picture 10">
            <a:extLst>
              <a:ext uri="{FF2B5EF4-FFF2-40B4-BE49-F238E27FC236}">
                <a16:creationId xmlns:a16="http://schemas.microsoft.com/office/drawing/2014/main" id="{C97E6D6C-2A4D-41B4-B081-91DFBC239A35}"/>
              </a:ext>
            </a:extLst>
          </p:cNvPr>
          <p:cNvPicPr>
            <a:picLocks noChangeAspect="1"/>
          </p:cNvPicPr>
          <p:nvPr/>
        </p:nvPicPr>
        <p:blipFill>
          <a:blip r:embed="rId18"/>
          <a:stretch>
            <a:fillRect/>
          </a:stretch>
        </p:blipFill>
        <p:spPr>
          <a:xfrm>
            <a:off x="2582521" y="2626332"/>
            <a:ext cx="1152182" cy="114706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891F400-889B-8169-EDFF-2EA3B1A2D0AB}"/>
              </a:ext>
            </a:extLst>
          </p:cNvPr>
          <p:cNvSpPr/>
          <p:nvPr/>
        </p:nvSpPr>
        <p:spPr>
          <a:xfrm>
            <a:off x="-66746" y="-45452"/>
            <a:ext cx="10852472" cy="75911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Freeform 3"/>
          <p:cNvSpPr/>
          <p:nvPr/>
        </p:nvSpPr>
        <p:spPr>
          <a:xfrm>
            <a:off x="105472" y="51853"/>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275012" y="4434683"/>
            <a:ext cx="3293998" cy="3314413"/>
          </a:xfrm>
          <a:custGeom>
            <a:avLst/>
            <a:gdLst/>
            <a:ahLst/>
            <a:cxnLst/>
            <a:rect l="l" t="t" r="r" b="b"/>
            <a:pathLst>
              <a:path w="2773938" h="2723503">
                <a:moveTo>
                  <a:pt x="0" y="0"/>
                </a:moveTo>
                <a:lnTo>
                  <a:pt x="2773938" y="0"/>
                </a:lnTo>
                <a:lnTo>
                  <a:pt x="2773938" y="2723503"/>
                </a:lnTo>
                <a:lnTo>
                  <a:pt x="0" y="27235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dirty="0"/>
          </a:p>
        </p:txBody>
      </p:sp>
      <p:sp>
        <p:nvSpPr>
          <p:cNvPr id="9" name="Freeform 9"/>
          <p:cNvSpPr/>
          <p:nvPr/>
        </p:nvSpPr>
        <p:spPr>
          <a:xfrm>
            <a:off x="353950" y="4376031"/>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3" name="Freeform 13"/>
          <p:cNvSpPr/>
          <p:nvPr/>
        </p:nvSpPr>
        <p:spPr>
          <a:xfrm>
            <a:off x="6900035" y="5691118"/>
            <a:ext cx="3768123" cy="1756722"/>
          </a:xfrm>
          <a:custGeom>
            <a:avLst/>
            <a:gdLst/>
            <a:ahLst/>
            <a:cxnLst/>
            <a:rect l="l" t="t" r="r" b="b"/>
            <a:pathLst>
              <a:path w="3768123" h="1756722">
                <a:moveTo>
                  <a:pt x="0" y="0"/>
                </a:moveTo>
                <a:lnTo>
                  <a:pt x="3768123" y="0"/>
                </a:lnTo>
                <a:lnTo>
                  <a:pt x="3768123" y="1756722"/>
                </a:lnTo>
                <a:lnTo>
                  <a:pt x="0" y="1756722"/>
                </a:lnTo>
                <a:lnTo>
                  <a:pt x="0" y="0"/>
                </a:lnTo>
                <a:close/>
              </a:path>
            </a:pathLst>
          </a:custGeom>
          <a:blipFill>
            <a:blip r:embed="rId8"/>
            <a:stretch>
              <a:fillRect t="-3890" r="-87558" b="-174205"/>
            </a:stretch>
          </a:blipFill>
        </p:spPr>
        <p:txBody>
          <a:bodyPr/>
          <a:lstStyle/>
          <a:p>
            <a:endParaRPr lang="en-GB"/>
          </a:p>
        </p:txBody>
      </p:sp>
      <p:sp>
        <p:nvSpPr>
          <p:cNvPr id="14" name="Freeform 14"/>
          <p:cNvSpPr/>
          <p:nvPr/>
        </p:nvSpPr>
        <p:spPr>
          <a:xfrm rot="-10800000">
            <a:off x="9265201" y="3594906"/>
            <a:ext cx="1428557" cy="832017"/>
          </a:xfrm>
          <a:custGeom>
            <a:avLst/>
            <a:gdLst/>
            <a:ahLst/>
            <a:cxnLst/>
            <a:rect l="l" t="t" r="r" b="b"/>
            <a:pathLst>
              <a:path w="1428557" h="832017">
                <a:moveTo>
                  <a:pt x="0" y="0"/>
                </a:moveTo>
                <a:lnTo>
                  <a:pt x="1428557" y="0"/>
                </a:lnTo>
                <a:lnTo>
                  <a:pt x="1428557" y="832016"/>
                </a:lnTo>
                <a:lnTo>
                  <a:pt x="0" y="832016"/>
                </a:lnTo>
                <a:lnTo>
                  <a:pt x="0" y="0"/>
                </a:lnTo>
                <a:close/>
              </a:path>
            </a:pathLst>
          </a:custGeom>
          <a:blipFill>
            <a:blip r:embed="rId9"/>
            <a:stretch>
              <a:fillRect l="-31365" t="-110949" r="-10184" b="-32088"/>
            </a:stretch>
          </a:blipFill>
        </p:spPr>
        <p:txBody>
          <a:bodyPr/>
          <a:lstStyle/>
          <a:p>
            <a:endParaRPr lang="en-GB"/>
          </a:p>
        </p:txBody>
      </p:sp>
      <p:grpSp>
        <p:nvGrpSpPr>
          <p:cNvPr id="19" name="Group 19"/>
          <p:cNvGrpSpPr/>
          <p:nvPr/>
        </p:nvGrpSpPr>
        <p:grpSpPr>
          <a:xfrm>
            <a:off x="7130617" y="4330195"/>
            <a:ext cx="2329529" cy="1283359"/>
            <a:chOff x="0" y="109618"/>
            <a:chExt cx="3106038" cy="1711145"/>
          </a:xfrm>
        </p:grpSpPr>
        <p:sp>
          <p:nvSpPr>
            <p:cNvPr id="20" name="Freeform 20"/>
            <p:cNvSpPr/>
            <p:nvPr/>
          </p:nvSpPr>
          <p:spPr>
            <a:xfrm>
              <a:off x="0" y="109618"/>
              <a:ext cx="3106038" cy="1711145"/>
            </a:xfrm>
            <a:custGeom>
              <a:avLst/>
              <a:gdLst/>
              <a:ahLst/>
              <a:cxnLst/>
              <a:rect l="l" t="t" r="r" b="b"/>
              <a:pathLst>
                <a:path w="3106038" h="1711145">
                  <a:moveTo>
                    <a:pt x="0" y="0"/>
                  </a:moveTo>
                  <a:lnTo>
                    <a:pt x="3106038" y="0"/>
                  </a:lnTo>
                  <a:lnTo>
                    <a:pt x="3106038" y="1711144"/>
                  </a:lnTo>
                  <a:lnTo>
                    <a:pt x="0" y="17111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22" name="TextBox 22"/>
            <p:cNvSpPr txBox="1"/>
            <p:nvPr/>
          </p:nvSpPr>
          <p:spPr>
            <a:xfrm>
              <a:off x="203450" y="196218"/>
              <a:ext cx="1498997" cy="673311"/>
            </a:xfrm>
            <a:prstGeom prst="rect">
              <a:avLst/>
            </a:prstGeom>
          </p:spPr>
          <p:txBody>
            <a:bodyPr lIns="0" tIns="0" rIns="0" bIns="0" rtlCol="0" anchor="t">
              <a:spAutoFit/>
            </a:bodyPr>
            <a:lstStyle/>
            <a:p>
              <a:pPr algn="ctr">
                <a:lnSpc>
                  <a:spcPts val="4060"/>
                </a:lnSpc>
              </a:pPr>
              <a:endParaRPr lang="en-US" sz="2900" dirty="0">
                <a:solidFill>
                  <a:srgbClr val="000000"/>
                </a:solidFill>
                <a:latin typeface="Childos Arabic"/>
                <a:ea typeface="Childos Arabic"/>
                <a:cs typeface="Childos Arabic"/>
                <a:sym typeface="Childos Arabic"/>
              </a:endParaRPr>
            </a:p>
          </p:txBody>
        </p:sp>
        <p:sp>
          <p:nvSpPr>
            <p:cNvPr id="23" name="TextBox 23"/>
            <p:cNvSpPr txBox="1"/>
            <p:nvPr/>
          </p:nvSpPr>
          <p:spPr>
            <a:xfrm>
              <a:off x="29311" y="553603"/>
              <a:ext cx="2921138" cy="330433"/>
            </a:xfrm>
            <a:prstGeom prst="rect">
              <a:avLst/>
            </a:prstGeom>
          </p:spPr>
          <p:txBody>
            <a:bodyPr lIns="0" tIns="0" rIns="0" bIns="0" rtlCol="0" anchor="t">
              <a:spAutoFit/>
            </a:bodyPr>
            <a:lstStyle/>
            <a:p>
              <a:pPr algn="ctr">
                <a:lnSpc>
                  <a:spcPts val="1947"/>
                </a:lnSpc>
              </a:pPr>
              <a:endParaRPr lang="en-US" sz="1693" spc="-81" dirty="0">
                <a:solidFill>
                  <a:srgbClr val="000000"/>
                </a:solidFill>
                <a:latin typeface="Childos Arabic"/>
                <a:ea typeface="Childos Arabic"/>
                <a:cs typeface="Childos Arabic"/>
                <a:sym typeface="Childos Arabic"/>
              </a:endParaRPr>
            </a:p>
          </p:txBody>
        </p:sp>
      </p:grpSp>
      <p:sp>
        <p:nvSpPr>
          <p:cNvPr id="24" name="TextBox 24"/>
          <p:cNvSpPr txBox="1"/>
          <p:nvPr/>
        </p:nvSpPr>
        <p:spPr>
          <a:xfrm>
            <a:off x="452340" y="90533"/>
            <a:ext cx="1166440" cy="48506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PSED </a:t>
            </a:r>
          </a:p>
        </p:txBody>
      </p:sp>
      <p:sp>
        <p:nvSpPr>
          <p:cNvPr id="27" name="TextBox 27"/>
          <p:cNvSpPr txBox="1"/>
          <p:nvPr/>
        </p:nvSpPr>
        <p:spPr>
          <a:xfrm>
            <a:off x="819390" y="4376964"/>
            <a:ext cx="971550" cy="48506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RSHE</a:t>
            </a:r>
          </a:p>
        </p:txBody>
      </p:sp>
      <p:grpSp>
        <p:nvGrpSpPr>
          <p:cNvPr id="32" name="Group 32"/>
          <p:cNvGrpSpPr/>
          <p:nvPr/>
        </p:nvGrpSpPr>
        <p:grpSpPr>
          <a:xfrm rot="857849">
            <a:off x="6888638" y="5534968"/>
            <a:ext cx="1978058" cy="485069"/>
            <a:chOff x="35007" y="155519"/>
            <a:chExt cx="2122922" cy="646759"/>
          </a:xfrm>
        </p:grpSpPr>
        <p:sp>
          <p:nvSpPr>
            <p:cNvPr id="33" name="Freeform 33"/>
            <p:cNvSpPr/>
            <p:nvPr/>
          </p:nvSpPr>
          <p:spPr>
            <a:xfrm rot="-739120">
              <a:off x="35007" y="220046"/>
              <a:ext cx="2122922" cy="557267"/>
            </a:xfrm>
            <a:custGeom>
              <a:avLst/>
              <a:gdLst/>
              <a:ahLst/>
              <a:cxnLst/>
              <a:rect l="l" t="t" r="r" b="b"/>
              <a:pathLst>
                <a:path w="2122922" h="557267">
                  <a:moveTo>
                    <a:pt x="0" y="0"/>
                  </a:moveTo>
                  <a:lnTo>
                    <a:pt x="2122922" y="0"/>
                  </a:lnTo>
                  <a:lnTo>
                    <a:pt x="2122922" y="557267"/>
                  </a:lnTo>
                  <a:lnTo>
                    <a:pt x="0" y="5572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4" name="TextBox 34"/>
            <p:cNvSpPr txBox="1"/>
            <p:nvPr/>
          </p:nvSpPr>
          <p:spPr>
            <a:xfrm rot="20742151">
              <a:off x="716747" y="155519"/>
              <a:ext cx="703151" cy="64675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PE</a:t>
              </a:r>
            </a:p>
          </p:txBody>
        </p:sp>
      </p:grpSp>
      <p:sp>
        <p:nvSpPr>
          <p:cNvPr id="35" name="TextBox 35"/>
          <p:cNvSpPr txBox="1"/>
          <p:nvPr/>
        </p:nvSpPr>
        <p:spPr>
          <a:xfrm>
            <a:off x="7037798" y="6142140"/>
            <a:ext cx="3641665" cy="1204176"/>
          </a:xfrm>
          <a:prstGeom prst="rect">
            <a:avLst/>
          </a:prstGeom>
        </p:spPr>
        <p:txBody>
          <a:bodyPr wrap="square" lIns="0" tIns="0" rIns="0" bIns="0" rtlCol="0" anchor="t">
            <a:spAutoFit/>
          </a:bodyPr>
          <a:lstStyle/>
          <a:p>
            <a:pPr>
              <a:lnSpc>
                <a:spcPts val="1947"/>
              </a:lnSpc>
              <a:spcBef>
                <a:spcPct val="0"/>
              </a:spcBef>
            </a:pPr>
            <a:r>
              <a:rPr lang="en-GB" sz="1400" b="1" spc="-81" dirty="0">
                <a:solidFill>
                  <a:srgbClr val="000000"/>
                </a:solidFill>
                <a:latin typeface="Abadi" panose="020B0604020104020204" pitchFamily="34" charset="0"/>
                <a:ea typeface="Childos Arabic"/>
                <a:cs typeface="Childos Arabic"/>
                <a:sym typeface="Childos Arabic"/>
              </a:rPr>
              <a:t>Sending and receiving:</a:t>
            </a:r>
          </a:p>
          <a:p>
            <a:pPr>
              <a:lnSpc>
                <a:spcPts val="1947"/>
              </a:lnSpc>
              <a:spcBef>
                <a:spcPct val="0"/>
              </a:spcBef>
            </a:pPr>
            <a:r>
              <a:rPr lang="en-GB" sz="1400" spc="-81" dirty="0">
                <a:solidFill>
                  <a:srgbClr val="000000"/>
                </a:solidFill>
                <a:latin typeface="Abadi" panose="020B0604020104020204" pitchFamily="34" charset="0"/>
                <a:ea typeface="Childos Arabic"/>
                <a:cs typeface="Childos Arabic"/>
                <a:sym typeface="Childos Arabic"/>
              </a:rPr>
              <a:t>I can use my body to move objects or items.</a:t>
            </a:r>
          </a:p>
          <a:p>
            <a:pPr>
              <a:lnSpc>
                <a:spcPts val="1947"/>
              </a:lnSpc>
              <a:spcBef>
                <a:spcPct val="0"/>
              </a:spcBef>
            </a:pPr>
            <a:r>
              <a:rPr lang="en-GB" sz="1400" spc="-81" dirty="0">
                <a:solidFill>
                  <a:srgbClr val="000000"/>
                </a:solidFill>
                <a:latin typeface="Abadi" panose="020B0604020104020204" pitchFamily="34" charset="0"/>
                <a:ea typeface="Childos Arabic"/>
                <a:cs typeface="Childos Arabic"/>
                <a:sym typeface="Childos Arabic"/>
              </a:rPr>
              <a:t>I can position myself body and hands to be better able to receive balls or bean bags.</a:t>
            </a:r>
          </a:p>
          <a:p>
            <a:pPr>
              <a:lnSpc>
                <a:spcPts val="1947"/>
              </a:lnSpc>
              <a:spcBef>
                <a:spcPct val="0"/>
              </a:spcBef>
            </a:pPr>
            <a:endParaRPr lang="en-GB" sz="1400" spc="-81" dirty="0">
              <a:solidFill>
                <a:srgbClr val="000000"/>
              </a:solidFill>
              <a:latin typeface="Abadi" panose="020B0604020104020204" pitchFamily="34" charset="0"/>
              <a:ea typeface="Childos Arabic"/>
              <a:cs typeface="Childos Arabic"/>
              <a:sym typeface="Childos Arabic"/>
            </a:endParaRPr>
          </a:p>
        </p:txBody>
      </p:sp>
      <p:sp>
        <p:nvSpPr>
          <p:cNvPr id="37" name="Freeform 3">
            <a:extLst>
              <a:ext uri="{FF2B5EF4-FFF2-40B4-BE49-F238E27FC236}">
                <a16:creationId xmlns:a16="http://schemas.microsoft.com/office/drawing/2014/main" id="{686BDDDC-BF75-9A68-78B7-5D0443B42464}"/>
              </a:ext>
            </a:extLst>
          </p:cNvPr>
          <p:cNvSpPr/>
          <p:nvPr/>
        </p:nvSpPr>
        <p:spPr>
          <a:xfrm>
            <a:off x="7421409" y="117079"/>
            <a:ext cx="3145022" cy="570968"/>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5" name="TextBox 25"/>
          <p:cNvSpPr txBox="1"/>
          <p:nvPr/>
        </p:nvSpPr>
        <p:spPr>
          <a:xfrm>
            <a:off x="7497372" y="104044"/>
            <a:ext cx="2937644" cy="469424"/>
          </a:xfrm>
          <a:prstGeom prst="rect">
            <a:avLst/>
          </a:prstGeom>
        </p:spPr>
        <p:txBody>
          <a:bodyPr wrap="square" lIns="0" tIns="0" rIns="0" bIns="0" rtlCol="0" anchor="t">
            <a:spAutoFit/>
          </a:bodyPr>
          <a:lstStyle/>
          <a:p>
            <a:pPr algn="ctr">
              <a:lnSpc>
                <a:spcPts val="4060"/>
              </a:lnSpc>
            </a:pPr>
            <a:r>
              <a:rPr lang="en-US" sz="2400" dirty="0">
                <a:solidFill>
                  <a:srgbClr val="000000"/>
                </a:solidFill>
                <a:latin typeface="Apricots" pitchFamily="50" charset="0"/>
                <a:ea typeface="Childos Arabic"/>
                <a:cs typeface="Childos Arabic"/>
                <a:sym typeface="Childos Arabic"/>
              </a:rPr>
              <a:t>Physical Development</a:t>
            </a:r>
          </a:p>
        </p:txBody>
      </p:sp>
      <p:pic>
        <p:nvPicPr>
          <p:cNvPr id="38" name="Picture 37">
            <a:extLst>
              <a:ext uri="{FF2B5EF4-FFF2-40B4-BE49-F238E27FC236}">
                <a16:creationId xmlns:a16="http://schemas.microsoft.com/office/drawing/2014/main" id="{4F3C1EEA-F931-FD90-C836-42AFD8C5892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3040" y="325057"/>
            <a:ext cx="3749040" cy="4046706"/>
          </a:xfrm>
          <a:prstGeom prst="rect">
            <a:avLst/>
          </a:prstGeom>
          <a:noFill/>
          <a:extLst>
            <a:ext uri="{909E8E84-426E-40DD-AFC4-6F175D3DCCD1}">
              <a14:hiddenFill xmlns:a14="http://schemas.microsoft.com/office/drawing/2010/main">
                <a:solidFill>
                  <a:srgbClr val="FFFFFF"/>
                </a:solidFill>
              </a14:hiddenFill>
            </a:ext>
          </a:extLst>
        </p:spPr>
      </p:pic>
      <p:sp>
        <p:nvSpPr>
          <p:cNvPr id="41" name="Freeform 8">
            <a:extLst>
              <a:ext uri="{FF2B5EF4-FFF2-40B4-BE49-F238E27FC236}">
                <a16:creationId xmlns:a16="http://schemas.microsoft.com/office/drawing/2014/main" id="{A58844CC-7FA3-28E9-63C1-995107588FA7}"/>
              </a:ext>
            </a:extLst>
          </p:cNvPr>
          <p:cNvSpPr/>
          <p:nvPr/>
        </p:nvSpPr>
        <p:spPr>
          <a:xfrm>
            <a:off x="6485164" y="3868516"/>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0" name="TextBox 26">
            <a:extLst>
              <a:ext uri="{FF2B5EF4-FFF2-40B4-BE49-F238E27FC236}">
                <a16:creationId xmlns:a16="http://schemas.microsoft.com/office/drawing/2014/main" id="{800DF060-A4DA-E859-ED1F-18C2489DFBEB}"/>
              </a:ext>
            </a:extLst>
          </p:cNvPr>
          <p:cNvSpPr txBox="1"/>
          <p:nvPr/>
        </p:nvSpPr>
        <p:spPr>
          <a:xfrm>
            <a:off x="6532555" y="3862105"/>
            <a:ext cx="1801433"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Music</a:t>
            </a:r>
          </a:p>
        </p:txBody>
      </p:sp>
      <p:pic>
        <p:nvPicPr>
          <p:cNvPr id="43" name="Picture 42">
            <a:extLst>
              <a:ext uri="{FF2B5EF4-FFF2-40B4-BE49-F238E27FC236}">
                <a16:creationId xmlns:a16="http://schemas.microsoft.com/office/drawing/2014/main" id="{76386893-1CD7-D74F-2767-9E1D9E532EB8}"/>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36160" y="4422072"/>
            <a:ext cx="3775075" cy="3022455"/>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F7CBDE7F-F263-B4FB-8C35-E32A6DBF526B}"/>
              </a:ext>
            </a:extLst>
          </p:cNvPr>
          <p:cNvSpPr txBox="1"/>
          <p:nvPr/>
        </p:nvSpPr>
        <p:spPr>
          <a:xfrm>
            <a:off x="2858530" y="4828621"/>
            <a:ext cx="3690939" cy="2369880"/>
          </a:xfrm>
          <a:prstGeom prst="rect">
            <a:avLst/>
          </a:prstGeom>
          <a:noFill/>
        </p:spPr>
        <p:txBody>
          <a:bodyPr wrap="square">
            <a:spAutoFit/>
          </a:bodyPr>
          <a:lstStyle/>
          <a:p>
            <a:pPr>
              <a:buNone/>
            </a:pPr>
            <a:r>
              <a:rPr lang="en-GB" sz="1400" b="1" dirty="0">
                <a:latin typeface="Abadi" panose="020B0604020104020204" pitchFamily="34" charset="0"/>
                <a:ea typeface="Calibri" panose="020F0502020204030204" pitchFamily="34" charset="0"/>
                <a:cs typeface="Aldhabi" panose="020B0604020202020204" pitchFamily="2" charset="-78"/>
              </a:rPr>
              <a:t>Creating with Materials:</a:t>
            </a:r>
          </a:p>
          <a:p>
            <a:pPr marL="171450" indent="-171450">
              <a:buFont typeface="Arial" panose="020B0604020202020204" pitchFamily="34" charset="0"/>
              <a:buChar char="•"/>
            </a:pPr>
            <a:r>
              <a:rPr lang="en-GB" sz="1200" dirty="0">
                <a:latin typeface="Abadi" panose="020B0604020104020204" pitchFamily="34" charset="0"/>
                <a:ea typeface="Calibri" panose="020F0502020204030204" pitchFamily="34" charset="0"/>
                <a:cs typeface="Aldhabi" panose="020B0604020202020204" pitchFamily="2" charset="-78"/>
              </a:rPr>
              <a:t>Know how to Improve models (scrunch, twist, fold, bend, roll).</a:t>
            </a:r>
          </a:p>
          <a:p>
            <a:pPr marL="171450" indent="-171450">
              <a:buFont typeface="Arial" panose="020B0604020202020204" pitchFamily="34" charset="0"/>
              <a:buChar char="•"/>
            </a:pPr>
            <a:r>
              <a:rPr lang="en-GB" sz="1200" dirty="0">
                <a:latin typeface="Abadi" panose="020B0604020104020204" pitchFamily="34" charset="0"/>
                <a:ea typeface="Calibri" panose="020F0502020204030204" pitchFamily="34" charset="0"/>
                <a:cs typeface="Aldhabi" panose="020B0604020202020204" pitchFamily="2" charset="-78"/>
              </a:rPr>
              <a:t>Know how to secure boxes, kitchen rolls, decorate bottles.</a:t>
            </a:r>
          </a:p>
          <a:p>
            <a:pPr marL="171450" indent="-171450">
              <a:buFont typeface="Arial" panose="020B0604020202020204" pitchFamily="34" charset="0"/>
              <a:buChar char="•"/>
            </a:pPr>
            <a:endParaRPr lang="en-GB" sz="1200" dirty="0">
              <a:latin typeface="Abadi" panose="020B0604020104020204" pitchFamily="34" charset="0"/>
              <a:ea typeface="Calibri" panose="020F0502020204030204" pitchFamily="34" charset="0"/>
              <a:cs typeface="Aldhabi" panose="020B0604020202020204" pitchFamily="2" charset="-78"/>
            </a:endParaRPr>
          </a:p>
          <a:p>
            <a:r>
              <a:rPr lang="en-GB" sz="1400" b="1" dirty="0">
                <a:latin typeface="Abadi" panose="020B0604020104020204" pitchFamily="34" charset="0"/>
                <a:ea typeface="Calibri" panose="020F0502020204030204" pitchFamily="34" charset="0"/>
                <a:cs typeface="Aldhabi" panose="020B0604020202020204" pitchFamily="2" charset="-78"/>
              </a:rPr>
              <a:t>Being Imaginative and Expressive:</a:t>
            </a:r>
          </a:p>
          <a:p>
            <a:pPr marL="285750" indent="-285750">
              <a:buFont typeface="Arial" panose="020B0604020202020204" pitchFamily="34" charset="0"/>
              <a:buChar char="•"/>
            </a:pPr>
            <a:r>
              <a:rPr lang="en-GB" sz="1200" dirty="0">
                <a:latin typeface="Abadi" panose="020B0604020104020204" pitchFamily="34" charset="0"/>
                <a:ea typeface="Calibri" panose="020F0502020204030204" pitchFamily="34" charset="0"/>
                <a:cs typeface="Aldhabi" panose="020B0604020202020204" pitchFamily="2" charset="-78"/>
              </a:rPr>
              <a:t>Invent, adapt, and recount narratives and stories with peers and my teacher.</a:t>
            </a:r>
          </a:p>
          <a:p>
            <a:pPr marL="285750" indent="-285750">
              <a:buFont typeface="Arial" panose="020B0604020202020204" pitchFamily="34" charset="0"/>
              <a:buChar char="•"/>
            </a:pPr>
            <a:r>
              <a:rPr lang="en-GB" sz="1200" dirty="0">
                <a:latin typeface="Abadi" panose="020B0604020104020204" pitchFamily="34" charset="0"/>
                <a:ea typeface="Calibri" panose="020F0502020204030204" pitchFamily="34" charset="0"/>
                <a:cs typeface="Aldhabi" panose="020B0604020202020204" pitchFamily="2" charset="-78"/>
              </a:rPr>
              <a:t>Make use of props and materials when role playing characters in narratives and stories.</a:t>
            </a:r>
          </a:p>
          <a:p>
            <a:pPr marL="285750" indent="-285750">
              <a:buFont typeface="Arial" panose="020B0604020202020204" pitchFamily="34" charset="0"/>
              <a:buChar char="•"/>
            </a:pPr>
            <a:endParaRPr lang="en-GB" sz="1200" dirty="0">
              <a:latin typeface="Abadi" panose="020B0604020104020204" pitchFamily="34" charset="0"/>
              <a:ea typeface="Calibri" panose="020F0502020204030204" pitchFamily="34" charset="0"/>
              <a:cs typeface="Aldhabi" panose="020B0604020202020204" pitchFamily="2" charset="-78"/>
            </a:endParaRPr>
          </a:p>
        </p:txBody>
      </p:sp>
      <p:sp>
        <p:nvSpPr>
          <p:cNvPr id="48" name="Freeform 8">
            <a:extLst>
              <a:ext uri="{FF2B5EF4-FFF2-40B4-BE49-F238E27FC236}">
                <a16:creationId xmlns:a16="http://schemas.microsoft.com/office/drawing/2014/main" id="{441347DA-BB7D-6444-F0CD-D873A020D9C3}"/>
              </a:ext>
            </a:extLst>
          </p:cNvPr>
          <p:cNvSpPr/>
          <p:nvPr/>
        </p:nvSpPr>
        <p:spPr>
          <a:xfrm>
            <a:off x="7548377" y="683459"/>
            <a:ext cx="3145023" cy="3000688"/>
          </a:xfrm>
          <a:custGeom>
            <a:avLst/>
            <a:gdLst/>
            <a:ahLst/>
            <a:cxnLst/>
            <a:rect l="l" t="t" r="r" b="b"/>
            <a:pathLst>
              <a:path w="3550659" h="4209166">
                <a:moveTo>
                  <a:pt x="0" y="0"/>
                </a:moveTo>
                <a:lnTo>
                  <a:pt x="3550658" y="0"/>
                </a:lnTo>
                <a:lnTo>
                  <a:pt x="3550658" y="4209166"/>
                </a:lnTo>
                <a:lnTo>
                  <a:pt x="0" y="4209166"/>
                </a:lnTo>
                <a:lnTo>
                  <a:pt x="0" y="0"/>
                </a:lnTo>
                <a:close/>
              </a:path>
            </a:pathLst>
          </a:custGeom>
          <a:blipFill>
            <a:blip r:embed="rId13">
              <a:extLst>
                <a:ext uri="{96DAC541-7B7A-43D3-8B79-37D633B846F1}">
                  <asvg:svgBlip xmlns:asvg="http://schemas.microsoft.com/office/drawing/2016/SVG/main" r:embed="rId14"/>
                </a:ext>
              </a:extLst>
            </a:blip>
            <a:stretch>
              <a:fillRect l="-1763" b="-41782"/>
            </a:stretch>
          </a:blipFill>
        </p:spPr>
        <p:txBody>
          <a:bodyPr/>
          <a:lstStyle/>
          <a:p>
            <a:endParaRPr lang="en-GB" sz="1600" dirty="0"/>
          </a:p>
        </p:txBody>
      </p:sp>
      <p:grpSp>
        <p:nvGrpSpPr>
          <p:cNvPr id="11" name="Group 11"/>
          <p:cNvGrpSpPr>
            <a:grpSpLocks noChangeAspect="1"/>
          </p:cNvGrpSpPr>
          <p:nvPr/>
        </p:nvGrpSpPr>
        <p:grpSpPr>
          <a:xfrm rot="955323">
            <a:off x="9413304" y="5268042"/>
            <a:ext cx="1180140" cy="865650"/>
            <a:chOff x="0" y="0"/>
            <a:chExt cx="4198620" cy="3079750"/>
          </a:xfrm>
        </p:grpSpPr>
        <p:sp>
          <p:nvSpPr>
            <p:cNvPr id="12" name="Freeform 12"/>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blipFill>
              <a:blip r:embed="rId15"/>
              <a:stretch>
                <a:fillRect l="-4949" r="-4949"/>
              </a:stretch>
            </a:blipFill>
          </p:spPr>
          <p:txBody>
            <a:bodyPr/>
            <a:lstStyle/>
            <a:p>
              <a:endParaRPr lang="en-GB"/>
            </a:p>
          </p:txBody>
        </p:sp>
      </p:grpSp>
      <p:sp>
        <p:nvSpPr>
          <p:cNvPr id="49" name="TextBox 48">
            <a:extLst>
              <a:ext uri="{FF2B5EF4-FFF2-40B4-BE49-F238E27FC236}">
                <a16:creationId xmlns:a16="http://schemas.microsoft.com/office/drawing/2014/main" id="{23546ADE-92CE-A445-C5A3-0A5959E22123}"/>
              </a:ext>
            </a:extLst>
          </p:cNvPr>
          <p:cNvSpPr txBox="1"/>
          <p:nvPr/>
        </p:nvSpPr>
        <p:spPr>
          <a:xfrm>
            <a:off x="7516683" y="738790"/>
            <a:ext cx="3269043" cy="3785652"/>
          </a:xfrm>
          <a:prstGeom prst="rect">
            <a:avLst/>
          </a:prstGeom>
          <a:noFill/>
        </p:spPr>
        <p:txBody>
          <a:bodyPr wrap="square" rtlCol="0">
            <a:spAutoFit/>
          </a:bodyPr>
          <a:lstStyle/>
          <a:p>
            <a:r>
              <a:rPr lang="en-GB" sz="1400" b="1" dirty="0">
                <a:latin typeface="Abadi" panose="020B0604020104020204" pitchFamily="34" charset="0"/>
              </a:rPr>
              <a:t>Fine Motor Skills</a:t>
            </a:r>
            <a:r>
              <a:rPr lang="en-GB" sz="1400" dirty="0">
                <a:latin typeface="Abadi" panose="020B0604020104020204" pitchFamily="34" charset="0"/>
              </a:rPr>
              <a:t>:</a:t>
            </a:r>
          </a:p>
          <a:p>
            <a:pPr marL="171450" indent="-171450">
              <a:buFont typeface="Arial" panose="020B0604020202020204" pitchFamily="34" charset="0"/>
              <a:buChar char="•"/>
            </a:pPr>
            <a:r>
              <a:rPr lang="en-GB" sz="1200" dirty="0">
                <a:latin typeface="Abadi" panose="020B0604020104020204" pitchFamily="34" charset="0"/>
              </a:rPr>
              <a:t>Use a pencil and hold it effectively  to form recognisable letters, most of which  are correctly formed.</a:t>
            </a:r>
            <a:endParaRPr lang="en-GB" sz="1400" dirty="0">
              <a:latin typeface="Abadi" panose="020B0604020104020204" pitchFamily="34" charset="0"/>
            </a:endParaRPr>
          </a:p>
          <a:p>
            <a:r>
              <a:rPr lang="en-GB" sz="1400" b="1" dirty="0">
                <a:latin typeface="Abadi" panose="020B0604020104020204" pitchFamily="34" charset="0"/>
              </a:rPr>
              <a:t>Gross motor skills</a:t>
            </a:r>
            <a:r>
              <a:rPr lang="en-GB" sz="1400" dirty="0">
                <a:latin typeface="Abadi" panose="020B0604020104020204" pitchFamily="34" charset="0"/>
              </a:rPr>
              <a:t>:</a:t>
            </a:r>
          </a:p>
          <a:p>
            <a:pPr marL="171450" indent="-171450">
              <a:buFont typeface="Arial" panose="020B0604020202020204" pitchFamily="34" charset="0"/>
              <a:buChar char="•"/>
            </a:pPr>
            <a:r>
              <a:rPr lang="en-GB" sz="1200" dirty="0">
                <a:latin typeface="Abadi" panose="020B0604020104020204" pitchFamily="34" charset="0"/>
              </a:rPr>
              <a:t>Combine different movements with ease and fluency.</a:t>
            </a:r>
          </a:p>
          <a:p>
            <a:pPr marL="171450" indent="-171450">
              <a:buFont typeface="Arial" panose="020B0604020202020204" pitchFamily="34" charset="0"/>
              <a:buChar char="•"/>
            </a:pPr>
            <a:r>
              <a:rPr lang="en-GB" sz="1200" dirty="0">
                <a:latin typeface="Abadi" panose="020B0604020104020204" pitchFamily="34" charset="0"/>
              </a:rPr>
              <a:t>Confidently and safely use a range of large and small apparatus indoors and  outside, alone and in a group.</a:t>
            </a:r>
          </a:p>
          <a:p>
            <a:pPr marL="171450" indent="-171450">
              <a:buFont typeface="Arial" panose="020B0604020202020204" pitchFamily="34" charset="0"/>
              <a:buChar char="•"/>
            </a:pPr>
            <a:r>
              <a:rPr lang="en-GB" sz="1200" dirty="0">
                <a:latin typeface="Abadi" panose="020B0604020104020204" pitchFamily="34" charset="0"/>
              </a:rPr>
              <a:t>Develop overall body-strength, balance, co-ordination and agility.</a:t>
            </a:r>
          </a:p>
          <a:p>
            <a:pPr marL="171450" indent="-171450">
              <a:buFont typeface="Arial" panose="020B0604020202020204" pitchFamily="34" charset="0"/>
              <a:buChar char="•"/>
            </a:pPr>
            <a:r>
              <a:rPr lang="en-GB" sz="1200" dirty="0">
                <a:latin typeface="Abadi" panose="020B0604020104020204" pitchFamily="34" charset="0"/>
              </a:rPr>
              <a:t>Further develop  and refine a range of ball skills including: throwing, catching, kicking, passing, batting, and aiming.</a:t>
            </a:r>
          </a:p>
          <a:p>
            <a:pPr marL="171450" indent="-171450">
              <a:buFont typeface="Arial" panose="020B0604020202020204" pitchFamily="34" charset="0"/>
              <a:buChar char="•"/>
            </a:pPr>
            <a:endParaRPr lang="en-GB" sz="1400" dirty="0">
              <a:latin typeface="Abadi" panose="020B0604020104020204" pitchFamily="34" charset="0"/>
            </a:endParaRPr>
          </a:p>
          <a:p>
            <a:endParaRPr lang="en-GB" sz="1400" dirty="0">
              <a:latin typeface="Abadi" panose="020B0604020104020204" pitchFamily="34" charset="0"/>
            </a:endParaRPr>
          </a:p>
          <a:p>
            <a:endParaRPr lang="en-GB" sz="1400" dirty="0">
              <a:latin typeface="Abadi" panose="020B0604020104020204" pitchFamily="34" charset="0"/>
            </a:endParaRPr>
          </a:p>
          <a:p>
            <a:endParaRPr lang="en-GB" sz="1400" dirty="0">
              <a:latin typeface="Abadi" panose="020B0604020104020204" pitchFamily="34" charset="0"/>
            </a:endParaRPr>
          </a:p>
        </p:txBody>
      </p:sp>
      <p:sp>
        <p:nvSpPr>
          <p:cNvPr id="39" name="Freeform 7">
            <a:extLst>
              <a:ext uri="{FF2B5EF4-FFF2-40B4-BE49-F238E27FC236}">
                <a16:creationId xmlns:a16="http://schemas.microsoft.com/office/drawing/2014/main" id="{C5A36BEA-FDD6-7A57-857C-7B6F9B0BDA40}"/>
              </a:ext>
            </a:extLst>
          </p:cNvPr>
          <p:cNvSpPr/>
          <p:nvPr/>
        </p:nvSpPr>
        <p:spPr>
          <a:xfrm>
            <a:off x="3992528" y="289432"/>
            <a:ext cx="3390900" cy="3460700"/>
          </a:xfrm>
          <a:custGeom>
            <a:avLst/>
            <a:gdLst/>
            <a:ahLst/>
            <a:cxnLst/>
            <a:rect l="l" t="t" r="r" b="b"/>
            <a:pathLst>
              <a:path w="3016537" h="4187055">
                <a:moveTo>
                  <a:pt x="0" y="0"/>
                </a:moveTo>
                <a:lnTo>
                  <a:pt x="3016537" y="0"/>
                </a:lnTo>
                <a:lnTo>
                  <a:pt x="3016537" y="4187055"/>
                </a:lnTo>
                <a:lnTo>
                  <a:pt x="0" y="4187055"/>
                </a:lnTo>
                <a:lnTo>
                  <a:pt x="0" y="0"/>
                </a:lnTo>
                <a:close/>
              </a:path>
            </a:pathLst>
          </a:custGeom>
          <a:blipFill>
            <a:blip r:embed="rId16">
              <a:extLst>
                <a:ext uri="{96DAC541-7B7A-43D3-8B79-37D633B846F1}">
                  <asvg:svgBlip xmlns:asvg="http://schemas.microsoft.com/office/drawing/2016/SVG/main" r:embed="rId17"/>
                </a:ext>
              </a:extLst>
            </a:blip>
            <a:stretch>
              <a:fillRect b="-9762"/>
            </a:stretch>
          </a:blipFill>
        </p:spPr>
        <p:txBody>
          <a:bodyPr/>
          <a:lstStyle/>
          <a:p>
            <a:endParaRPr lang="en-GB"/>
          </a:p>
        </p:txBody>
      </p:sp>
      <p:sp>
        <p:nvSpPr>
          <p:cNvPr id="50" name="TextBox 49">
            <a:extLst>
              <a:ext uri="{FF2B5EF4-FFF2-40B4-BE49-F238E27FC236}">
                <a16:creationId xmlns:a16="http://schemas.microsoft.com/office/drawing/2014/main" id="{BF65E8B5-A14A-2540-4B39-BD0A52928774}"/>
              </a:ext>
            </a:extLst>
          </p:cNvPr>
          <p:cNvSpPr txBox="1"/>
          <p:nvPr/>
        </p:nvSpPr>
        <p:spPr>
          <a:xfrm>
            <a:off x="4114482" y="988933"/>
            <a:ext cx="3249613" cy="3200876"/>
          </a:xfrm>
          <a:prstGeom prst="rect">
            <a:avLst/>
          </a:prstGeom>
          <a:noFill/>
        </p:spPr>
        <p:txBody>
          <a:bodyPr wrap="square" rtlCol="0">
            <a:spAutoFit/>
          </a:bodyPr>
          <a:lstStyle/>
          <a:p>
            <a:r>
              <a:rPr lang="en-GB" sz="1400" b="1" dirty="0">
                <a:latin typeface="Abadi" panose="020B0604020104020204" pitchFamily="34" charset="0"/>
              </a:rPr>
              <a:t>Listening</a:t>
            </a:r>
            <a:r>
              <a:rPr lang="en-GB" sz="1400" dirty="0">
                <a:latin typeface="Abadi" panose="020B0604020104020204" pitchFamily="34" charset="0"/>
              </a:rPr>
              <a:t>:</a:t>
            </a:r>
          </a:p>
          <a:p>
            <a:pPr marL="171450" indent="-171450">
              <a:buFont typeface="Arial" panose="020B0604020202020204" pitchFamily="34" charset="0"/>
              <a:buChar char="•"/>
            </a:pPr>
            <a:r>
              <a:rPr lang="en-GB" sz="1200" dirty="0">
                <a:latin typeface="Abadi" panose="020B0604020104020204" pitchFamily="34" charset="0"/>
              </a:rPr>
              <a:t>Respond to instructions with more elements.</a:t>
            </a:r>
          </a:p>
          <a:p>
            <a:pPr marL="171450" indent="-171450">
              <a:buFont typeface="Arial" panose="020B0604020202020204" pitchFamily="34" charset="0"/>
              <a:buChar char="•"/>
            </a:pPr>
            <a:r>
              <a:rPr lang="en-GB" sz="1200" dirty="0">
                <a:latin typeface="Abadi" panose="020B0604020104020204" pitchFamily="34" charset="0"/>
              </a:rPr>
              <a:t>Listen to and talk about stories to build familiarity and understanding.</a:t>
            </a:r>
          </a:p>
          <a:p>
            <a:pPr marL="171450" indent="-171450">
              <a:buFont typeface="Arial" panose="020B0604020202020204" pitchFamily="34" charset="0"/>
              <a:buChar char="•"/>
            </a:pPr>
            <a:r>
              <a:rPr lang="en-GB" sz="1200" dirty="0">
                <a:latin typeface="Abadi" panose="020B0604020104020204" pitchFamily="34" charset="0"/>
              </a:rPr>
              <a:t>Recognise the difference between fiction and non-fiction stories.</a:t>
            </a:r>
          </a:p>
          <a:p>
            <a:r>
              <a:rPr lang="en-GB" sz="1400" b="1" dirty="0">
                <a:latin typeface="Abadi" panose="020B0604020104020204" pitchFamily="34" charset="0"/>
              </a:rPr>
              <a:t>Speaking</a:t>
            </a:r>
            <a:r>
              <a:rPr lang="en-GB" sz="1400" dirty="0">
                <a:latin typeface="Abadi" panose="020B0604020104020204" pitchFamily="34" charset="0"/>
              </a:rPr>
              <a:t>:</a:t>
            </a:r>
          </a:p>
          <a:p>
            <a:pPr marL="171450" indent="-171450">
              <a:buFont typeface="Arial" panose="020B0604020202020204" pitchFamily="34" charset="0"/>
              <a:buChar char="•"/>
            </a:pPr>
            <a:r>
              <a:rPr lang="en-GB" sz="1200" dirty="0">
                <a:latin typeface="Abadi" panose="020B0604020104020204" pitchFamily="34" charset="0"/>
              </a:rPr>
              <a:t>Ask questions to find out more and to check they understand what has been said to them.</a:t>
            </a:r>
          </a:p>
          <a:p>
            <a:pPr marL="171450" indent="-171450">
              <a:buFont typeface="Arial" panose="020B0604020202020204" pitchFamily="34" charset="0"/>
              <a:buChar char="•"/>
            </a:pPr>
            <a:r>
              <a:rPr lang="en-GB" sz="1200" dirty="0">
                <a:latin typeface="Abadi" panose="020B0604020104020204" pitchFamily="34" charset="0"/>
              </a:rPr>
              <a:t>Introduce a storyline or narrative into play.</a:t>
            </a:r>
          </a:p>
          <a:p>
            <a:pPr marL="171450" indent="-171450">
              <a:buFont typeface="Arial" panose="020B0604020202020204" pitchFamily="34" charset="0"/>
              <a:buChar char="•"/>
            </a:pPr>
            <a:r>
              <a:rPr lang="en-GB" sz="1200" dirty="0">
                <a:latin typeface="Abadi" panose="020B0604020104020204" pitchFamily="34" charset="0"/>
              </a:rPr>
              <a:t>Learn new vocabulary.</a:t>
            </a:r>
          </a:p>
          <a:p>
            <a:endParaRPr lang="en-GB" sz="1400" dirty="0">
              <a:latin typeface="Abadi" panose="020B0604020104020204" pitchFamily="34" charset="0"/>
            </a:endParaRPr>
          </a:p>
          <a:p>
            <a:endParaRPr lang="en-GB" sz="1400" dirty="0">
              <a:latin typeface="Abadi" panose="020B0604020104020204" pitchFamily="34" charset="0"/>
            </a:endParaRPr>
          </a:p>
          <a:p>
            <a:endParaRPr lang="en-GB" sz="1400" dirty="0">
              <a:latin typeface="Abadi" panose="020B0604020104020204" pitchFamily="34" charset="0"/>
            </a:endParaRPr>
          </a:p>
        </p:txBody>
      </p:sp>
      <p:sp>
        <p:nvSpPr>
          <p:cNvPr id="46" name="Freeform 3">
            <a:extLst>
              <a:ext uri="{FF2B5EF4-FFF2-40B4-BE49-F238E27FC236}">
                <a16:creationId xmlns:a16="http://schemas.microsoft.com/office/drawing/2014/main" id="{6D588802-E09F-39E7-F7BE-46C7669E0EBF}"/>
              </a:ext>
            </a:extLst>
          </p:cNvPr>
          <p:cNvSpPr/>
          <p:nvPr/>
        </p:nvSpPr>
        <p:spPr>
          <a:xfrm>
            <a:off x="3957896" y="202532"/>
            <a:ext cx="3346443" cy="70144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7" name="TextBox 24">
            <a:extLst>
              <a:ext uri="{FF2B5EF4-FFF2-40B4-BE49-F238E27FC236}">
                <a16:creationId xmlns:a16="http://schemas.microsoft.com/office/drawing/2014/main" id="{9425B76C-19C9-962A-B4E3-F1C221904BA1}"/>
              </a:ext>
            </a:extLst>
          </p:cNvPr>
          <p:cNvSpPr txBox="1"/>
          <p:nvPr/>
        </p:nvSpPr>
        <p:spPr>
          <a:xfrm>
            <a:off x="4049648" y="319424"/>
            <a:ext cx="3142742" cy="982705"/>
          </a:xfrm>
          <a:prstGeom prst="rect">
            <a:avLst/>
          </a:prstGeom>
        </p:spPr>
        <p:txBody>
          <a:bodyPr wrap="square" lIns="0" tIns="0" rIns="0" bIns="0" rtlCol="0" anchor="t">
            <a:spAutoFit/>
          </a:bodyPr>
          <a:lstStyle/>
          <a:p>
            <a:pPr algn="ctr">
              <a:lnSpc>
                <a:spcPts val="4060"/>
              </a:lnSpc>
            </a:pPr>
            <a:r>
              <a:rPr lang="en-US" sz="2000" dirty="0">
                <a:solidFill>
                  <a:srgbClr val="000000"/>
                </a:solidFill>
                <a:latin typeface="Apricots" pitchFamily="50" charset="0"/>
                <a:cs typeface="Childos Arabic"/>
                <a:sym typeface="Childos Arabic"/>
              </a:rPr>
              <a:t>Communication and Language</a:t>
            </a:r>
            <a:endParaRPr lang="en-GB" sz="2000" dirty="0"/>
          </a:p>
          <a:p>
            <a:pPr algn="ctr">
              <a:lnSpc>
                <a:spcPts val="4060"/>
              </a:lnSpc>
            </a:pPr>
            <a:r>
              <a:rPr lang="en-US" sz="2000" dirty="0">
                <a:solidFill>
                  <a:srgbClr val="000000"/>
                </a:solidFill>
                <a:latin typeface="Apricots" pitchFamily="50" charset="0"/>
                <a:ea typeface="Childos Arabic"/>
                <a:cs typeface="Childos Arabic"/>
                <a:sym typeface="Childos Arabic"/>
              </a:rPr>
              <a:t> </a:t>
            </a:r>
          </a:p>
        </p:txBody>
      </p:sp>
      <p:sp>
        <p:nvSpPr>
          <p:cNvPr id="44" name="TextBox 43">
            <a:extLst>
              <a:ext uri="{FF2B5EF4-FFF2-40B4-BE49-F238E27FC236}">
                <a16:creationId xmlns:a16="http://schemas.microsoft.com/office/drawing/2014/main" id="{610BBA92-0F8E-48C4-B5F5-6DE4F8766C09}"/>
              </a:ext>
            </a:extLst>
          </p:cNvPr>
          <p:cNvSpPr txBox="1"/>
          <p:nvPr/>
        </p:nvSpPr>
        <p:spPr>
          <a:xfrm>
            <a:off x="293971" y="567874"/>
            <a:ext cx="3249613" cy="4124206"/>
          </a:xfrm>
          <a:prstGeom prst="rect">
            <a:avLst/>
          </a:prstGeom>
          <a:noFill/>
        </p:spPr>
        <p:txBody>
          <a:bodyPr wrap="square" rtlCol="0">
            <a:spAutoFit/>
          </a:bodyPr>
          <a:lstStyle/>
          <a:p>
            <a:r>
              <a:rPr lang="en-GB" sz="1400" b="1" dirty="0">
                <a:latin typeface="Abadi" panose="020B0604020104020204" pitchFamily="34" charset="0"/>
              </a:rPr>
              <a:t>Self-Regulation:</a:t>
            </a:r>
          </a:p>
          <a:p>
            <a:pPr marL="171450" indent="-171450">
              <a:buFont typeface="Arial" panose="020B0604020202020204" pitchFamily="34" charset="0"/>
              <a:buChar char="•"/>
            </a:pPr>
            <a:r>
              <a:rPr lang="en-GB" sz="1200" dirty="0">
                <a:latin typeface="Abadi" panose="020B0604020104020204" pitchFamily="34" charset="0"/>
              </a:rPr>
              <a:t>Be proactive in seeking adult support   to find compromises.</a:t>
            </a:r>
          </a:p>
          <a:p>
            <a:pPr marL="171450" indent="-171450">
              <a:buFont typeface="Arial" panose="020B0604020202020204" pitchFamily="34" charset="0"/>
              <a:buChar char="•"/>
            </a:pPr>
            <a:r>
              <a:rPr lang="en-GB" sz="1200" dirty="0">
                <a:latin typeface="Abadi" panose="020B0604020104020204" pitchFamily="34" charset="0"/>
              </a:rPr>
              <a:t>Be increasingly flexible and co-operative.</a:t>
            </a:r>
          </a:p>
          <a:p>
            <a:pPr marL="171450" indent="-171450">
              <a:buFont typeface="Arial" panose="020B0604020202020204" pitchFamily="34" charset="0"/>
              <a:buChar char="•"/>
            </a:pPr>
            <a:r>
              <a:rPr lang="en-GB" sz="1200" dirty="0">
                <a:latin typeface="Abadi" panose="020B0604020104020204" pitchFamily="34" charset="0"/>
              </a:rPr>
              <a:t>express a wide range of feelings in my interactions.</a:t>
            </a:r>
          </a:p>
          <a:p>
            <a:pPr marL="171450" indent="-171450">
              <a:buFont typeface="Arial" panose="020B0604020202020204" pitchFamily="34" charset="0"/>
              <a:buChar char="•"/>
            </a:pPr>
            <a:r>
              <a:rPr lang="en-GB" sz="1200" dirty="0">
                <a:latin typeface="Abadi" panose="020B0604020104020204" pitchFamily="34" charset="0"/>
              </a:rPr>
              <a:t>Adapt their behaviour to different situations</a:t>
            </a:r>
          </a:p>
          <a:p>
            <a:r>
              <a:rPr lang="en-GB" sz="1400" b="1" dirty="0">
                <a:latin typeface="Abadi" panose="020B0604020104020204" pitchFamily="34" charset="0"/>
              </a:rPr>
              <a:t>Managing Self:</a:t>
            </a:r>
          </a:p>
          <a:p>
            <a:pPr marL="171450" indent="-171450">
              <a:buFont typeface="Arial" panose="020B0604020202020204" pitchFamily="34" charset="0"/>
              <a:buChar char="•"/>
            </a:pPr>
            <a:r>
              <a:rPr lang="en-GB" sz="1200" dirty="0">
                <a:latin typeface="Abadi" panose="020B0604020104020204" pitchFamily="34" charset="0"/>
              </a:rPr>
              <a:t>Show confidence in choosing resources and perseverance in carrying out a chosen   activity.</a:t>
            </a:r>
          </a:p>
          <a:p>
            <a:pPr marL="171450" indent="-171450">
              <a:buFont typeface="Arial" panose="020B0604020202020204" pitchFamily="34" charset="0"/>
              <a:buChar char="•"/>
            </a:pPr>
            <a:r>
              <a:rPr lang="en-GB" sz="1200" dirty="0">
                <a:latin typeface="Abadi" panose="020B0604020104020204" pitchFamily="34" charset="0"/>
              </a:rPr>
              <a:t>Know right from wrong and try to behave accordingly.</a:t>
            </a:r>
          </a:p>
          <a:p>
            <a:pPr marL="171450" indent="-171450">
              <a:buFont typeface="Arial" panose="020B0604020202020204" pitchFamily="34" charset="0"/>
              <a:buChar char="•"/>
            </a:pPr>
            <a:r>
              <a:rPr lang="en-GB" sz="1200" dirty="0">
                <a:latin typeface="Abadi" panose="020B0604020104020204" pitchFamily="34" charset="0"/>
              </a:rPr>
              <a:t>Choose a healthy snack</a:t>
            </a:r>
          </a:p>
          <a:p>
            <a:pPr marL="171450" indent="-171450">
              <a:buFont typeface="Arial" panose="020B0604020202020204" pitchFamily="34" charset="0"/>
              <a:buChar char="•"/>
            </a:pPr>
            <a:r>
              <a:rPr lang="en-GB" sz="1200" dirty="0">
                <a:latin typeface="Abadi" panose="020B0604020104020204" pitchFamily="34" charset="0"/>
              </a:rPr>
              <a:t>Talk about how to keep their body healthy.</a:t>
            </a:r>
          </a:p>
          <a:p>
            <a:pPr marL="171450" indent="-171450">
              <a:buFont typeface="Arial" panose="020B0604020202020204" pitchFamily="34" charset="0"/>
              <a:buChar char="•"/>
            </a:pPr>
            <a:r>
              <a:rPr lang="en-GB" sz="1200" dirty="0">
                <a:latin typeface="Abadi" panose="020B0604020104020204" pitchFamily="34" charset="0"/>
              </a:rPr>
              <a:t>Learn good dental hygiene and know why it is important</a:t>
            </a:r>
          </a:p>
          <a:p>
            <a:r>
              <a:rPr lang="en-GB" sz="1400" b="1" dirty="0">
                <a:latin typeface="Abadi" panose="020B0604020104020204" pitchFamily="34" charset="0"/>
              </a:rPr>
              <a:t>Building Relationships:</a:t>
            </a:r>
          </a:p>
          <a:p>
            <a:pPr marL="285750" indent="-285750">
              <a:buFont typeface="Arial" panose="020B0604020202020204" pitchFamily="34" charset="0"/>
              <a:buChar char="•"/>
            </a:pPr>
            <a:r>
              <a:rPr lang="en-GB" sz="1200" dirty="0">
                <a:latin typeface="Abadi" panose="020B0604020104020204" pitchFamily="34" charset="0"/>
              </a:rPr>
              <a:t>Know what they and others need..</a:t>
            </a:r>
          </a:p>
          <a:p>
            <a:endParaRPr lang="en-GB" sz="1400" dirty="0">
              <a:latin typeface="Abadi" panose="020B0604020104020204" pitchFamily="34" charset="0"/>
            </a:endParaRPr>
          </a:p>
          <a:p>
            <a:endParaRPr lang="en-GB" sz="1400" dirty="0">
              <a:latin typeface="Abadi" panose="020B0604020104020204" pitchFamily="34" charset="0"/>
            </a:endParaRPr>
          </a:p>
        </p:txBody>
      </p:sp>
      <p:sp>
        <p:nvSpPr>
          <p:cNvPr id="51" name="TextBox 50">
            <a:extLst>
              <a:ext uri="{FF2B5EF4-FFF2-40B4-BE49-F238E27FC236}">
                <a16:creationId xmlns:a16="http://schemas.microsoft.com/office/drawing/2014/main" id="{C9962B85-E3B2-4F79-A56A-563FF05B8612}"/>
              </a:ext>
            </a:extLst>
          </p:cNvPr>
          <p:cNvSpPr txBox="1"/>
          <p:nvPr/>
        </p:nvSpPr>
        <p:spPr>
          <a:xfrm>
            <a:off x="225068" y="5141866"/>
            <a:ext cx="2525919" cy="2215991"/>
          </a:xfrm>
          <a:prstGeom prst="rect">
            <a:avLst/>
          </a:prstGeom>
          <a:noFill/>
        </p:spPr>
        <p:txBody>
          <a:bodyPr wrap="square" rtlCol="0">
            <a:spAutoFit/>
          </a:bodyPr>
          <a:lstStyle/>
          <a:p>
            <a:r>
              <a:rPr lang="en-GB" sz="1400" b="1" dirty="0">
                <a:latin typeface="Abadi" panose="020B0604020104020204" pitchFamily="34" charset="0"/>
              </a:rPr>
              <a:t>Created to Live in Community</a:t>
            </a:r>
          </a:p>
          <a:p>
            <a:endParaRPr lang="en-GB" sz="1400" b="1" dirty="0">
              <a:latin typeface="Abadi" panose="020B0604020104020204" pitchFamily="34" charset="0"/>
            </a:endParaRPr>
          </a:p>
          <a:p>
            <a:pPr marL="285750" indent="-285750">
              <a:buFont typeface="Arial" panose="020B0604020202020204" pitchFamily="34" charset="0"/>
              <a:buChar char="•"/>
            </a:pPr>
            <a:r>
              <a:rPr lang="en-GB" sz="1400" dirty="0">
                <a:latin typeface="Abadi" panose="020B0604020104020204" pitchFamily="34" charset="0"/>
              </a:rPr>
              <a:t>When I grow up</a:t>
            </a:r>
          </a:p>
          <a:p>
            <a:pPr marL="285750" indent="-285750">
              <a:buFont typeface="Arial" panose="020B0604020202020204" pitchFamily="34" charset="0"/>
              <a:buChar char="•"/>
            </a:pPr>
            <a:r>
              <a:rPr lang="en-GB" sz="1400" dirty="0">
                <a:latin typeface="Abadi" panose="020B0604020104020204" pitchFamily="34" charset="0"/>
              </a:rPr>
              <a:t>Classroom shorts – Who do you want to be?</a:t>
            </a:r>
          </a:p>
          <a:p>
            <a:pPr marL="285750" indent="-285750">
              <a:buFont typeface="Arial" panose="020B0604020202020204" pitchFamily="34" charset="0"/>
              <a:buChar char="•"/>
            </a:pPr>
            <a:r>
              <a:rPr lang="en-GB" sz="1400" dirty="0">
                <a:latin typeface="Abadi" panose="020B0604020104020204" pitchFamily="34" charset="0"/>
              </a:rPr>
              <a:t>Money doesn’t grow on trees</a:t>
            </a:r>
          </a:p>
          <a:p>
            <a:pPr marL="285750" indent="-285750">
              <a:buFont typeface="Arial" panose="020B0604020202020204" pitchFamily="34" charset="0"/>
              <a:buChar char="•"/>
            </a:pPr>
            <a:r>
              <a:rPr lang="en-GB" sz="1400" dirty="0">
                <a:latin typeface="Abadi" panose="020B0604020104020204" pitchFamily="34" charset="0"/>
              </a:rPr>
              <a:t>Classroom shorts – Chocolate bar.</a:t>
            </a:r>
          </a:p>
          <a:p>
            <a:endParaRPr lang="en-GB" sz="1200" dirty="0">
              <a:latin typeface="Abadi" panose="020B0604020104020204" pitchFamily="34" charset="0"/>
            </a:endParaRPr>
          </a:p>
        </p:txBody>
      </p:sp>
      <p:sp>
        <p:nvSpPr>
          <p:cNvPr id="42" name="TextBox 35">
            <a:extLst>
              <a:ext uri="{FF2B5EF4-FFF2-40B4-BE49-F238E27FC236}">
                <a16:creationId xmlns:a16="http://schemas.microsoft.com/office/drawing/2014/main" id="{0EAEA20F-2490-4D73-8796-7D3C229F138A}"/>
              </a:ext>
            </a:extLst>
          </p:cNvPr>
          <p:cNvSpPr txBox="1"/>
          <p:nvPr/>
        </p:nvSpPr>
        <p:spPr>
          <a:xfrm>
            <a:off x="7192172" y="4569025"/>
            <a:ext cx="2073029" cy="1292662"/>
          </a:xfrm>
          <a:prstGeom prst="rect">
            <a:avLst/>
          </a:prstGeom>
        </p:spPr>
        <p:txBody>
          <a:bodyPr wrap="square" lIns="0" tIns="0" rIns="0" bIns="0" rtlCol="0" anchor="t">
            <a:spAutoFit/>
          </a:bodyPr>
          <a:lstStyle/>
          <a:p>
            <a:pPr marL="171450" indent="-171450">
              <a:buFont typeface="Arial" panose="020B0604020202020204" pitchFamily="34" charset="0"/>
              <a:buChar char="•"/>
            </a:pPr>
            <a:r>
              <a:rPr lang="en-US" sz="1200" spc="-81" dirty="0">
                <a:solidFill>
                  <a:srgbClr val="000000"/>
                </a:solidFill>
                <a:latin typeface="Abadi" panose="020B0604020104020204" pitchFamily="34" charset="0"/>
                <a:ea typeface="Childos Arabic"/>
                <a:cs typeface="Childos Arabic"/>
                <a:sym typeface="Childos Arabic"/>
              </a:rPr>
              <a:t>To be able to “rap” nursery rhymes.</a:t>
            </a:r>
          </a:p>
          <a:p>
            <a:pPr marL="171450" indent="-171450">
              <a:buFont typeface="Arial" panose="020B0604020202020204" pitchFamily="34" charset="0"/>
              <a:buChar char="•"/>
            </a:pPr>
            <a:r>
              <a:rPr lang="en-US" sz="1200" spc="-81" dirty="0">
                <a:solidFill>
                  <a:srgbClr val="000000"/>
                </a:solidFill>
                <a:latin typeface="Abadi" panose="020B0604020104020204" pitchFamily="34" charset="0"/>
                <a:ea typeface="Childos Arabic"/>
                <a:cs typeface="Childos Arabic"/>
                <a:sym typeface="Childos Arabic"/>
              </a:rPr>
              <a:t>Copy rhythms on tuned instruments </a:t>
            </a:r>
            <a:endParaRPr lang="en-US" sz="1200" spc="-81" dirty="0">
              <a:solidFill>
                <a:srgbClr val="FF0000"/>
              </a:solidFill>
              <a:latin typeface="Abadi" panose="020B0604020104020204" pitchFamily="34" charset="0"/>
              <a:ea typeface="Childos Arabic"/>
              <a:cs typeface="Childos Arabic"/>
              <a:sym typeface="Childos Arabic"/>
            </a:endParaRPr>
          </a:p>
          <a:p>
            <a:endParaRPr lang="en-US" sz="1200" spc="-81" dirty="0">
              <a:solidFill>
                <a:srgbClr val="000000"/>
              </a:solidFill>
              <a:latin typeface="Abadi" panose="020B0604020104020204" pitchFamily="34" charset="0"/>
              <a:ea typeface="Childos Arabic"/>
              <a:cs typeface="Childos Arabic"/>
              <a:sym typeface="Childos Arabic"/>
            </a:endParaRPr>
          </a:p>
          <a:p>
            <a:endParaRPr lang="en-US" sz="1200" spc="-81" dirty="0">
              <a:solidFill>
                <a:srgbClr val="000000"/>
              </a:solidFill>
              <a:latin typeface="Abadi" panose="020B0604020104020204" pitchFamily="34" charset="0"/>
              <a:ea typeface="Childos Arabic"/>
              <a:cs typeface="Childos Arabic"/>
              <a:sym typeface="Childos Arabic"/>
            </a:endParaRPr>
          </a:p>
          <a:p>
            <a:endParaRPr lang="en-US" sz="1200" spc="-81" dirty="0">
              <a:solidFill>
                <a:srgbClr val="000000"/>
              </a:solidFill>
              <a:latin typeface="Abadi" panose="020B0604020104020204" pitchFamily="34" charset="0"/>
              <a:ea typeface="Childos Arabic"/>
              <a:cs typeface="Childos Arabic"/>
              <a:sym typeface="Childos Arabic"/>
            </a:endParaRPr>
          </a:p>
        </p:txBody>
      </p:sp>
      <p:sp>
        <p:nvSpPr>
          <p:cNvPr id="8" name="Freeform 8"/>
          <p:cNvSpPr/>
          <p:nvPr/>
        </p:nvSpPr>
        <p:spPr>
          <a:xfrm>
            <a:off x="3419160" y="3814135"/>
            <a:ext cx="2561877" cy="858640"/>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algn="ctr"/>
            <a:r>
              <a:rPr lang="en-US" sz="2400" dirty="0">
                <a:solidFill>
                  <a:srgbClr val="000000"/>
                </a:solidFill>
                <a:latin typeface="Apricots" pitchFamily="50" charset="0"/>
                <a:cs typeface="Childos Arabic"/>
                <a:sym typeface="Childos Arabic"/>
              </a:rPr>
              <a:t>Expressive Arts and Design</a:t>
            </a:r>
            <a:endParaRPr lang="en-GB"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EC72A5CD1F3B428CA61C2F075809FA" ma:contentTypeVersion="9" ma:contentTypeDescription="Create a new document." ma:contentTypeScope="" ma:versionID="9b764cc607ac0f84d6aaa4dc1348984e">
  <xsd:schema xmlns:xsd="http://www.w3.org/2001/XMLSchema" xmlns:xs="http://www.w3.org/2001/XMLSchema" xmlns:p="http://schemas.microsoft.com/office/2006/metadata/properties" xmlns:ns2="87fbf535-62f4-4f73-8e4e-90631a6611da" xmlns:ns3="f0f4da6c-3674-4c9c-a6da-79b4cac209cf" targetNamespace="http://schemas.microsoft.com/office/2006/metadata/properties" ma:root="true" ma:fieldsID="645db4cc82d7e5976e8d916a4a00d6bc" ns2:_="" ns3:_="">
    <xsd:import namespace="87fbf535-62f4-4f73-8e4e-90631a6611da"/>
    <xsd:import namespace="f0f4da6c-3674-4c9c-a6da-79b4cac209c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bf535-62f4-4f73-8e4e-90631a661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155f58-06c7-482a-be83-bba02eae4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f4da6c-3674-4c9c-a6da-79b4cac209c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df0ba9e-1c47-4861-a527-08820e4a25dc}" ma:internalName="TaxCatchAll" ma:showField="CatchAllData" ma:web="f0f4da6c-3674-4c9c-a6da-79b4cac209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0f4da6c-3674-4c9c-a6da-79b4cac209cf" xsi:nil="true"/>
    <lcf76f155ced4ddcb4097134ff3c332f xmlns="87fbf535-62f4-4f73-8e4e-90631a6611d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474CA04-C9FE-4609-BC32-5EA9E3B49627}"/>
</file>

<file path=customXml/itemProps2.xml><?xml version="1.0" encoding="utf-8"?>
<ds:datastoreItem xmlns:ds="http://schemas.openxmlformats.org/officeDocument/2006/customXml" ds:itemID="{961D98E3-D089-4976-BD84-6A1B53FA6775}"/>
</file>

<file path=customXml/itemProps3.xml><?xml version="1.0" encoding="utf-8"?>
<ds:datastoreItem xmlns:ds="http://schemas.openxmlformats.org/officeDocument/2006/customXml" ds:itemID="{722D46E2-6005-40F7-BE05-A66974E47507}"/>
</file>

<file path=docProps/app.xml><?xml version="1.0" encoding="utf-8"?>
<Properties xmlns="http://schemas.openxmlformats.org/officeDocument/2006/extended-properties" xmlns:vt="http://schemas.openxmlformats.org/officeDocument/2006/docPropsVTypes">
  <TotalTime>379</TotalTime>
  <Words>855</Words>
  <Application>Microsoft Office PowerPoint</Application>
  <PresentationFormat>Custom</PresentationFormat>
  <Paragraphs>105</Paragraphs>
  <Slides>2</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vt:i4>
      </vt:variant>
    </vt:vector>
  </HeadingPairs>
  <TitlesOfParts>
    <vt:vector size="14" baseType="lpstr">
      <vt:lpstr>Arial</vt:lpstr>
      <vt:lpstr>Aldhabi</vt:lpstr>
      <vt:lpstr>Pattaya</vt:lpstr>
      <vt:lpstr>Modern Love</vt:lpstr>
      <vt:lpstr>Childos Arabic</vt:lpstr>
      <vt:lpstr>Calibri</vt:lpstr>
      <vt:lpstr>Apricots</vt:lpstr>
      <vt:lpstr>Abadi</vt:lpstr>
      <vt:lpstr>Modern Love Caps</vt:lpstr>
      <vt:lpstr>Rockwell</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SUMMER TEMPLATE</dc:title>
  <dc:creator>Savannah Ogunlade</dc:creator>
  <cp:lastModifiedBy>Savannah Ogunlade</cp:lastModifiedBy>
  <cp:revision>29</cp:revision>
  <cp:lastPrinted>2025-11-04T06:39:14Z</cp:lastPrinted>
  <dcterms:created xsi:type="dcterms:W3CDTF">2006-08-16T00:00:00Z</dcterms:created>
  <dcterms:modified xsi:type="dcterms:W3CDTF">2026-01-08T16:59:09Z</dcterms:modified>
  <dc:identifier>DAGtxmq4PrI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0x010100B4EC72A5CD1F3B428CA61C2F075809FA</vt:lpwstr>
  </property>
</Properties>
</file>