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10693400" cy="7556500"/>
  <p:notesSz cx="6797675" cy="9926638"/>
  <p:embeddedFontLst>
    <p:embeddedFont>
      <p:font typeface="Abadi" panose="020B0604020104020204" pitchFamily="34" charset="0"/>
      <p:regular r:id="rId8"/>
    </p:embeddedFont>
    <p:embeddedFont>
      <p:font typeface="Apricots" pitchFamily="50" charset="0"/>
      <p:regular r:id="rId9"/>
    </p:embeddedFont>
    <p:embeddedFont>
      <p:font typeface="Calibri" panose="020F0502020204030204" pitchFamily="34" charset="0"/>
      <p:regular r:id="rId10"/>
      <p:bold r:id="rId11"/>
      <p:italic r:id="rId12"/>
      <p:boldItalic r:id="rId13"/>
    </p:embeddedFont>
    <p:embeddedFont>
      <p:font typeface="Childos Arabic" panose="020B0604020202020204" charset="-78"/>
      <p:regular r:id="rId14"/>
    </p:embeddedFont>
    <p:embeddedFont>
      <p:font typeface="Modern Love" panose="04090805081005020601" pitchFamily="82" charset="0"/>
      <p:regular r:id="rId15"/>
    </p:embeddedFont>
    <p:embeddedFont>
      <p:font typeface="Modern Love Caps" panose="04070805081001020A01" pitchFamily="82" charset="0"/>
      <p:regular r:id="rId16"/>
    </p:embeddedFont>
    <p:embeddedFont>
      <p:font typeface="Rockwell" panose="02060603020205020403"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139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Cattigan" userId="dedf7274-b13c-4ccc-b228-a7fac84721c6" providerId="ADAL" clId="{19F166A5-C1C5-421D-9659-10876016F5B2}"/>
    <pc:docChg chg="undo custSel modSld">
      <pc:chgData name="Suzanne Cattigan" userId="dedf7274-b13c-4ccc-b228-a7fac84721c6" providerId="ADAL" clId="{19F166A5-C1C5-421D-9659-10876016F5B2}" dt="2026-01-09T09:34:01.042" v="430" actId="20577"/>
      <pc:docMkLst>
        <pc:docMk/>
      </pc:docMkLst>
      <pc:sldChg chg="modSp mod">
        <pc:chgData name="Suzanne Cattigan" userId="dedf7274-b13c-4ccc-b228-a7fac84721c6" providerId="ADAL" clId="{19F166A5-C1C5-421D-9659-10876016F5B2}" dt="2026-01-09T09:34:01.042" v="430" actId="20577"/>
        <pc:sldMkLst>
          <pc:docMk/>
          <pc:sldMk cId="0" sldId="257"/>
        </pc:sldMkLst>
        <pc:spChg chg="mod">
          <ac:chgData name="Suzanne Cattigan" userId="dedf7274-b13c-4ccc-b228-a7fac84721c6" providerId="ADAL" clId="{19F166A5-C1C5-421D-9659-10876016F5B2}" dt="2026-01-09T09:34:01.042" v="430" actId="20577"/>
          <ac:spMkLst>
            <pc:docMk/>
            <pc:sldMk cId="0" sldId="257"/>
            <ac:spMk id="42" creationId="{06649A4A-8597-A62B-E19E-341A74998DAD}"/>
          </ac:spMkLst>
        </pc:spChg>
        <pc:spChg chg="mod">
          <ac:chgData name="Suzanne Cattigan" userId="dedf7274-b13c-4ccc-b228-a7fac84721c6" providerId="ADAL" clId="{19F166A5-C1C5-421D-9659-10876016F5B2}" dt="2026-01-09T09:08:36.194" v="202" actId="403"/>
          <ac:spMkLst>
            <pc:docMk/>
            <pc:sldMk cId="0" sldId="257"/>
            <ac:spMk id="45" creationId="{F7CBDE7F-F263-B4FB-8C35-E32A6DBF52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144B975-5799-480C-82D3-EE61DBD2D1C5}" type="datetimeFigureOut">
              <a:rPr lang="en-GB" smtClean="0"/>
              <a:t>09/01/2026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7AF49AD-2DAE-4A79-9DCA-2415ED6C0C84}" type="slidenum">
              <a:rPr lang="en-GB" smtClean="0"/>
              <a:t>‹#›</a:t>
            </a:fld>
            <a:endParaRPr lang="en-GB"/>
          </a:p>
        </p:txBody>
      </p:sp>
    </p:spTree>
    <p:extLst>
      <p:ext uri="{BB962C8B-B14F-4D97-AF65-F5344CB8AC3E}">
        <p14:creationId xmlns:p14="http://schemas.microsoft.com/office/powerpoint/2010/main" val="40362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F49AD-2DAE-4A79-9DCA-2415ED6C0C84}" type="slidenum">
              <a:rPr lang="en-GB" smtClean="0"/>
              <a:t>1</a:t>
            </a:fld>
            <a:endParaRPr lang="en-GB"/>
          </a:p>
        </p:txBody>
      </p:sp>
    </p:spTree>
    <p:extLst>
      <p:ext uri="{BB962C8B-B14F-4D97-AF65-F5344CB8AC3E}">
        <p14:creationId xmlns:p14="http://schemas.microsoft.com/office/powerpoint/2010/main" val="40077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F49AD-2DAE-4A79-9DCA-2415ED6C0C84}" type="slidenum">
              <a:rPr lang="en-GB" smtClean="0"/>
              <a:t>2</a:t>
            </a:fld>
            <a:endParaRPr lang="en-GB"/>
          </a:p>
        </p:txBody>
      </p:sp>
    </p:spTree>
    <p:extLst>
      <p:ext uri="{BB962C8B-B14F-4D97-AF65-F5344CB8AC3E}">
        <p14:creationId xmlns:p14="http://schemas.microsoft.com/office/powerpoint/2010/main" val="159140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13.svg"/><Relationship Id="rId12" Type="http://schemas.openxmlformats.org/officeDocument/2006/relationships/image" Target="../media/image23.sv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0.png"/><Relationship Id="rId10" Type="http://schemas.openxmlformats.org/officeDocument/2006/relationships/image" Target="../media/image21.png"/><Relationship Id="rId19"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450157"/>
            <a:ext cx="2172444" cy="5427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810819" y="2079442"/>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3740721" y="1654957"/>
            <a:ext cx="3433361" cy="3362310"/>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0"/>
            <a:stretch>
              <a:fillRect/>
            </a:stretch>
          </a:blipFill>
        </p:spPr>
        <p:txBody>
          <a:bodyPr/>
          <a:lstStyle/>
          <a:p>
            <a:endParaRPr lang="en-GB"/>
          </a:p>
        </p:txBody>
      </p:sp>
      <p:sp>
        <p:nvSpPr>
          <p:cNvPr id="9" name="Freeform 9"/>
          <p:cNvSpPr/>
          <p:nvPr/>
        </p:nvSpPr>
        <p:spPr>
          <a:xfrm>
            <a:off x="7168064" y="1466489"/>
            <a:ext cx="1796042" cy="510084"/>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1"/>
            <a:stretch>
              <a:fillRect b="-19168"/>
            </a:stretch>
          </a:blipFill>
        </p:spPr>
        <p:txBody>
          <a:bodyPr/>
          <a:lstStyle/>
          <a:p>
            <a:endParaRPr lang="en-GB"/>
          </a:p>
        </p:txBody>
      </p:sp>
      <p:sp>
        <p:nvSpPr>
          <p:cNvPr id="14" name="Freeform 14"/>
          <p:cNvSpPr/>
          <p:nvPr/>
        </p:nvSpPr>
        <p:spPr>
          <a:xfrm>
            <a:off x="4356100" y="5360605"/>
            <a:ext cx="6321318" cy="231877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algn="ctr"/>
            <a:endParaRPr lang="en-GB" dirty="0"/>
          </a:p>
        </p:txBody>
      </p:sp>
      <p:sp>
        <p:nvSpPr>
          <p:cNvPr id="15" name="Freeform 15"/>
          <p:cNvSpPr/>
          <p:nvPr/>
        </p:nvSpPr>
        <p:spPr>
          <a:xfrm>
            <a:off x="4624294" y="4978166"/>
            <a:ext cx="1941606" cy="565516"/>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TextBox 18"/>
          <p:cNvSpPr txBox="1"/>
          <p:nvPr/>
        </p:nvSpPr>
        <p:spPr>
          <a:xfrm rot="-565994">
            <a:off x="1670307" y="2385291"/>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77726" y="2001749"/>
            <a:ext cx="3344349" cy="2619307"/>
          </a:xfrm>
          <a:prstGeom prst="rect">
            <a:avLst/>
          </a:prstGeom>
        </p:spPr>
        <p:txBody>
          <a:bodyPr wrap="square"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Know the value of decimals numbers to 3dp</a:t>
            </a:r>
          </a:p>
          <a:p>
            <a:pPr marL="323850" lvl="1" indent="-161925" algn="l">
              <a:lnSpc>
                <a:spcPts val="1725"/>
              </a:lnSpc>
              <a:buFont typeface="Arial"/>
              <a:buChar char="•"/>
            </a:pPr>
            <a:r>
              <a:rPr lang="en-GB" sz="1400" spc="-72" dirty="0">
                <a:solidFill>
                  <a:srgbClr val="000000"/>
                </a:solidFill>
                <a:latin typeface="Childos Arabic"/>
                <a:ea typeface="Childos Arabic"/>
                <a:cs typeface="Childos Arabic"/>
                <a:sym typeface="Childos Arabic"/>
              </a:rPr>
              <a:t>x</a:t>
            </a:r>
            <a:r>
              <a:rPr lang="en-GB" sz="1500" spc="-72" dirty="0">
                <a:solidFill>
                  <a:srgbClr val="000000"/>
                </a:solidFill>
                <a:latin typeface="Childos Arabic"/>
                <a:ea typeface="Childos Arabic"/>
                <a:cs typeface="Childos Arabic"/>
                <a:sym typeface="Childos Arabic"/>
              </a:rPr>
              <a:t> 10, 100, 1000</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 10, 100, 1000</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x decimals by integers</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 decimals by integers</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Convert between fractions, decimals and percentages</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Calculate percentages of amounts</a:t>
            </a:r>
          </a:p>
          <a:p>
            <a:pPr marL="323850" lvl="1" indent="-161925" algn="l">
              <a:lnSpc>
                <a:spcPts val="1725"/>
              </a:lnSpc>
              <a:buFont typeface="Arial"/>
              <a:buChar char="•"/>
            </a:pPr>
            <a:r>
              <a:rPr lang="en-US" sz="1500" spc="-72" dirty="0">
                <a:solidFill>
                  <a:srgbClr val="ED1212"/>
                </a:solidFill>
                <a:latin typeface="Childos Arabic"/>
                <a:ea typeface="Childos Arabic"/>
                <a:cs typeface="Childos Arabic"/>
                <a:sym typeface="Childos Arabic"/>
              </a:rPr>
              <a:t>It is extremely important that children know their times tables fluently in order to calculate with decimals and percentages.</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22160" y="2372611"/>
            <a:ext cx="1771968" cy="4363374"/>
          </a:xfrm>
          <a:prstGeom prst="rect">
            <a:avLst/>
          </a:prstGeom>
        </p:spPr>
        <p:txBody>
          <a:bodyPr wrap="square"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a Bravery Award Speech</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We will be: </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Understanding the vocabulary for formal and informal speech.</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Understanding the passive voice to affect the presentation of information.</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Continuing to explore new vocabulary through synonyms and antonyms</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dashes and commas to indicate parenthesis.</a:t>
            </a:r>
          </a:p>
          <a:p>
            <a:pPr marL="196850" lvl="1" indent="-196850" algn="l">
              <a:lnSpc>
                <a:spcPts val="1725"/>
              </a:lnSpc>
              <a:buFont typeface="Arial"/>
              <a:buChar char="•"/>
            </a:pPr>
            <a:endParaRPr lang="en-GB" sz="1500" spc="-72" dirty="0">
              <a:solidFill>
                <a:srgbClr val="000000"/>
              </a:solidFill>
              <a:latin typeface="Childos Arabic"/>
              <a:ea typeface="Childos Arabic"/>
              <a:cs typeface="Childos Arabic"/>
              <a:sym typeface="Childos Arabic"/>
            </a:endParaRPr>
          </a:p>
          <a:p>
            <a:pPr marL="196850" lvl="1" indent="-196850" algn="l">
              <a:lnSpc>
                <a:spcPts val="1725"/>
              </a:lnSpc>
              <a:buFont typeface="Arial"/>
              <a:buChar char="•"/>
            </a:pPr>
            <a:endParaRPr lang="en-US" sz="1500" spc="-72" dirty="0">
              <a:solidFill>
                <a:srgbClr val="000000"/>
              </a:solidFill>
              <a:latin typeface="Childos Arabic"/>
              <a:ea typeface="Childos Arabic"/>
              <a:cs typeface="Childos Arabic"/>
              <a:sym typeface="Childos Arabic"/>
            </a:endParaRPr>
          </a:p>
        </p:txBody>
      </p:sp>
      <p:sp>
        <p:nvSpPr>
          <p:cNvPr id="24" name="TextBox 24"/>
          <p:cNvSpPr txBox="1"/>
          <p:nvPr/>
        </p:nvSpPr>
        <p:spPr>
          <a:xfrm>
            <a:off x="7456274" y="1450157"/>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grpSp>
        <p:nvGrpSpPr>
          <p:cNvPr id="12" name="Group 11">
            <a:extLst>
              <a:ext uri="{FF2B5EF4-FFF2-40B4-BE49-F238E27FC236}">
                <a16:creationId xmlns:a16="http://schemas.microsoft.com/office/drawing/2014/main" id="{A359B649-E6E5-4A01-AD29-5B0739D69768}"/>
              </a:ext>
            </a:extLst>
          </p:cNvPr>
          <p:cNvGrpSpPr/>
          <p:nvPr/>
        </p:nvGrpSpPr>
        <p:grpSpPr>
          <a:xfrm>
            <a:off x="1494119" y="4492861"/>
            <a:ext cx="2986824" cy="2932518"/>
            <a:chOff x="1494119" y="4492861"/>
            <a:chExt cx="2986824" cy="2932518"/>
          </a:xfrm>
        </p:grpSpPr>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7" name="TextBox 27"/>
            <p:cNvSpPr txBox="1"/>
            <p:nvPr/>
          </p:nvSpPr>
          <p:spPr>
            <a:xfrm>
              <a:off x="1894129" y="4883007"/>
              <a:ext cx="2309572" cy="2182392"/>
            </a:xfrm>
            <a:prstGeom prst="rect">
              <a:avLst/>
            </a:prstGeom>
          </p:spPr>
          <p:txBody>
            <a:bodyPr wrap="square" lIns="0" tIns="0" rIns="0" bIns="0" rtlCol="0" anchor="t">
              <a:spAutoFit/>
            </a:bodyPr>
            <a:lstStyle/>
            <a:p>
              <a:pPr algn="ctr">
                <a:lnSpc>
                  <a:spcPts val="1699"/>
                </a:lnSpc>
                <a:spcBef>
                  <a:spcPct val="0"/>
                </a:spcBef>
              </a:pPr>
              <a:r>
                <a:rPr lang="en-GB" sz="1478" spc="-70" dirty="0">
                  <a:solidFill>
                    <a:srgbClr val="000000"/>
                  </a:solidFill>
                  <a:latin typeface="Childos Arabic"/>
                  <a:ea typeface="Childos Arabic"/>
                  <a:cs typeface="Childos Arabic"/>
                  <a:sym typeface="Childos Arabic"/>
                </a:rPr>
                <a:t>In Year 6, reading continues to focus on fluency, prosody, and deep comprehension. Pupils analyse complex texts, infer meaning, evaluate authors’ choices, and compare themes. Vocabulary knowledge expands, supporting precise understanding.  This requires reading at home everyday to maintain progress.</a:t>
              </a:r>
              <a:endParaRPr lang="en-US" sz="1478" spc="-70" dirty="0">
                <a:solidFill>
                  <a:srgbClr val="000000"/>
                </a:solidFill>
                <a:latin typeface="Childos Arabic"/>
                <a:ea typeface="Childos Arabic"/>
                <a:cs typeface="Childos Arabic"/>
                <a:sym typeface="Childos Arabic"/>
              </a:endParaRPr>
            </a:p>
          </p:txBody>
        </p:sp>
      </p:gr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28895" y="-21119"/>
            <a:ext cx="8427720" cy="1037039"/>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Year 6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91442" y="1016512"/>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Lent Term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13" name="TextBox 13"/>
          <p:cNvSpPr txBox="1"/>
          <p:nvPr/>
        </p:nvSpPr>
        <p:spPr>
          <a:xfrm>
            <a:off x="7211087" y="2255155"/>
            <a:ext cx="3215365" cy="2837123"/>
          </a:xfrm>
          <a:prstGeom prst="rect">
            <a:avLst/>
          </a:prstGeom>
        </p:spPr>
        <p:txBody>
          <a:bodyPr wrap="square" lIns="0" tIns="0" rIns="0" bIns="0" rtlCol="0" anchor="t">
            <a:spAutoFit/>
          </a:bodyPr>
          <a:lstStyle/>
          <a:p>
            <a:pPr algn="l">
              <a:lnSpc>
                <a:spcPts val="1721"/>
              </a:lnSpc>
            </a:pPr>
            <a:r>
              <a:rPr lang="en-US" sz="1496" spc="-71" dirty="0">
                <a:solidFill>
                  <a:srgbClr val="000000"/>
                </a:solidFill>
                <a:latin typeface="Childos Arabic"/>
                <a:ea typeface="Childos Arabic"/>
                <a:cs typeface="Childos Arabic"/>
                <a:sym typeface="Childos Arabic"/>
              </a:rPr>
              <a:t>We are Physicists</a:t>
            </a:r>
          </a:p>
          <a:p>
            <a:pPr algn="l">
              <a:lnSpc>
                <a:spcPts val="1721"/>
              </a:lnSpc>
            </a:pPr>
            <a:r>
              <a:rPr lang="en-US" sz="1496" spc="-71" dirty="0">
                <a:solidFill>
                  <a:srgbClr val="000000"/>
                </a:solidFill>
                <a:latin typeface="Childos Arabic"/>
                <a:ea typeface="Childos Arabic"/>
                <a:cs typeface="Childos Arabic"/>
                <a:sym typeface="Childos Arabic"/>
              </a:rPr>
              <a:t>We will be studying Light</a:t>
            </a:r>
          </a:p>
          <a:p>
            <a:pPr algn="l">
              <a:lnSpc>
                <a:spcPts val="1721"/>
              </a:lnSpc>
            </a:pPr>
            <a:r>
              <a:rPr lang="en-US" sz="1496" spc="-71" dirty="0">
                <a:solidFill>
                  <a:srgbClr val="000000"/>
                </a:solidFill>
                <a:latin typeface="Childos Arabic"/>
                <a:ea typeface="Childos Arabic"/>
                <a:cs typeface="Childos Arabic"/>
                <a:sym typeface="Childos Arabic"/>
              </a:rPr>
              <a:t>We will: </a:t>
            </a:r>
          </a:p>
          <a:p>
            <a:pPr marL="90488" lvl="1" indent="-90488">
              <a:lnSpc>
                <a:spcPts val="1721"/>
              </a:lnSpc>
              <a:buFont typeface="Arial"/>
              <a:buChar char="•"/>
            </a:pPr>
            <a:r>
              <a:rPr lang="en-GB" sz="1496" spc="-71" dirty="0">
                <a:solidFill>
                  <a:srgbClr val="000000"/>
                </a:solidFill>
                <a:latin typeface="Childos Arabic"/>
                <a:ea typeface="Childos Arabic"/>
                <a:cs typeface="Childos Arabic"/>
                <a:sym typeface="Childos Arabic"/>
              </a:rPr>
              <a:t>Recognise that light appears to travel in straight lines</a:t>
            </a:r>
          </a:p>
          <a:p>
            <a:pPr marL="90488" lvl="1" indent="-90488">
              <a:lnSpc>
                <a:spcPts val="1721"/>
              </a:lnSpc>
              <a:buFont typeface="Arial"/>
              <a:buChar char="•"/>
            </a:pPr>
            <a:r>
              <a:rPr lang="en-GB" sz="1496" spc="-71" dirty="0">
                <a:solidFill>
                  <a:srgbClr val="000000"/>
                </a:solidFill>
                <a:latin typeface="Childos Arabic"/>
                <a:ea typeface="Childos Arabic"/>
                <a:cs typeface="Childos Arabic"/>
                <a:sym typeface="Childos Arabic"/>
              </a:rPr>
              <a:t>Explain that objects are seen because they give out or reflect light into the eye</a:t>
            </a:r>
          </a:p>
          <a:p>
            <a:pPr marL="90488" lvl="1" indent="-90488">
              <a:lnSpc>
                <a:spcPts val="1721"/>
              </a:lnSpc>
              <a:buFont typeface="Arial"/>
              <a:buChar char="•"/>
            </a:pPr>
            <a:r>
              <a:rPr lang="en-GB" sz="1496" spc="-71" dirty="0">
                <a:solidFill>
                  <a:srgbClr val="000000"/>
                </a:solidFill>
                <a:latin typeface="Childos Arabic"/>
                <a:ea typeface="Childos Arabic"/>
                <a:cs typeface="Childos Arabic"/>
                <a:sym typeface="Childos Arabic"/>
              </a:rPr>
              <a:t>Explain that we see things because light travels from light sources to our eyes or from light sources to objects and then to our eyes</a:t>
            </a:r>
          </a:p>
          <a:p>
            <a:pPr marL="90488" lvl="1" indent="-90488">
              <a:lnSpc>
                <a:spcPts val="1721"/>
              </a:lnSpc>
              <a:buFont typeface="Arial"/>
              <a:buChar char="•"/>
            </a:pPr>
            <a:r>
              <a:rPr lang="en-GB" sz="1496" spc="-71" dirty="0">
                <a:solidFill>
                  <a:srgbClr val="000000"/>
                </a:solidFill>
                <a:latin typeface="Childos Arabic"/>
                <a:ea typeface="Childos Arabic"/>
                <a:cs typeface="Childos Arabic"/>
                <a:sym typeface="Childos Arabic"/>
              </a:rPr>
              <a:t>Use the idea that light travels in straight lines to explain why shadows have the same shape as the objects that cast them</a:t>
            </a:r>
          </a:p>
        </p:txBody>
      </p:sp>
      <p:sp>
        <p:nvSpPr>
          <p:cNvPr id="29" name="TextBox 28">
            <a:extLst>
              <a:ext uri="{FF2B5EF4-FFF2-40B4-BE49-F238E27FC236}">
                <a16:creationId xmlns:a16="http://schemas.microsoft.com/office/drawing/2014/main" id="{2585CF3E-01D6-4B07-A51A-CF13B3B3586A}"/>
              </a:ext>
            </a:extLst>
          </p:cNvPr>
          <p:cNvSpPr txBox="1"/>
          <p:nvPr/>
        </p:nvSpPr>
        <p:spPr>
          <a:xfrm>
            <a:off x="4371124" y="5806871"/>
            <a:ext cx="5943600" cy="1600438"/>
          </a:xfrm>
          <a:prstGeom prst="rect">
            <a:avLst/>
          </a:prstGeom>
          <a:noFill/>
        </p:spPr>
        <p:txBody>
          <a:bodyPr wrap="square" rtlCol="0">
            <a:spAutoFit/>
          </a:bodyPr>
          <a:lstStyle/>
          <a:p>
            <a:r>
              <a:rPr lang="en-GB" sz="1400" dirty="0">
                <a:latin typeface="Childos Arabic" panose="020B0604020202020204" charset="-78"/>
                <a:cs typeface="Childos Arabic" panose="020B0604020202020204" charset="-78"/>
              </a:rPr>
              <a:t>In this branch pupils will learn about the life of Jesus and his revelation of the Kingdom of God through parables, encounters, miracles, and teachings. We will learn about the call of the disciples and the nature of being a follower of Jesus.</a:t>
            </a:r>
          </a:p>
          <a:p>
            <a:r>
              <a:rPr lang="en-GB" sz="1400" dirty="0">
                <a:latin typeface="Childos Arabic" panose="020B0604020202020204" charset="-78"/>
                <a:cs typeface="Childos Arabic" panose="020B0604020202020204" charset="-78"/>
              </a:rPr>
              <a:t>This will include exploring a range of miracles, knowing and understanding the sacraments.  Understanding that the sacraments are meeting points with </a:t>
            </a:r>
          </a:p>
          <a:p>
            <a:r>
              <a:rPr lang="en-GB" sz="1400" dirty="0">
                <a:latin typeface="Childos Arabic" panose="020B0604020202020204" charset="-78"/>
                <a:cs typeface="Childos Arabic" panose="020B0604020202020204" charset="-78"/>
              </a:rPr>
              <a:t>God that bring people into a closer relationship with God and the community of </a:t>
            </a:r>
          </a:p>
          <a:p>
            <a:r>
              <a:rPr lang="en-GB" sz="1400" dirty="0">
                <a:latin typeface="Childos Arabic" panose="020B0604020202020204" charset="-78"/>
                <a:cs typeface="Childos Arabic" panose="020B0604020202020204" charset="-78"/>
              </a:rPr>
              <a:t>the Church.</a:t>
            </a:r>
            <a:endParaRPr lang="en-GB" sz="1400" dirty="0"/>
          </a:p>
        </p:txBody>
      </p:sp>
      <p:sp>
        <p:nvSpPr>
          <p:cNvPr id="36" name="TextBox 35">
            <a:extLst>
              <a:ext uri="{FF2B5EF4-FFF2-40B4-BE49-F238E27FC236}">
                <a16:creationId xmlns:a16="http://schemas.microsoft.com/office/drawing/2014/main" id="{56167927-2E4A-4E8D-816C-FF65B348F0D0}"/>
              </a:ext>
            </a:extLst>
          </p:cNvPr>
          <p:cNvSpPr txBox="1"/>
          <p:nvPr/>
        </p:nvSpPr>
        <p:spPr>
          <a:xfrm>
            <a:off x="5902780" y="5513041"/>
            <a:ext cx="3352800" cy="430887"/>
          </a:xfrm>
          <a:prstGeom prst="rect">
            <a:avLst/>
          </a:prstGeom>
          <a:noFill/>
        </p:spPr>
        <p:txBody>
          <a:bodyPr wrap="square" rtlCol="0">
            <a:spAutoFit/>
          </a:bodyPr>
          <a:lstStyle/>
          <a:p>
            <a:pPr algn="ctr"/>
            <a:r>
              <a:rPr lang="en-US" sz="2200" b="1" dirty="0">
                <a:solidFill>
                  <a:srgbClr val="000000"/>
                </a:solidFill>
                <a:latin typeface="Apricots" pitchFamily="50" charset="0"/>
                <a:cs typeface="Childos Arabic"/>
                <a:sym typeface="Childos Arabic"/>
              </a:rPr>
              <a:t>Galilee to Jerusalem</a:t>
            </a:r>
            <a:endParaRPr lang="en-GB" sz="2200" b="1" dirty="0"/>
          </a:p>
        </p:txBody>
      </p:sp>
      <p:pic>
        <p:nvPicPr>
          <p:cNvPr id="11" name="Picture 10">
            <a:extLst>
              <a:ext uri="{FF2B5EF4-FFF2-40B4-BE49-F238E27FC236}">
                <a16:creationId xmlns:a16="http://schemas.microsoft.com/office/drawing/2014/main" id="{A458FCF6-54B2-49CE-91C4-8846BA2757A2}"/>
              </a:ext>
            </a:extLst>
          </p:cNvPr>
          <p:cNvPicPr>
            <a:picLocks noChangeAspect="1"/>
          </p:cNvPicPr>
          <p:nvPr/>
        </p:nvPicPr>
        <p:blipFill>
          <a:blip r:embed="rId19"/>
          <a:stretch>
            <a:fillRect/>
          </a:stretch>
        </p:blipFill>
        <p:spPr>
          <a:xfrm rot="997198">
            <a:off x="2284254" y="2838945"/>
            <a:ext cx="1372795" cy="1857668"/>
          </a:xfrm>
          <a:prstGeom prst="rect">
            <a:avLst/>
          </a:prstGeom>
        </p:spPr>
      </p:pic>
      <p:grpSp>
        <p:nvGrpSpPr>
          <p:cNvPr id="2" name="Group 1">
            <a:extLst>
              <a:ext uri="{FF2B5EF4-FFF2-40B4-BE49-F238E27FC236}">
                <a16:creationId xmlns:a16="http://schemas.microsoft.com/office/drawing/2014/main" id="{6BDAE41E-97E3-4153-9E86-9ADF1CE1EAA8}"/>
              </a:ext>
            </a:extLst>
          </p:cNvPr>
          <p:cNvGrpSpPr/>
          <p:nvPr/>
        </p:nvGrpSpPr>
        <p:grpSpPr>
          <a:xfrm>
            <a:off x="3629927" y="1450157"/>
            <a:ext cx="1875635" cy="542745"/>
            <a:chOff x="3629927" y="1450157"/>
            <a:chExt cx="1875635" cy="542745"/>
          </a:xfrm>
        </p:grpSpPr>
        <p:sp>
          <p:nvSpPr>
            <p:cNvPr id="7" name="Freeform 7"/>
            <p:cNvSpPr/>
            <p:nvPr/>
          </p:nvSpPr>
          <p:spPr>
            <a:xfrm>
              <a:off x="3629927" y="1450157"/>
              <a:ext cx="1875635" cy="5427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Maths</a:t>
              </a:r>
            </a:p>
          </p:txBody>
        </p:sp>
      </p:grpSp>
      <p:pic>
        <p:nvPicPr>
          <p:cNvPr id="37" name="Picture 36">
            <a:extLst>
              <a:ext uri="{FF2B5EF4-FFF2-40B4-BE49-F238E27FC236}">
                <a16:creationId xmlns:a16="http://schemas.microsoft.com/office/drawing/2014/main" id="{D86F097D-ECD8-4835-9F3B-4D083096549E}"/>
              </a:ext>
            </a:extLst>
          </p:cNvPr>
          <p:cNvPicPr>
            <a:picLocks noChangeAspect="1"/>
          </p:cNvPicPr>
          <p:nvPr/>
        </p:nvPicPr>
        <p:blipFill>
          <a:blip r:embed="rId20"/>
          <a:stretch>
            <a:fillRect/>
          </a:stretch>
        </p:blipFill>
        <p:spPr>
          <a:xfrm rot="359341">
            <a:off x="8825615" y="1616921"/>
            <a:ext cx="1813893" cy="1013278"/>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7956" y="94344"/>
            <a:ext cx="2248061" cy="69798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4" y="4027417"/>
            <a:ext cx="3293998" cy="381977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9" name="Freeform 9"/>
          <p:cNvSpPr/>
          <p:nvPr/>
        </p:nvSpPr>
        <p:spPr>
          <a:xfrm>
            <a:off x="272447" y="38396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4637062" y="4925197"/>
            <a:ext cx="6119778" cy="2631303"/>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507178" y="147591"/>
            <a:ext cx="16249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History</a:t>
            </a:r>
          </a:p>
        </p:txBody>
      </p:sp>
      <p:sp>
        <p:nvSpPr>
          <p:cNvPr id="27" name="TextBox 27"/>
          <p:cNvSpPr txBox="1"/>
          <p:nvPr/>
        </p:nvSpPr>
        <p:spPr>
          <a:xfrm>
            <a:off x="753367" y="3830599"/>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7" name="Freeform 3">
            <a:extLst>
              <a:ext uri="{FF2B5EF4-FFF2-40B4-BE49-F238E27FC236}">
                <a16:creationId xmlns:a16="http://schemas.microsoft.com/office/drawing/2014/main" id="{686BDDDC-BF75-9A68-78B7-5D0443B42464}"/>
              </a:ext>
            </a:extLst>
          </p:cNvPr>
          <p:cNvSpPr/>
          <p:nvPr/>
        </p:nvSpPr>
        <p:spPr>
          <a:xfrm>
            <a:off x="7518995" y="492542"/>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907104" y="456088"/>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644414"/>
            <a:ext cx="3749040" cy="217557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1746376"/>
          </a:xfrm>
          <a:prstGeom prst="rect">
            <a:avLst/>
          </a:prstGeom>
        </p:spPr>
        <p:txBody>
          <a:bodyPr wrap="square" lIns="0" tIns="0" rIns="0" bIns="0" rtlCol="0" anchor="t">
            <a:spAutoFit/>
          </a:bodyPr>
          <a:lstStyle/>
          <a:p>
            <a:pPr algn="l">
              <a:lnSpc>
                <a:spcPts val="1699"/>
              </a:lnSpc>
              <a:spcBef>
                <a:spcPct val="0"/>
              </a:spcBef>
            </a:pPr>
            <a:r>
              <a:rPr lang="en-US" sz="1478" spc="-70" dirty="0">
                <a:solidFill>
                  <a:srgbClr val="000000"/>
                </a:solidFill>
                <a:latin typeface="Childos Arabic"/>
                <a:ea typeface="Childos Arabic"/>
                <a:cs typeface="Childos Arabic"/>
                <a:sym typeface="Childos Arabic"/>
              </a:rPr>
              <a:t>We will continue to understand the changing roles of women as a result of WWII</a:t>
            </a:r>
          </a:p>
          <a:p>
            <a:pPr algn="l">
              <a:lnSpc>
                <a:spcPts val="1699"/>
              </a:lnSpc>
              <a:spcBef>
                <a:spcPct val="0"/>
              </a:spcBef>
            </a:pPr>
            <a:r>
              <a:rPr lang="en-US" sz="1478" spc="-70" dirty="0">
                <a:solidFill>
                  <a:srgbClr val="000000"/>
                </a:solidFill>
                <a:latin typeface="Childos Arabic"/>
                <a:ea typeface="Childos Arabic"/>
                <a:cs typeface="Childos Arabic"/>
                <a:sym typeface="Childos Arabic"/>
              </a:rPr>
              <a:t>We will continue with our learning about:</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significant events which led to WWII</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causes and impact of Evacuation </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effects of the Blitz</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change in role of women in WWII</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How women’s lives changed after the war</a:t>
            </a:r>
          </a:p>
        </p:txBody>
      </p:sp>
      <p:sp>
        <p:nvSpPr>
          <p:cNvPr id="39" name="Freeform 7">
            <a:extLst>
              <a:ext uri="{FF2B5EF4-FFF2-40B4-BE49-F238E27FC236}">
                <a16:creationId xmlns:a16="http://schemas.microsoft.com/office/drawing/2014/main" id="{C5A36BEA-FDD6-7A57-857C-7B6F9B0BDA40}"/>
              </a:ext>
            </a:extLst>
          </p:cNvPr>
          <p:cNvSpPr/>
          <p:nvPr/>
        </p:nvSpPr>
        <p:spPr>
          <a:xfrm>
            <a:off x="4110616" y="1169175"/>
            <a:ext cx="3246975" cy="2027344"/>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sz="2000" b="1" dirty="0">
              <a:latin typeface="Childos Arabic" panose="020B0604020202020204" charset="-78"/>
              <a:cs typeface="Childos Arabic" panose="020B0604020202020204" charset="-78"/>
            </a:endParaRPr>
          </a:p>
          <a:p>
            <a:r>
              <a:rPr lang="en-GB" sz="2000" b="1" dirty="0">
                <a:latin typeface="Childos Arabic" panose="020B0604020202020204" charset="-78"/>
                <a:cs typeface="Childos Arabic" panose="020B0604020202020204" charset="-78"/>
              </a:rPr>
              <a:t>Play in an Ensemble</a:t>
            </a:r>
          </a:p>
          <a:p>
            <a:r>
              <a:rPr lang="en-GB" dirty="0">
                <a:latin typeface="Childos Arabic" panose="020B0604020202020204" charset="-78"/>
                <a:cs typeface="Childos Arabic" panose="020B0604020202020204" charset="-78"/>
              </a:rPr>
              <a:t>Read and perform from rhythm notation in up to four parts, </a:t>
            </a:r>
          </a:p>
          <a:p>
            <a:r>
              <a:rPr lang="en-GB" dirty="0">
                <a:latin typeface="Childos Arabic" panose="020B0604020202020204" charset="-78"/>
                <a:cs typeface="Childos Arabic" panose="020B0604020202020204" charset="-78"/>
              </a:rPr>
              <a:t>identifying note names, expanding on known rhythm notation. </a:t>
            </a:r>
            <a:endParaRPr lang="en-GB" sz="2000" dirty="0">
              <a:latin typeface="Abadi" panose="020B0604020104020204" pitchFamily="34" charset="0"/>
            </a:endParaRPr>
          </a:p>
        </p:txBody>
      </p:sp>
      <p:sp>
        <p:nvSpPr>
          <p:cNvPr id="42" name="TextBox 41">
            <a:extLst>
              <a:ext uri="{FF2B5EF4-FFF2-40B4-BE49-F238E27FC236}">
                <a16:creationId xmlns:a16="http://schemas.microsoft.com/office/drawing/2014/main" id="{06649A4A-8597-A62B-E19E-341A74998DAD}"/>
              </a:ext>
            </a:extLst>
          </p:cNvPr>
          <p:cNvSpPr txBox="1"/>
          <p:nvPr/>
        </p:nvSpPr>
        <p:spPr>
          <a:xfrm>
            <a:off x="79047" y="4309247"/>
            <a:ext cx="2718142" cy="23852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ricots" pitchFamily="50" charset="0"/>
              </a:rPr>
              <a:t>Created </a:t>
            </a:r>
            <a:r>
              <a:rPr lang="en-GB" sz="1600" b="1" dirty="0">
                <a:solidFill>
                  <a:prstClr val="black"/>
                </a:solidFill>
                <a:latin typeface="Apricots" pitchFamily="50" charset="0"/>
              </a:rPr>
              <a:t>to Love in Community</a:t>
            </a:r>
            <a:endParaRPr kumimoji="0" lang="en-GB" sz="1600" b="1" i="0" u="none" strike="noStrike" kern="1200" cap="none" spc="0" normalizeH="0" baseline="0" noProof="0" dirty="0">
              <a:ln>
                <a:noFill/>
              </a:ln>
              <a:solidFill>
                <a:prstClr val="black"/>
              </a:solidFill>
              <a:effectLst/>
              <a:uLnTx/>
              <a:uFillTx/>
              <a:latin typeface="Apricots" pitchFamily="50" charset="0"/>
            </a:endParaRPr>
          </a:p>
          <a:p>
            <a:pPr lvl="0">
              <a:defRPr/>
            </a:pPr>
            <a:r>
              <a:rPr lang="en-US" sz="1300" dirty="0">
                <a:latin typeface="Abadi" panose="020B0604020104020204" pitchFamily="34" charset="0"/>
              </a:rPr>
              <a:t>We will be looking at: </a:t>
            </a:r>
          </a:p>
          <a:p>
            <a:pPr lvl="0">
              <a:defRPr/>
            </a:pPr>
            <a:endParaRPr lang="en-US" sz="1300" dirty="0">
              <a:latin typeface="Abadi" panose="020B0604020104020204" pitchFamily="34" charset="0"/>
            </a:endParaRPr>
          </a:p>
          <a:p>
            <a:pPr marL="285750" lvl="0" indent="-285750">
              <a:buFont typeface="Arial" panose="020B0604020202020204" pitchFamily="34" charset="0"/>
              <a:buChar char="•"/>
              <a:defRPr/>
            </a:pPr>
            <a:r>
              <a:rPr lang="en-GB" sz="1300" dirty="0">
                <a:latin typeface="Abadi" panose="020B0604020104020204" pitchFamily="34" charset="0"/>
              </a:rPr>
              <a:t>How to apply Catholic Social Teaching to current issues</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Know the process of getting a </a:t>
            </a:r>
            <a:r>
              <a:rPr lang="en-GB" sz="1300" dirty="0">
                <a:solidFill>
                  <a:prstClr val="black"/>
                </a:solidFill>
                <a:latin typeface="Abadi" panose="020B0604020104020204" pitchFamily="34" charset="0"/>
              </a:rPr>
              <a:t>job and factors that influence job choice</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Know the hierarchy of needs in regards to spending</a:t>
            </a: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070" y="3494961"/>
            <a:ext cx="3775075" cy="215208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846289" y="3839659"/>
            <a:ext cx="3924753" cy="1738938"/>
          </a:xfrm>
          <a:prstGeom prst="rect">
            <a:avLst/>
          </a:prstGeom>
          <a:noFill/>
        </p:spPr>
        <p:txBody>
          <a:bodyPr wrap="square">
            <a:spAutoFit/>
          </a:bodyPr>
          <a:lstStyle/>
          <a:p>
            <a:pPr algn="ctr">
              <a:buNone/>
            </a:pPr>
            <a:r>
              <a:rPr lang="en-GB" sz="1600" dirty="0">
                <a:effectLst/>
                <a:latin typeface="Apricots" pitchFamily="50" charset="0"/>
                <a:ea typeface="Calibri" panose="020F0502020204030204" pitchFamily="34" charset="0"/>
                <a:cs typeface="Arial" panose="020B0604020202020204" pitchFamily="34" charset="0"/>
              </a:rPr>
              <a:t>Data Handling</a:t>
            </a:r>
          </a:p>
          <a:p>
            <a:pPr>
              <a:buNone/>
            </a:pPr>
            <a:endParaRPr lang="en-GB" sz="1100" dirty="0">
              <a:effectLst/>
              <a:latin typeface="Apricots" pitchFamily="50"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identify how barcodes and QR codes work</a:t>
            </a:r>
          </a:p>
          <a:p>
            <a:pPr marL="171450" indent="-171450">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recognise how RFID is used</a:t>
            </a:r>
          </a:p>
          <a:p>
            <a:pPr marL="171450" indent="-171450">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input and analyse data.</a:t>
            </a:r>
          </a:p>
          <a:p>
            <a:pPr marL="171450" indent="-171450">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analyse and evaluate data</a:t>
            </a:r>
          </a:p>
        </p:txBody>
      </p:sp>
      <p:sp>
        <p:nvSpPr>
          <p:cNvPr id="46" name="Freeform 3">
            <a:extLst>
              <a:ext uri="{FF2B5EF4-FFF2-40B4-BE49-F238E27FC236}">
                <a16:creationId xmlns:a16="http://schemas.microsoft.com/office/drawing/2014/main" id="{6D588802-E09F-39E7-F7BE-46C7669E0EBF}"/>
              </a:ext>
            </a:extLst>
          </p:cNvPr>
          <p:cNvSpPr/>
          <p:nvPr/>
        </p:nvSpPr>
        <p:spPr>
          <a:xfrm>
            <a:off x="4111203" y="632660"/>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301461" y="646149"/>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34110" y="1084589"/>
            <a:ext cx="3145023" cy="1846956"/>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r>
              <a:rPr lang="en-GB" sz="1600" dirty="0">
                <a:latin typeface="Childos Arabic" panose="020B0604020202020204" charset="-78"/>
                <a:cs typeface="Childos Arabic" panose="020B0604020202020204" charset="-78"/>
              </a:rPr>
              <a:t>In Dance we will know :</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It is possible to communicate a message through dance using principles such as isolation, tempo, and repetition. </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Posture and poise is important whilst dancing and movements should be clean and upright.</a:t>
            </a:r>
          </a:p>
        </p:txBody>
      </p:sp>
      <p:sp>
        <p:nvSpPr>
          <p:cNvPr id="35" name="TextBox 35"/>
          <p:cNvSpPr txBox="1"/>
          <p:nvPr/>
        </p:nvSpPr>
        <p:spPr>
          <a:xfrm>
            <a:off x="4887808" y="5788496"/>
            <a:ext cx="5628611" cy="1698542"/>
          </a:xfrm>
          <a:prstGeom prst="rect">
            <a:avLst/>
          </a:prstGeom>
        </p:spPr>
        <p:txBody>
          <a:bodyPr wrap="square" lIns="0" tIns="0" rIns="0" bIns="0" rtlCol="0" anchor="t">
            <a:spAutoFit/>
          </a:bodyPr>
          <a:lstStyle/>
          <a:p>
            <a:pPr algn="l">
              <a:lnSpc>
                <a:spcPts val="1947"/>
              </a:lnSpc>
              <a:spcBef>
                <a:spcPct val="0"/>
              </a:spcBef>
            </a:pPr>
            <a:r>
              <a:rPr lang="en-GB" sz="1600" b="1" spc="-81" dirty="0">
                <a:solidFill>
                  <a:srgbClr val="000000"/>
                </a:solidFill>
                <a:latin typeface="Childos Arabic"/>
                <a:ea typeface="Childos Arabic"/>
                <a:cs typeface="Childos Arabic"/>
                <a:sym typeface="Childos Arabic"/>
              </a:rPr>
              <a:t>Mechanical Systems: Cams and Followers</a:t>
            </a:r>
          </a:p>
          <a:p>
            <a:pPr marL="285750" indent="-285750">
              <a:lnSpc>
                <a:spcPts val="1947"/>
              </a:lnSpc>
              <a:spcBef>
                <a:spcPct val="0"/>
              </a:spcBef>
              <a:buFont typeface="Arial" panose="020B0604020202020204" pitchFamily="34" charset="0"/>
              <a:buChar char="•"/>
            </a:pPr>
            <a:r>
              <a:rPr lang="en-GB" sz="1400" spc="-81" dirty="0">
                <a:solidFill>
                  <a:srgbClr val="000000"/>
                </a:solidFill>
                <a:latin typeface="Childos Arabic"/>
                <a:ea typeface="Childos Arabic"/>
                <a:cs typeface="Childos Arabic"/>
                <a:sym typeface="Childos Arabic"/>
              </a:rPr>
              <a:t>To prepare wood for assembly by measuring, marking and cutting each piece</a:t>
            </a:r>
          </a:p>
          <a:p>
            <a:pPr marL="285750" indent="-285750">
              <a:lnSpc>
                <a:spcPts val="1947"/>
              </a:lnSpc>
              <a:spcBef>
                <a:spcPct val="0"/>
              </a:spcBef>
              <a:buFont typeface="Arial" panose="020B0604020202020204" pitchFamily="34" charset="0"/>
              <a:buChar char="•"/>
            </a:pPr>
            <a:r>
              <a:rPr lang="en-GB" sz="1400" spc="-81" dirty="0">
                <a:solidFill>
                  <a:srgbClr val="000000"/>
                </a:solidFill>
                <a:latin typeface="Childos Arabic"/>
                <a:ea typeface="Childos Arabic"/>
                <a:cs typeface="Childos Arabic"/>
                <a:sym typeface="Childos Arabic"/>
              </a:rPr>
              <a:t>To assemble the automata frame components and supports with the help of an exploded-diagram</a:t>
            </a:r>
          </a:p>
          <a:p>
            <a:pPr marL="285750" indent="-285750">
              <a:lnSpc>
                <a:spcPts val="1947"/>
              </a:lnSpc>
              <a:spcBef>
                <a:spcPct val="0"/>
              </a:spcBef>
              <a:buFont typeface="Arial" panose="020B0604020202020204" pitchFamily="34" charset="0"/>
              <a:buChar char="•"/>
            </a:pPr>
            <a:r>
              <a:rPr lang="en-GB" sz="1400" spc="-81" dirty="0">
                <a:solidFill>
                  <a:srgbClr val="000000"/>
                </a:solidFill>
                <a:latin typeface="Childos Arabic"/>
                <a:ea typeface="Childos Arabic"/>
                <a:cs typeface="Childos Arabic"/>
                <a:sym typeface="Childos Arabic"/>
              </a:rPr>
              <a:t>To explore the relationship between cam profiles and follower movement, to inform a design decision</a:t>
            </a:r>
          </a:p>
          <a:p>
            <a:pPr marL="285750" indent="-285750">
              <a:lnSpc>
                <a:spcPts val="1947"/>
              </a:lnSpc>
              <a:spcBef>
                <a:spcPct val="0"/>
              </a:spcBef>
              <a:buFont typeface="Arial" panose="020B0604020202020204" pitchFamily="34" charset="0"/>
              <a:buChar char="•"/>
            </a:pPr>
            <a:r>
              <a:rPr lang="en-GB" sz="1400" spc="-81" dirty="0">
                <a:solidFill>
                  <a:srgbClr val="000000"/>
                </a:solidFill>
                <a:latin typeface="Childos Arabic"/>
                <a:ea typeface="Childos Arabic"/>
                <a:cs typeface="Childos Arabic"/>
                <a:sym typeface="Childos Arabic"/>
              </a:rPr>
              <a:t>To apply the housing and finishing touches to the automata frame</a:t>
            </a:r>
          </a:p>
        </p:txBody>
      </p:sp>
      <p:sp>
        <p:nvSpPr>
          <p:cNvPr id="20" name="Freeform 20"/>
          <p:cNvSpPr/>
          <p:nvPr/>
        </p:nvSpPr>
        <p:spPr>
          <a:xfrm>
            <a:off x="6655705" y="3224520"/>
            <a:ext cx="4294533" cy="2276657"/>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2" name="TextBox 22"/>
          <p:cNvSpPr txBox="1"/>
          <p:nvPr/>
        </p:nvSpPr>
        <p:spPr>
          <a:xfrm>
            <a:off x="6830626" y="4125490"/>
            <a:ext cx="1270907" cy="551403"/>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23" name="TextBox 23"/>
          <p:cNvSpPr txBox="1"/>
          <p:nvPr/>
        </p:nvSpPr>
        <p:spPr>
          <a:xfrm>
            <a:off x="6682984" y="4418167"/>
            <a:ext cx="2476652" cy="270606"/>
          </a:xfrm>
          <a:prstGeom prst="rect">
            <a:avLst/>
          </a:prstGeom>
        </p:spPr>
        <p:txBody>
          <a:bodyPr lIns="0" tIns="0" rIns="0" bIns="0" rtlCol="0" anchor="t">
            <a:spAutoFit/>
          </a:bodyPr>
          <a:lstStyle/>
          <a:p>
            <a:pPr algn="ctr">
              <a:lnSpc>
                <a:spcPts val="1947"/>
              </a:lnSpc>
            </a:pPr>
            <a:endParaRPr lang="en-US" sz="1693" spc="-81" dirty="0">
              <a:solidFill>
                <a:srgbClr val="000000"/>
              </a:solidFill>
              <a:latin typeface="Childos Arabic"/>
              <a:ea typeface="Childos Arabic"/>
              <a:cs typeface="Childos Arabic"/>
              <a:sym typeface="Childos Arabic"/>
            </a:endParaRPr>
          </a:p>
        </p:txBody>
      </p:sp>
      <p:sp>
        <p:nvSpPr>
          <p:cNvPr id="21" name="Freeform 21"/>
          <p:cNvSpPr/>
          <p:nvPr/>
        </p:nvSpPr>
        <p:spPr>
          <a:xfrm>
            <a:off x="9691407" y="3622379"/>
            <a:ext cx="1121012" cy="1027662"/>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7"/>
            <a:stretch>
              <a:fillRect/>
            </a:stretch>
          </a:blipFill>
        </p:spPr>
        <p:txBody>
          <a:bodyPr/>
          <a:lstStyle/>
          <a:p>
            <a:endParaRPr lang="en-GB" dirty="0"/>
          </a:p>
        </p:txBody>
      </p:sp>
      <p:sp>
        <p:nvSpPr>
          <p:cNvPr id="44" name="TextBox 35">
            <a:extLst>
              <a:ext uri="{FF2B5EF4-FFF2-40B4-BE49-F238E27FC236}">
                <a16:creationId xmlns:a16="http://schemas.microsoft.com/office/drawing/2014/main" id="{0F24E719-35AA-4F2C-A368-D6D1260AF6AC}"/>
              </a:ext>
            </a:extLst>
          </p:cNvPr>
          <p:cNvSpPr txBox="1"/>
          <p:nvPr/>
        </p:nvSpPr>
        <p:spPr>
          <a:xfrm>
            <a:off x="6736706" y="3650635"/>
            <a:ext cx="3994689" cy="1454885"/>
          </a:xfrm>
          <a:prstGeom prst="rect">
            <a:avLst/>
          </a:prstGeom>
        </p:spPr>
        <p:txBody>
          <a:bodyPr wrap="square" lIns="0" tIns="0" rIns="0" bIns="0" rtlCol="0" anchor="t">
            <a:spAutoFit/>
          </a:bodyPr>
          <a:lstStyle/>
          <a:p>
            <a:pPr>
              <a:lnSpc>
                <a:spcPts val="1947"/>
              </a:lnSpc>
              <a:spcBef>
                <a:spcPct val="0"/>
              </a:spcBef>
            </a:pPr>
            <a:r>
              <a:rPr lang="en-GB" sz="1600" b="1" spc="-81" dirty="0">
                <a:solidFill>
                  <a:srgbClr val="000000"/>
                </a:solidFill>
                <a:latin typeface="Childos Arabic"/>
                <a:ea typeface="Childos Arabic"/>
                <a:cs typeface="Childos Arabic"/>
                <a:sym typeface="Childos Arabic"/>
              </a:rPr>
              <a:t>La Segunda Guerra Mundial (World War 2)</a:t>
            </a:r>
          </a:p>
          <a:p>
            <a:pPr>
              <a:lnSpc>
                <a:spcPts val="1947"/>
              </a:lnSpc>
              <a:spcBef>
                <a:spcPct val="0"/>
              </a:spcBef>
            </a:pPr>
            <a:r>
              <a:rPr lang="en-GB" sz="1400" spc="-81" dirty="0">
                <a:solidFill>
                  <a:srgbClr val="000000"/>
                </a:solidFill>
                <a:latin typeface="Childos Arabic"/>
                <a:ea typeface="Childos Arabic"/>
                <a:cs typeface="Childos Arabic"/>
                <a:sym typeface="Childos Arabic"/>
              </a:rPr>
              <a:t>Pupils will be taught the skills to understand longer and more complicated text in the foreign language. </a:t>
            </a:r>
          </a:p>
          <a:p>
            <a:pPr>
              <a:lnSpc>
                <a:spcPts val="1947"/>
              </a:lnSpc>
              <a:spcBef>
                <a:spcPct val="0"/>
              </a:spcBef>
            </a:pPr>
            <a:r>
              <a:rPr lang="en-GB" sz="1400" spc="-81" dirty="0">
                <a:solidFill>
                  <a:srgbClr val="000000"/>
                </a:solidFill>
                <a:latin typeface="Childos Arabic"/>
                <a:ea typeface="Childos Arabic"/>
                <a:cs typeface="Childos Arabic"/>
                <a:sym typeface="Childos Arabic"/>
              </a:rPr>
              <a:t>Pupils will learn to ‘gist’ read, listen and understand more of the foreign language by using cognates and language they are familiar with so as to decode unknown language. </a:t>
            </a:r>
          </a:p>
        </p:txBody>
      </p:sp>
      <p:sp>
        <p:nvSpPr>
          <p:cNvPr id="41" name="Freeform 8">
            <a:extLst>
              <a:ext uri="{FF2B5EF4-FFF2-40B4-BE49-F238E27FC236}">
                <a16:creationId xmlns:a16="http://schemas.microsoft.com/office/drawing/2014/main" id="{A58844CC-7FA3-28E9-63C1-995107588FA7}"/>
              </a:ext>
            </a:extLst>
          </p:cNvPr>
          <p:cNvSpPr/>
          <p:nvPr/>
        </p:nvSpPr>
        <p:spPr>
          <a:xfrm>
            <a:off x="7502489" y="297046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7394209" y="2967359"/>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Spanish</a:t>
            </a:r>
          </a:p>
        </p:txBody>
      </p:sp>
      <p:grpSp>
        <p:nvGrpSpPr>
          <p:cNvPr id="32" name="Group 32"/>
          <p:cNvGrpSpPr/>
          <p:nvPr/>
        </p:nvGrpSpPr>
        <p:grpSpPr>
          <a:xfrm rot="795463">
            <a:off x="6907434" y="5300345"/>
            <a:ext cx="1978058" cy="485068"/>
            <a:chOff x="10568" y="23602"/>
            <a:chExt cx="2122922" cy="646759"/>
          </a:xfrm>
        </p:grpSpPr>
        <p:sp>
          <p:nvSpPr>
            <p:cNvPr id="33" name="Freeform 33"/>
            <p:cNvSpPr/>
            <p:nvPr/>
          </p:nvSpPr>
          <p:spPr>
            <a:xfrm rot="20860880">
              <a:off x="10568" y="91196"/>
              <a:ext cx="2122922" cy="557265"/>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287035">
              <a:off x="701472" y="23602"/>
              <a:ext cx="703262" cy="64675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DT</a:t>
              </a:r>
            </a:p>
          </p:txBody>
        </p:sp>
      </p:grpSp>
      <p:pic>
        <p:nvPicPr>
          <p:cNvPr id="5" name="Picture 4">
            <a:extLst>
              <a:ext uri="{FF2B5EF4-FFF2-40B4-BE49-F238E27FC236}">
                <a16:creationId xmlns:a16="http://schemas.microsoft.com/office/drawing/2014/main" id="{E3A28947-0113-42D6-8210-E7F0DE9AF1A0}"/>
              </a:ext>
            </a:extLst>
          </p:cNvPr>
          <p:cNvPicPr>
            <a:picLocks noChangeAspect="1"/>
          </p:cNvPicPr>
          <p:nvPr/>
        </p:nvPicPr>
        <p:blipFill>
          <a:blip r:embed="rId18"/>
          <a:stretch>
            <a:fillRect/>
          </a:stretch>
        </p:blipFill>
        <p:spPr>
          <a:xfrm rot="889827">
            <a:off x="2333025" y="2734790"/>
            <a:ext cx="906901" cy="1270537"/>
          </a:xfrm>
          <a:prstGeom prst="rect">
            <a:avLst/>
          </a:prstGeom>
        </p:spPr>
      </p:pic>
      <p:pic>
        <p:nvPicPr>
          <p:cNvPr id="7" name="Picture 6">
            <a:extLst>
              <a:ext uri="{FF2B5EF4-FFF2-40B4-BE49-F238E27FC236}">
                <a16:creationId xmlns:a16="http://schemas.microsoft.com/office/drawing/2014/main" id="{7A33B279-3A6B-4B14-89F0-EE3CF0ECAC5C}"/>
              </a:ext>
            </a:extLst>
          </p:cNvPr>
          <p:cNvPicPr>
            <a:picLocks noChangeAspect="1"/>
          </p:cNvPicPr>
          <p:nvPr/>
        </p:nvPicPr>
        <p:blipFill>
          <a:blip r:embed="rId19"/>
          <a:stretch>
            <a:fillRect/>
          </a:stretch>
        </p:blipFill>
        <p:spPr>
          <a:xfrm>
            <a:off x="524031" y="2685926"/>
            <a:ext cx="1443029" cy="1043587"/>
          </a:xfrm>
          <a:prstGeom prst="rect">
            <a:avLst/>
          </a:prstGeom>
        </p:spPr>
      </p:pic>
      <p:grpSp>
        <p:nvGrpSpPr>
          <p:cNvPr id="2" name="Group 1">
            <a:extLst>
              <a:ext uri="{FF2B5EF4-FFF2-40B4-BE49-F238E27FC236}">
                <a16:creationId xmlns:a16="http://schemas.microsoft.com/office/drawing/2014/main" id="{6FBAB65B-8E1B-4D39-B2FE-12F7DF9F5D18}"/>
              </a:ext>
            </a:extLst>
          </p:cNvPr>
          <p:cNvGrpSpPr/>
          <p:nvPr/>
        </p:nvGrpSpPr>
        <p:grpSpPr>
          <a:xfrm>
            <a:off x="3218088" y="3235444"/>
            <a:ext cx="1933390" cy="528315"/>
            <a:chOff x="3218088" y="3235444"/>
            <a:chExt cx="1933390" cy="528315"/>
          </a:xfrm>
        </p:grpSpPr>
        <p:sp>
          <p:nvSpPr>
            <p:cNvPr id="8" name="Freeform 8"/>
            <p:cNvSpPr/>
            <p:nvPr/>
          </p:nvSpPr>
          <p:spPr>
            <a:xfrm>
              <a:off x="3218088" y="325624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6" name="TextBox 26"/>
            <p:cNvSpPr txBox="1"/>
            <p:nvPr/>
          </p:nvSpPr>
          <p:spPr>
            <a:xfrm>
              <a:off x="3236195" y="3235444"/>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30F8B-0BA4-4696-A51A-4FD115E97275}"/>
</file>

<file path=customXml/itemProps2.xml><?xml version="1.0" encoding="utf-8"?>
<ds:datastoreItem xmlns:ds="http://schemas.openxmlformats.org/officeDocument/2006/customXml" ds:itemID="{BF23ACA9-17BF-4513-AA5E-97AA745387A4}">
  <ds:schemaRef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cfb5791d-50cb-459b-b260-264e49aabc23"/>
  </ds:schemaRefs>
</ds:datastoreItem>
</file>

<file path=customXml/itemProps3.xml><?xml version="1.0" encoding="utf-8"?>
<ds:datastoreItem xmlns:ds="http://schemas.openxmlformats.org/officeDocument/2006/customXml" ds:itemID="{1F224029-C927-44D3-AC2D-AE1ACA709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1520</TotalTime>
  <Words>674</Words>
  <Application>Microsoft Office PowerPoint</Application>
  <PresentationFormat>Custom</PresentationFormat>
  <Paragraphs>81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Childos Arabic</vt:lpstr>
      <vt:lpstr>Modern Love Caps</vt:lpstr>
      <vt:lpstr>Arial</vt:lpstr>
      <vt:lpstr>Modern Love</vt:lpstr>
      <vt:lpstr>Abadi</vt:lpstr>
      <vt:lpstr>Rockwell</vt:lpstr>
      <vt:lpstr>Calibri</vt:lpstr>
      <vt:lpstr>Apricots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Suzanne Cattigan</dc:creator>
  <cp:lastModifiedBy>Suzanne Cattigan</cp:lastModifiedBy>
  <cp:revision>32</cp:revision>
  <cp:lastPrinted>2025-11-04T08:02:09Z</cp:lastPrinted>
  <dcterms:created xsi:type="dcterms:W3CDTF">2006-08-16T00:00:00Z</dcterms:created>
  <dcterms:modified xsi:type="dcterms:W3CDTF">2026-01-09T09:34:33Z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