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7"/>
  </p:notesMasterIdLst>
  <p:sldIdLst>
    <p:sldId id="256" r:id="rId5"/>
    <p:sldId id="257" r:id="rId6"/>
  </p:sldIdLst>
  <p:sldSz cx="7556500" cy="10693400"/>
  <p:notesSz cx="6797675" cy="9926638"/>
  <p:embeddedFontLst>
    <p:embeddedFont>
      <p:font typeface="Apricots" panose="020B0604020202020204" charset="0"/>
      <p:regular r:id="rId8"/>
    </p:embeddedFont>
    <p:embeddedFont>
      <p:font typeface="Calibri" panose="020F0502020204030204" pitchFamily="34" charset="0"/>
      <p:regular r:id="rId9"/>
      <p:bold r:id="rId10"/>
      <p:italic r:id="rId11"/>
      <p:boldItalic r:id="rId12"/>
    </p:embeddedFont>
    <p:embeddedFont>
      <p:font typeface="Lovelace" panose="020B0604020202020204" charset="0"/>
      <p:regular r:id="rId13"/>
    </p:embeddedFont>
    <p:embeddedFont>
      <p:font typeface="Roboto" panose="020B0604020202020204" charset="0"/>
      <p:regular r:id="rId14"/>
      <p:bold r:id="rId15"/>
      <p:italic r:id="rId16"/>
      <p:boldItalic r:id="rId17"/>
    </p:embeddedFont>
    <p:embeddedFont>
      <p:font typeface="Roboto Bold"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6F461-094C-F2FE-F3B7-FC9D546AA4A6}" v="61" dt="2026-01-08T15:47:26.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31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AB9CF9B-40B4-42F4-9767-B9744180E925}" type="datetimeFigureOut">
              <a:rPr lang="en-GB" smtClean="0"/>
              <a:t>08/01/2026</a:t>
            </a:fld>
            <a:endParaRPr lang="en-GB"/>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56BC418-E227-451F-93E3-78B6978AE991}" type="slidenum">
              <a:rPr lang="en-GB" smtClean="0"/>
              <a:t>‹#›</a:t>
            </a:fld>
            <a:endParaRPr lang="en-GB"/>
          </a:p>
        </p:txBody>
      </p:sp>
    </p:spTree>
    <p:extLst>
      <p:ext uri="{BB962C8B-B14F-4D97-AF65-F5344CB8AC3E}">
        <p14:creationId xmlns:p14="http://schemas.microsoft.com/office/powerpoint/2010/main" val="399977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6BC418-E227-451F-93E3-78B6978AE991}" type="slidenum">
              <a:rPr lang="en-GB" smtClean="0"/>
              <a:t>1</a:t>
            </a:fld>
            <a:endParaRPr lang="en-GB"/>
          </a:p>
        </p:txBody>
      </p:sp>
    </p:spTree>
    <p:extLst>
      <p:ext uri="{BB962C8B-B14F-4D97-AF65-F5344CB8AC3E}">
        <p14:creationId xmlns:p14="http://schemas.microsoft.com/office/powerpoint/2010/main" val="94619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AEA"/>
        </a:solidFill>
        <a:effectLst/>
      </p:bgPr>
    </p:bg>
    <p:spTree>
      <p:nvGrpSpPr>
        <p:cNvPr id="1" name=""/>
        <p:cNvGrpSpPr/>
        <p:nvPr/>
      </p:nvGrpSpPr>
      <p:grpSpPr>
        <a:xfrm>
          <a:off x="0" y="0"/>
          <a:ext cx="0" cy="0"/>
          <a:chOff x="0" y="0"/>
          <a:chExt cx="0" cy="0"/>
        </a:xfrm>
      </p:grpSpPr>
      <p:grpSp>
        <p:nvGrpSpPr>
          <p:cNvPr id="2" name="Group 2"/>
          <p:cNvGrpSpPr/>
          <p:nvPr/>
        </p:nvGrpSpPr>
        <p:grpSpPr>
          <a:xfrm>
            <a:off x="-2876" y="0"/>
            <a:ext cx="7559376" cy="1829549"/>
            <a:chOff x="0" y="0"/>
            <a:chExt cx="2928019" cy="655669"/>
          </a:xfrm>
        </p:grpSpPr>
        <p:sp>
          <p:nvSpPr>
            <p:cNvPr id="3" name="Freeform 3"/>
            <p:cNvSpPr/>
            <p:nvPr/>
          </p:nvSpPr>
          <p:spPr>
            <a:xfrm>
              <a:off x="0" y="0"/>
              <a:ext cx="2928019" cy="655669"/>
            </a:xfrm>
            <a:custGeom>
              <a:avLst/>
              <a:gdLst/>
              <a:ahLst/>
              <a:cxnLst/>
              <a:rect l="l" t="t" r="r" b="b"/>
              <a:pathLst>
                <a:path w="2928019" h="655669">
                  <a:moveTo>
                    <a:pt x="0" y="0"/>
                  </a:moveTo>
                  <a:lnTo>
                    <a:pt x="2928019" y="0"/>
                  </a:lnTo>
                  <a:lnTo>
                    <a:pt x="2928019" y="655669"/>
                  </a:lnTo>
                  <a:lnTo>
                    <a:pt x="0" y="655669"/>
                  </a:lnTo>
                  <a:close/>
                </a:path>
              </a:pathLst>
            </a:custGeom>
            <a:solidFill>
              <a:srgbClr val="FFFFFF"/>
            </a:solidFill>
          </p:spPr>
        </p:sp>
        <p:sp>
          <p:nvSpPr>
            <p:cNvPr id="4" name="TextBox 4"/>
            <p:cNvSpPr txBox="1"/>
            <p:nvPr/>
          </p:nvSpPr>
          <p:spPr>
            <a:xfrm>
              <a:off x="0" y="-28575"/>
              <a:ext cx="2928019" cy="684244"/>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3559809" y="2350071"/>
            <a:ext cx="3736066" cy="3805253"/>
          </a:xfrm>
          <a:custGeom>
            <a:avLst/>
            <a:gdLst/>
            <a:ahLst/>
            <a:cxnLst/>
            <a:rect l="l" t="t" r="r" b="b"/>
            <a:pathLst>
              <a:path w="3736066" h="3805253">
                <a:moveTo>
                  <a:pt x="0" y="0"/>
                </a:moveTo>
                <a:lnTo>
                  <a:pt x="3736066" y="0"/>
                </a:lnTo>
                <a:lnTo>
                  <a:pt x="3736066" y="3805252"/>
                </a:lnTo>
                <a:lnTo>
                  <a:pt x="0" y="38052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6" name="Freeform 6"/>
          <p:cNvSpPr/>
          <p:nvPr/>
        </p:nvSpPr>
        <p:spPr>
          <a:xfrm>
            <a:off x="303750" y="1890389"/>
            <a:ext cx="3110760" cy="4227306"/>
          </a:xfrm>
          <a:custGeom>
            <a:avLst/>
            <a:gdLst/>
            <a:ahLst/>
            <a:cxnLst/>
            <a:rect l="l" t="t" r="r" b="b"/>
            <a:pathLst>
              <a:path w="3110760" h="4227306">
                <a:moveTo>
                  <a:pt x="0" y="0"/>
                </a:moveTo>
                <a:lnTo>
                  <a:pt x="3110760" y="0"/>
                </a:lnTo>
                <a:lnTo>
                  <a:pt x="3110760" y="4227306"/>
                </a:lnTo>
                <a:lnTo>
                  <a:pt x="0" y="4227306"/>
                </a:lnTo>
                <a:lnTo>
                  <a:pt x="0" y="0"/>
                </a:lnTo>
                <a:close/>
              </a:path>
            </a:pathLst>
          </a:custGeom>
          <a:blipFill>
            <a:blip r:embed="rId5">
              <a:extLst>
                <a:ext uri="{96DAC541-7B7A-43D3-8B79-37D633B846F1}">
                  <asvg:svgBlip xmlns:asvg="http://schemas.microsoft.com/office/drawing/2016/SVG/main" r:embed="rId6"/>
                </a:ext>
              </a:extLst>
            </a:blip>
            <a:stretch>
              <a:fillRect l="-3278"/>
            </a:stretch>
          </a:blipFill>
        </p:spPr>
      </p:sp>
      <p:sp>
        <p:nvSpPr>
          <p:cNvPr id="7" name="Freeform 7"/>
          <p:cNvSpPr/>
          <p:nvPr/>
        </p:nvSpPr>
        <p:spPr>
          <a:xfrm>
            <a:off x="303750" y="6192953"/>
            <a:ext cx="7019934" cy="4187055"/>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7">
              <a:extLst>
                <a:ext uri="{96DAC541-7B7A-43D3-8B79-37D633B846F1}">
                  <asvg:svgBlip xmlns:asvg="http://schemas.microsoft.com/office/drawing/2016/SVG/main" r:embed="rId8"/>
                </a:ext>
              </a:extLst>
            </a:blip>
            <a:stretch>
              <a:fillRect b="-9762"/>
            </a:stretch>
          </a:blipFill>
        </p:spPr>
        <p:txBody>
          <a:bodyPr/>
          <a:lstStyle/>
          <a:p>
            <a:endParaRPr lang="en-GB" dirty="0"/>
          </a:p>
        </p:txBody>
      </p:sp>
      <p:sp>
        <p:nvSpPr>
          <p:cNvPr id="9" name="Freeform 9"/>
          <p:cNvSpPr/>
          <p:nvPr/>
        </p:nvSpPr>
        <p:spPr>
          <a:xfrm>
            <a:off x="4652876" y="305562"/>
            <a:ext cx="1426250" cy="1218425"/>
          </a:xfrm>
          <a:custGeom>
            <a:avLst/>
            <a:gdLst/>
            <a:ahLst/>
            <a:cxnLst/>
            <a:rect l="l" t="t" r="r" b="b"/>
            <a:pathLst>
              <a:path w="1426250" h="1218425">
                <a:moveTo>
                  <a:pt x="0" y="0"/>
                </a:moveTo>
                <a:lnTo>
                  <a:pt x="1426250" y="0"/>
                </a:lnTo>
                <a:lnTo>
                  <a:pt x="1426250" y="1218425"/>
                </a:lnTo>
                <a:lnTo>
                  <a:pt x="0" y="1218425"/>
                </a:lnTo>
                <a:lnTo>
                  <a:pt x="0" y="0"/>
                </a:lnTo>
                <a:close/>
              </a:path>
            </a:pathLst>
          </a:custGeom>
          <a:blipFill>
            <a:blip r:embed="rId9"/>
            <a:stretch>
              <a:fillRect/>
            </a:stretch>
          </a:blipFill>
        </p:spPr>
      </p:sp>
      <p:sp>
        <p:nvSpPr>
          <p:cNvPr id="10" name="Freeform 10"/>
          <p:cNvSpPr/>
          <p:nvPr/>
        </p:nvSpPr>
        <p:spPr>
          <a:xfrm>
            <a:off x="6079126" y="205955"/>
            <a:ext cx="1386311" cy="1417640"/>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0"/>
            <a:stretch>
              <a:fillRect/>
            </a:stretch>
          </a:blipFill>
        </p:spPr>
      </p:sp>
      <p:sp>
        <p:nvSpPr>
          <p:cNvPr id="11" name="Freeform 11"/>
          <p:cNvSpPr/>
          <p:nvPr/>
        </p:nvSpPr>
        <p:spPr>
          <a:xfrm>
            <a:off x="6883762" y="9454019"/>
            <a:ext cx="659061" cy="1119160"/>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1"/>
            <a:stretch>
              <a:fillRect/>
            </a:stretch>
          </a:blipFill>
        </p:spPr>
      </p:sp>
      <p:sp>
        <p:nvSpPr>
          <p:cNvPr id="12" name="TextBox 12"/>
          <p:cNvSpPr txBox="1"/>
          <p:nvPr/>
        </p:nvSpPr>
        <p:spPr>
          <a:xfrm>
            <a:off x="-2876" y="433076"/>
            <a:ext cx="4930794" cy="1329799"/>
          </a:xfrm>
          <a:prstGeom prst="rect">
            <a:avLst/>
          </a:prstGeom>
        </p:spPr>
        <p:txBody>
          <a:bodyPr lIns="0" tIns="0" rIns="0" bIns="0" rtlCol="0" anchor="t">
            <a:spAutoFit/>
          </a:bodyPr>
          <a:lstStyle/>
          <a:p>
            <a:pPr algn="ctr">
              <a:lnSpc>
                <a:spcPts val="10877"/>
              </a:lnSpc>
            </a:pPr>
            <a:r>
              <a:rPr lang="en-US" sz="7769" dirty="0">
                <a:solidFill>
                  <a:srgbClr val="000000"/>
                </a:solidFill>
                <a:latin typeface="Apricots"/>
                <a:ea typeface="Apricots"/>
                <a:cs typeface="Apricots"/>
                <a:sym typeface="Apricots"/>
              </a:rPr>
              <a:t>Newsletter</a:t>
            </a:r>
          </a:p>
        </p:txBody>
      </p:sp>
      <p:sp>
        <p:nvSpPr>
          <p:cNvPr id="13" name="TextBox 13"/>
          <p:cNvSpPr txBox="1"/>
          <p:nvPr/>
        </p:nvSpPr>
        <p:spPr>
          <a:xfrm>
            <a:off x="0" y="132792"/>
            <a:ext cx="2119314" cy="623208"/>
          </a:xfrm>
          <a:prstGeom prst="rect">
            <a:avLst/>
          </a:prstGeom>
        </p:spPr>
        <p:txBody>
          <a:bodyPr lIns="0" tIns="0" rIns="0" bIns="0" rtlCol="0" anchor="t">
            <a:spAutoFit/>
          </a:bodyPr>
          <a:lstStyle/>
          <a:p>
            <a:pPr algn="ctr">
              <a:lnSpc>
                <a:spcPts val="5024"/>
              </a:lnSpc>
            </a:pPr>
            <a:r>
              <a:rPr lang="en-US" sz="3589" dirty="0">
                <a:solidFill>
                  <a:srgbClr val="FD0606"/>
                </a:solidFill>
                <a:latin typeface="Lovelace"/>
                <a:ea typeface="Lovelace"/>
                <a:cs typeface="Lovelace"/>
                <a:sym typeface="Lovelace"/>
              </a:rPr>
              <a:t>Year 4</a:t>
            </a:r>
          </a:p>
        </p:txBody>
      </p:sp>
      <p:sp>
        <p:nvSpPr>
          <p:cNvPr id="14" name="TextBox 14"/>
          <p:cNvSpPr txBox="1"/>
          <p:nvPr/>
        </p:nvSpPr>
        <p:spPr>
          <a:xfrm>
            <a:off x="590436" y="2942396"/>
            <a:ext cx="2422849" cy="347275"/>
          </a:xfrm>
          <a:prstGeom prst="rect">
            <a:avLst/>
          </a:prstGeom>
        </p:spPr>
        <p:txBody>
          <a:bodyPr wrap="square" lIns="0" tIns="0" rIns="0" bIns="0" rtlCol="0" anchor="t">
            <a:spAutoFit/>
          </a:bodyPr>
          <a:lstStyle/>
          <a:p>
            <a:pPr algn="l">
              <a:lnSpc>
                <a:spcPts val="2696"/>
              </a:lnSpc>
              <a:spcBef>
                <a:spcPct val="0"/>
              </a:spcBef>
            </a:pPr>
            <a:r>
              <a:rPr lang="en-US" sz="2800" spc="61" dirty="0">
                <a:solidFill>
                  <a:srgbClr val="000000"/>
                </a:solidFill>
                <a:latin typeface="Apricots" panose="020B0604020202020204" charset="0"/>
                <a:ea typeface="Bebas Neue"/>
                <a:cs typeface="Bebas Neue"/>
                <a:sym typeface="Bebas Neue"/>
              </a:rPr>
              <a:t>Welcome Back!</a:t>
            </a:r>
          </a:p>
        </p:txBody>
      </p:sp>
      <p:sp>
        <p:nvSpPr>
          <p:cNvPr id="15" name="TextBox 15"/>
          <p:cNvSpPr txBox="1"/>
          <p:nvPr/>
        </p:nvSpPr>
        <p:spPr>
          <a:xfrm>
            <a:off x="3984084" y="3053576"/>
            <a:ext cx="2981980" cy="346249"/>
          </a:xfrm>
          <a:prstGeom prst="rect">
            <a:avLst/>
          </a:prstGeom>
        </p:spPr>
        <p:txBody>
          <a:bodyPr lIns="0" tIns="0" rIns="0" bIns="0" rtlCol="0" anchor="t">
            <a:spAutoFit/>
          </a:bodyPr>
          <a:lstStyle/>
          <a:p>
            <a:pPr algn="ctr">
              <a:lnSpc>
                <a:spcPts val="2696"/>
              </a:lnSpc>
              <a:spcBef>
                <a:spcPct val="0"/>
              </a:spcBef>
            </a:pPr>
            <a:r>
              <a:rPr lang="en-US" sz="2400" spc="61" dirty="0">
                <a:solidFill>
                  <a:srgbClr val="000000"/>
                </a:solidFill>
                <a:latin typeface="Apricots" panose="020B0604020202020204" charset="0"/>
                <a:ea typeface="Bebas Neue"/>
                <a:cs typeface="Bebas Neue"/>
                <a:sym typeface="Bebas Neue"/>
              </a:rPr>
              <a:t>Timetable</a:t>
            </a:r>
          </a:p>
        </p:txBody>
      </p:sp>
      <p:sp>
        <p:nvSpPr>
          <p:cNvPr id="17" name="TextBox 17"/>
          <p:cNvSpPr txBox="1"/>
          <p:nvPr/>
        </p:nvSpPr>
        <p:spPr>
          <a:xfrm>
            <a:off x="2074798" y="6452670"/>
            <a:ext cx="3103329" cy="292516"/>
          </a:xfrm>
          <a:prstGeom prst="rect">
            <a:avLst/>
          </a:prstGeom>
        </p:spPr>
        <p:txBody>
          <a:bodyPr lIns="0" tIns="0" rIns="0" bIns="0" rtlCol="0" anchor="t">
            <a:spAutoFit/>
          </a:bodyPr>
          <a:lstStyle/>
          <a:p>
            <a:pPr algn="ctr">
              <a:lnSpc>
                <a:spcPts val="1964"/>
              </a:lnSpc>
            </a:pPr>
            <a:r>
              <a:rPr lang="en-US" sz="3200" spc="61" dirty="0">
                <a:solidFill>
                  <a:srgbClr val="000000"/>
                </a:solidFill>
                <a:latin typeface="Apricots" panose="020B0604020202020204" charset="0"/>
                <a:ea typeface="Bebas Neue"/>
                <a:cs typeface="Bebas Neue"/>
                <a:sym typeface="Bebas Neue"/>
              </a:rPr>
              <a:t>Reading at home</a:t>
            </a:r>
          </a:p>
        </p:txBody>
      </p:sp>
      <p:sp>
        <p:nvSpPr>
          <p:cNvPr id="18" name="TextBox 18"/>
          <p:cNvSpPr txBox="1"/>
          <p:nvPr/>
        </p:nvSpPr>
        <p:spPr>
          <a:xfrm>
            <a:off x="449049" y="3388971"/>
            <a:ext cx="2956587" cy="2166427"/>
          </a:xfrm>
          <a:prstGeom prst="rect">
            <a:avLst/>
          </a:prstGeom>
        </p:spPr>
        <p:txBody>
          <a:bodyPr wrap="square" lIns="0" tIns="0" rIns="0" bIns="0" rtlCol="0" anchor="t">
            <a:spAutoFit/>
          </a:bodyPr>
          <a:lstStyle/>
          <a:p>
            <a:pPr>
              <a:lnSpc>
                <a:spcPts val="1746"/>
              </a:lnSpc>
              <a:spcBef>
                <a:spcPct val="0"/>
              </a:spcBef>
            </a:pPr>
            <a:r>
              <a:rPr lang="en-US" sz="1400" dirty="0">
                <a:solidFill>
                  <a:srgbClr val="000000"/>
                </a:solidFill>
                <a:latin typeface="Arial"/>
                <a:ea typeface="Roboto"/>
                <a:cs typeface="Arial"/>
                <a:sym typeface="Roboto"/>
              </a:rPr>
              <a:t>Welcome back and Happy New Year. Thank you for my cards, wishes and gifts. I hope you enjoyed your Christmas holiday and got some relaxation in.</a:t>
            </a:r>
          </a:p>
          <a:p>
            <a:pPr>
              <a:lnSpc>
                <a:spcPts val="1746"/>
              </a:lnSpc>
              <a:spcBef>
                <a:spcPct val="0"/>
              </a:spcBef>
            </a:pPr>
            <a:endParaRPr lang="en-US" sz="1400" dirty="0">
              <a:solidFill>
                <a:srgbClr val="000000"/>
              </a:solidFill>
              <a:latin typeface="Arial"/>
              <a:ea typeface="Roboto"/>
              <a:cs typeface="Arial"/>
              <a:sym typeface="Roboto"/>
            </a:endParaRPr>
          </a:p>
          <a:p>
            <a:pPr algn="l">
              <a:lnSpc>
                <a:spcPts val="1746"/>
              </a:lnSpc>
              <a:spcBef>
                <a:spcPct val="0"/>
              </a:spcBef>
            </a:pPr>
            <a:r>
              <a:rPr lang="en-US" sz="1400" dirty="0">
                <a:solidFill>
                  <a:srgbClr val="000000"/>
                </a:solidFill>
                <a:latin typeface="Arial"/>
                <a:ea typeface="Roboto"/>
                <a:cs typeface="Arial"/>
                <a:sym typeface="Roboto"/>
              </a:rPr>
              <a:t>This half term we are going to be</a:t>
            </a:r>
            <a:endParaRPr lang="en-US" sz="1400" dirty="0">
              <a:solidFill>
                <a:srgbClr val="000000"/>
              </a:solidFill>
              <a:latin typeface="Arial"/>
              <a:ea typeface="Roboto"/>
              <a:cs typeface="Arial"/>
            </a:endParaRPr>
          </a:p>
          <a:p>
            <a:pPr>
              <a:lnSpc>
                <a:spcPts val="1746"/>
              </a:lnSpc>
              <a:spcBef>
                <a:spcPct val="0"/>
              </a:spcBef>
            </a:pPr>
            <a:r>
              <a:rPr lang="en-US" sz="1400" dirty="0">
                <a:solidFill>
                  <a:srgbClr val="000000"/>
                </a:solidFill>
                <a:latin typeface="Arial"/>
                <a:ea typeface="Roboto"/>
                <a:cs typeface="Arial"/>
                <a:sym typeface="Roboto"/>
              </a:rPr>
              <a:t>Swimming , which starts on Tuesday 13th January at </a:t>
            </a:r>
            <a:r>
              <a:rPr lang="en-US" sz="1400" dirty="0" err="1">
                <a:solidFill>
                  <a:srgbClr val="000000"/>
                </a:solidFill>
                <a:latin typeface="Arial"/>
                <a:ea typeface="Roboto"/>
                <a:cs typeface="Arial"/>
                <a:sym typeface="Roboto"/>
              </a:rPr>
              <a:t>Southglade</a:t>
            </a:r>
            <a:r>
              <a:rPr lang="en-US" sz="1400" dirty="0">
                <a:solidFill>
                  <a:srgbClr val="000000"/>
                </a:solidFill>
                <a:latin typeface="Arial"/>
                <a:ea typeface="Roboto"/>
                <a:cs typeface="Arial"/>
                <a:sym typeface="Roboto"/>
              </a:rPr>
              <a:t> Leisure Centre, so remember your kit.</a:t>
            </a:r>
            <a:endParaRPr lang="en-US" sz="1400" dirty="0">
              <a:solidFill>
                <a:srgbClr val="000000"/>
              </a:solidFill>
              <a:latin typeface="Arial"/>
              <a:ea typeface="Roboto"/>
              <a:cs typeface="Arial"/>
            </a:endParaRPr>
          </a:p>
        </p:txBody>
      </p:sp>
      <p:sp>
        <p:nvSpPr>
          <p:cNvPr id="22" name="TextBox 22"/>
          <p:cNvSpPr txBox="1"/>
          <p:nvPr/>
        </p:nvSpPr>
        <p:spPr>
          <a:xfrm>
            <a:off x="3747049" y="3388551"/>
            <a:ext cx="3503354" cy="2383601"/>
          </a:xfrm>
          <a:prstGeom prst="rect">
            <a:avLst/>
          </a:prstGeom>
        </p:spPr>
        <p:txBody>
          <a:bodyPr wrap="square" lIns="0" tIns="0" rIns="0" bIns="0" rtlCol="0" anchor="t">
            <a:spAutoFit/>
          </a:bodyPr>
          <a:lstStyle/>
          <a:p>
            <a:pPr>
              <a:lnSpc>
                <a:spcPts val="1746"/>
              </a:lnSpc>
            </a:pPr>
            <a:r>
              <a:rPr lang="en-US" sz="1247" b="1" dirty="0">
                <a:solidFill>
                  <a:srgbClr val="000000"/>
                </a:solidFill>
                <a:latin typeface="Roboto Bold"/>
                <a:ea typeface="Roboto Bold"/>
                <a:cs typeface="Roboto Bold"/>
                <a:sym typeface="Roboto Bold"/>
              </a:rPr>
              <a:t>MONDAYS –  </a:t>
            </a:r>
          </a:p>
          <a:p>
            <a:pPr>
              <a:lnSpc>
                <a:spcPts val="1746"/>
              </a:lnSpc>
            </a:pPr>
            <a:endParaRPr lang="en-US" sz="1247" b="1" dirty="0">
              <a:solidFill>
                <a:srgbClr val="000000"/>
              </a:solidFill>
              <a:latin typeface="Roboto Bold"/>
              <a:ea typeface="Roboto Bold"/>
              <a:cs typeface="Roboto Bold"/>
              <a:sym typeface="Roboto Bold"/>
            </a:endParaRPr>
          </a:p>
          <a:p>
            <a:pPr>
              <a:lnSpc>
                <a:spcPts val="1746"/>
              </a:lnSpc>
            </a:pPr>
            <a:r>
              <a:rPr lang="en-US" sz="1247" b="1" dirty="0">
                <a:solidFill>
                  <a:srgbClr val="000000"/>
                </a:solidFill>
                <a:latin typeface="Roboto Bold"/>
                <a:ea typeface="Roboto Bold"/>
                <a:cs typeface="Roboto Bold"/>
                <a:sym typeface="Roboto Bold"/>
              </a:rPr>
              <a:t>TUESDAYS – Swimming day – come in PE kit.</a:t>
            </a:r>
          </a:p>
          <a:p>
            <a:pPr>
              <a:lnSpc>
                <a:spcPts val="1746"/>
              </a:lnSpc>
            </a:pPr>
            <a:r>
              <a:rPr lang="en-US" sz="1247" b="1" dirty="0">
                <a:solidFill>
                  <a:srgbClr val="000000"/>
                </a:solidFill>
                <a:latin typeface="Roboto Bold"/>
                <a:ea typeface="Roboto Bold"/>
                <a:cs typeface="Roboto Bold"/>
                <a:sym typeface="Roboto Bold"/>
              </a:rPr>
              <a:t>Spelling test.</a:t>
            </a:r>
          </a:p>
          <a:p>
            <a:pPr>
              <a:lnSpc>
                <a:spcPts val="1746"/>
              </a:lnSpc>
            </a:pPr>
            <a:endParaRPr lang="en-US" sz="1247" b="1" dirty="0">
              <a:solidFill>
                <a:srgbClr val="000000"/>
              </a:solidFill>
              <a:latin typeface="Roboto Bold"/>
              <a:ea typeface="Roboto Bold"/>
              <a:cs typeface="Roboto Bold"/>
              <a:sym typeface="Roboto Bold"/>
            </a:endParaRPr>
          </a:p>
          <a:p>
            <a:pPr>
              <a:lnSpc>
                <a:spcPts val="1746"/>
              </a:lnSpc>
            </a:pPr>
            <a:r>
              <a:rPr lang="en-US" sz="1247" b="1" dirty="0">
                <a:solidFill>
                  <a:srgbClr val="000000"/>
                </a:solidFill>
                <a:latin typeface="Roboto Bold"/>
                <a:ea typeface="Roboto Bold"/>
                <a:cs typeface="Roboto Bold"/>
                <a:sym typeface="Roboto Bold"/>
              </a:rPr>
              <a:t>WEDNESDAYS – Times table test.</a:t>
            </a:r>
          </a:p>
          <a:p>
            <a:pPr algn="l">
              <a:lnSpc>
                <a:spcPts val="1746"/>
              </a:lnSpc>
            </a:pPr>
            <a:endParaRPr lang="en-US" sz="1247" b="1" dirty="0">
              <a:solidFill>
                <a:srgbClr val="000000"/>
              </a:solidFill>
              <a:latin typeface="Roboto Bold"/>
              <a:ea typeface="Roboto Bold"/>
              <a:cs typeface="Roboto Bold"/>
              <a:sym typeface="Roboto Bold"/>
            </a:endParaRPr>
          </a:p>
          <a:p>
            <a:pPr algn="l">
              <a:lnSpc>
                <a:spcPts val="1746"/>
              </a:lnSpc>
            </a:pPr>
            <a:r>
              <a:rPr lang="en-US" sz="1247" b="1" dirty="0">
                <a:solidFill>
                  <a:srgbClr val="000000"/>
                </a:solidFill>
                <a:latin typeface="Roboto Bold"/>
                <a:ea typeface="Roboto Bold"/>
                <a:cs typeface="Roboto Bold"/>
                <a:sym typeface="Roboto Bold"/>
              </a:rPr>
              <a:t>THURSDAYS – Times Tables Rockstars checked</a:t>
            </a:r>
          </a:p>
          <a:p>
            <a:pPr algn="l">
              <a:lnSpc>
                <a:spcPts val="1746"/>
              </a:lnSpc>
            </a:pPr>
            <a:endParaRPr lang="en-US" sz="1247" b="1" dirty="0">
              <a:solidFill>
                <a:srgbClr val="000000"/>
              </a:solidFill>
              <a:latin typeface="Roboto Bold"/>
              <a:ea typeface="Roboto Bold"/>
              <a:cs typeface="Roboto Bold"/>
              <a:sym typeface="Roboto Bold"/>
            </a:endParaRPr>
          </a:p>
          <a:p>
            <a:pPr algn="l">
              <a:lnSpc>
                <a:spcPts val="1746"/>
              </a:lnSpc>
            </a:pPr>
            <a:r>
              <a:rPr lang="en-US" sz="1247" b="1" dirty="0">
                <a:solidFill>
                  <a:srgbClr val="000000"/>
                </a:solidFill>
                <a:latin typeface="Roboto Bold"/>
                <a:ea typeface="Roboto Bold"/>
                <a:cs typeface="Roboto Bold"/>
                <a:sym typeface="Roboto Bold"/>
              </a:rPr>
              <a:t>FRIDAYS – Fitness. Children to come to school in full PE Kit.</a:t>
            </a:r>
          </a:p>
        </p:txBody>
      </p:sp>
      <p:sp>
        <p:nvSpPr>
          <p:cNvPr id="24" name="TextBox 24"/>
          <p:cNvSpPr txBox="1"/>
          <p:nvPr/>
        </p:nvSpPr>
        <p:spPr>
          <a:xfrm>
            <a:off x="1949449" y="5772152"/>
            <a:ext cx="1060623" cy="248401"/>
          </a:xfrm>
          <a:prstGeom prst="rect">
            <a:avLst/>
          </a:prstGeom>
        </p:spPr>
        <p:txBody>
          <a:bodyPr wrap="square" lIns="0" tIns="0" rIns="0" bIns="0" rtlCol="0" anchor="t">
            <a:spAutoFit/>
          </a:bodyPr>
          <a:lstStyle/>
          <a:p>
            <a:pPr algn="ctr">
              <a:lnSpc>
                <a:spcPts val="2079"/>
              </a:lnSpc>
            </a:pPr>
            <a:r>
              <a:rPr lang="en-US" sz="1485" dirty="0">
                <a:solidFill>
                  <a:srgbClr val="000000"/>
                </a:solidFill>
                <a:latin typeface="Apricots"/>
                <a:ea typeface="Apricots"/>
                <a:cs typeface="Apricots"/>
                <a:sym typeface="Apricots"/>
              </a:rPr>
              <a:t>Mrs. Hunka</a:t>
            </a:r>
          </a:p>
        </p:txBody>
      </p:sp>
      <p:sp>
        <p:nvSpPr>
          <p:cNvPr id="25" name="TextBox 24">
            <a:extLst>
              <a:ext uri="{FF2B5EF4-FFF2-40B4-BE49-F238E27FC236}">
                <a16:creationId xmlns:a16="http://schemas.microsoft.com/office/drawing/2014/main" id="{EB92FE0E-E786-4F06-8E60-D9B0FF6986CC}"/>
              </a:ext>
            </a:extLst>
          </p:cNvPr>
          <p:cNvSpPr txBox="1"/>
          <p:nvPr/>
        </p:nvSpPr>
        <p:spPr>
          <a:xfrm>
            <a:off x="449049" y="6855684"/>
            <a:ext cx="6874635" cy="4031873"/>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Reading at home is one of the best ways to help your child grow their vocabulary and improve their overall reading skills. Just 15 minutes of reading each night can make a big difference. When children read regularly, they learn new words in context, which helps them remember and use those words in their own writing. It also improves their understanding of what they read, making schoolwork easier. Unfortunately, more screen time and less reading have had a negative impact on children’s reading habits. Many children are now reading more slowly and with less understanding. By setting aside time to read each night, you can help your child build strong reading habits that support their success in school and beyond.</a:t>
            </a:r>
          </a:p>
          <a:p>
            <a:r>
              <a:rPr lang="en-GB" sz="1600" dirty="0">
                <a:latin typeface="Arial" panose="020B0604020202020204" pitchFamily="34" charset="0"/>
                <a:cs typeface="Arial" panose="020B0604020202020204" pitchFamily="34" charset="0"/>
              </a:rPr>
              <a:t>Please comment on their understanding, fluency and the new words they have learnt. Encourage the use of a dictionary or dictionary.com to help learn the meaning of new words.</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AEA"/>
        </a:solidFill>
        <a:effectLst/>
      </p:bgPr>
    </p:bg>
    <p:spTree>
      <p:nvGrpSpPr>
        <p:cNvPr id="1" name=""/>
        <p:cNvGrpSpPr/>
        <p:nvPr/>
      </p:nvGrpSpPr>
      <p:grpSpPr>
        <a:xfrm>
          <a:off x="0" y="0"/>
          <a:ext cx="0" cy="0"/>
          <a:chOff x="0" y="0"/>
          <a:chExt cx="0" cy="0"/>
        </a:xfrm>
      </p:grpSpPr>
      <p:sp>
        <p:nvSpPr>
          <p:cNvPr id="5" name="Freeform 5"/>
          <p:cNvSpPr/>
          <p:nvPr/>
        </p:nvSpPr>
        <p:spPr>
          <a:xfrm>
            <a:off x="3610578" y="560246"/>
            <a:ext cx="3736066" cy="4529647"/>
          </a:xfrm>
          <a:custGeom>
            <a:avLst/>
            <a:gdLst/>
            <a:ahLst/>
            <a:cxnLst/>
            <a:rect l="l" t="t" r="r" b="b"/>
            <a:pathLst>
              <a:path w="3736066" h="3805253">
                <a:moveTo>
                  <a:pt x="0" y="0"/>
                </a:moveTo>
                <a:lnTo>
                  <a:pt x="3736066" y="0"/>
                </a:lnTo>
                <a:lnTo>
                  <a:pt x="3736066" y="3805252"/>
                </a:lnTo>
                <a:lnTo>
                  <a:pt x="0" y="38052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251228" y="273141"/>
            <a:ext cx="3110760" cy="4816752"/>
          </a:xfrm>
          <a:custGeom>
            <a:avLst/>
            <a:gdLst/>
            <a:ahLst/>
            <a:cxnLst/>
            <a:rect l="l" t="t" r="r" b="b"/>
            <a:pathLst>
              <a:path w="3110760" h="4227306">
                <a:moveTo>
                  <a:pt x="0" y="0"/>
                </a:moveTo>
                <a:lnTo>
                  <a:pt x="3110760" y="0"/>
                </a:lnTo>
                <a:lnTo>
                  <a:pt x="3110760" y="4227306"/>
                </a:lnTo>
                <a:lnTo>
                  <a:pt x="0" y="4227306"/>
                </a:lnTo>
                <a:lnTo>
                  <a:pt x="0" y="0"/>
                </a:lnTo>
                <a:close/>
              </a:path>
            </a:pathLst>
          </a:custGeom>
          <a:blipFill>
            <a:blip r:embed="rId4">
              <a:extLst>
                <a:ext uri="{96DAC541-7B7A-43D3-8B79-37D633B846F1}">
                  <asvg:svgBlip xmlns:asvg="http://schemas.microsoft.com/office/drawing/2016/SVG/main" r:embed="rId5"/>
                </a:ext>
              </a:extLst>
            </a:blip>
            <a:stretch>
              <a:fillRect l="-3278"/>
            </a:stretch>
          </a:blipFill>
        </p:spPr>
        <p:txBody>
          <a:bodyPr/>
          <a:lstStyle/>
          <a:p>
            <a:endParaRPr lang="en-GB" dirty="0"/>
          </a:p>
        </p:txBody>
      </p:sp>
      <p:sp>
        <p:nvSpPr>
          <p:cNvPr id="7" name="Freeform 7"/>
          <p:cNvSpPr/>
          <p:nvPr/>
        </p:nvSpPr>
        <p:spPr>
          <a:xfrm>
            <a:off x="330090" y="5452319"/>
            <a:ext cx="3037085" cy="4680835"/>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6">
              <a:extLst>
                <a:ext uri="{96DAC541-7B7A-43D3-8B79-37D633B846F1}">
                  <asvg:svgBlip xmlns:asvg="http://schemas.microsoft.com/office/drawing/2016/SVG/main" r:embed="rId7"/>
                </a:ext>
              </a:extLst>
            </a:blip>
            <a:stretch>
              <a:fillRect b="-9762"/>
            </a:stretch>
          </a:blipFill>
        </p:spPr>
      </p:sp>
      <p:sp>
        <p:nvSpPr>
          <p:cNvPr id="11" name="Freeform 11"/>
          <p:cNvSpPr/>
          <p:nvPr/>
        </p:nvSpPr>
        <p:spPr>
          <a:xfrm>
            <a:off x="6664623" y="9376420"/>
            <a:ext cx="659061" cy="1119160"/>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8"/>
            <a:stretch>
              <a:fillRect/>
            </a:stretch>
          </a:blipFill>
        </p:spPr>
      </p:sp>
      <p:sp>
        <p:nvSpPr>
          <p:cNvPr id="14" name="TextBox 14"/>
          <p:cNvSpPr txBox="1"/>
          <p:nvPr/>
        </p:nvSpPr>
        <p:spPr>
          <a:xfrm>
            <a:off x="581397" y="1253925"/>
            <a:ext cx="2450422" cy="319959"/>
          </a:xfrm>
          <a:prstGeom prst="rect">
            <a:avLst/>
          </a:prstGeom>
        </p:spPr>
        <p:txBody>
          <a:bodyPr wrap="square" lIns="0" tIns="0" rIns="0" bIns="0" rtlCol="0" anchor="t">
            <a:spAutoFit/>
          </a:bodyPr>
          <a:lstStyle/>
          <a:p>
            <a:pPr algn="l">
              <a:lnSpc>
                <a:spcPts val="2696"/>
              </a:lnSpc>
              <a:spcBef>
                <a:spcPct val="0"/>
              </a:spcBef>
            </a:pPr>
            <a:r>
              <a:rPr lang="en-US" sz="1926" spc="61" dirty="0">
                <a:solidFill>
                  <a:srgbClr val="000000"/>
                </a:solidFill>
                <a:latin typeface="Apricots" panose="020B0604020202020204" charset="0"/>
                <a:ea typeface="Bebas Neue"/>
                <a:cs typeface="Bebas Neue"/>
                <a:sym typeface="Bebas Neue"/>
              </a:rPr>
              <a:t>Classroom Highlights</a:t>
            </a:r>
          </a:p>
        </p:txBody>
      </p:sp>
      <p:sp>
        <p:nvSpPr>
          <p:cNvPr id="15" name="TextBox 15"/>
          <p:cNvSpPr txBox="1"/>
          <p:nvPr/>
        </p:nvSpPr>
        <p:spPr>
          <a:xfrm>
            <a:off x="3993123" y="1476600"/>
            <a:ext cx="2981980" cy="346249"/>
          </a:xfrm>
          <a:prstGeom prst="rect">
            <a:avLst/>
          </a:prstGeom>
        </p:spPr>
        <p:txBody>
          <a:bodyPr lIns="0" tIns="0" rIns="0" bIns="0" rtlCol="0" anchor="t">
            <a:spAutoFit/>
          </a:bodyPr>
          <a:lstStyle/>
          <a:p>
            <a:pPr algn="ctr">
              <a:lnSpc>
                <a:spcPts val="2696"/>
              </a:lnSpc>
              <a:spcBef>
                <a:spcPct val="0"/>
              </a:spcBef>
            </a:pPr>
            <a:r>
              <a:rPr lang="en-US" sz="2400" spc="61" dirty="0">
                <a:solidFill>
                  <a:srgbClr val="000000"/>
                </a:solidFill>
                <a:latin typeface="Apricots" panose="020B0604020202020204" charset="0"/>
                <a:ea typeface="Bebas Neue"/>
                <a:cs typeface="Bebas Neue"/>
                <a:sym typeface="Bebas Neue"/>
              </a:rPr>
              <a:t>Upcoming Events</a:t>
            </a:r>
          </a:p>
        </p:txBody>
      </p:sp>
      <p:sp>
        <p:nvSpPr>
          <p:cNvPr id="16" name="TextBox 16"/>
          <p:cNvSpPr txBox="1"/>
          <p:nvPr/>
        </p:nvSpPr>
        <p:spPr>
          <a:xfrm>
            <a:off x="4185490" y="5650508"/>
            <a:ext cx="2449858" cy="256480"/>
          </a:xfrm>
          <a:prstGeom prst="rect">
            <a:avLst/>
          </a:prstGeom>
        </p:spPr>
        <p:txBody>
          <a:bodyPr wrap="square" lIns="0" tIns="0" rIns="0" bIns="0" rtlCol="0" anchor="t">
            <a:spAutoFit/>
          </a:bodyPr>
          <a:lstStyle/>
          <a:p>
            <a:pPr algn="ctr">
              <a:lnSpc>
                <a:spcPts val="1964"/>
              </a:lnSpc>
            </a:pPr>
            <a:r>
              <a:rPr lang="en-US" sz="1926" spc="61" dirty="0">
                <a:solidFill>
                  <a:srgbClr val="000000"/>
                </a:solidFill>
                <a:latin typeface="Apricots" panose="020B0604020202020204" charset="0"/>
                <a:ea typeface="Bebas Neue"/>
                <a:cs typeface="Bebas Neue"/>
                <a:sym typeface="Bebas Neue"/>
              </a:rPr>
              <a:t>Important Reminders</a:t>
            </a:r>
          </a:p>
        </p:txBody>
      </p:sp>
      <p:sp>
        <p:nvSpPr>
          <p:cNvPr id="17" name="TextBox 17"/>
          <p:cNvSpPr txBox="1"/>
          <p:nvPr/>
        </p:nvSpPr>
        <p:spPr>
          <a:xfrm>
            <a:off x="296967" y="5801686"/>
            <a:ext cx="3103329" cy="279948"/>
          </a:xfrm>
          <a:prstGeom prst="rect">
            <a:avLst/>
          </a:prstGeom>
        </p:spPr>
        <p:txBody>
          <a:bodyPr lIns="0" tIns="0" rIns="0" bIns="0" rtlCol="0" anchor="t">
            <a:spAutoFit/>
          </a:bodyPr>
          <a:lstStyle/>
          <a:p>
            <a:pPr algn="ctr">
              <a:lnSpc>
                <a:spcPts val="1964"/>
              </a:lnSpc>
            </a:pPr>
            <a:r>
              <a:rPr lang="en-US" sz="2800" spc="61" dirty="0">
                <a:solidFill>
                  <a:srgbClr val="000000"/>
                </a:solidFill>
                <a:latin typeface="Apricots" panose="020B0604020202020204" charset="0"/>
                <a:ea typeface="Bebas Neue"/>
                <a:cs typeface="Bebas Neue"/>
                <a:sym typeface="Bebas Neue"/>
              </a:rPr>
              <a:t>Homework</a:t>
            </a:r>
          </a:p>
        </p:txBody>
      </p:sp>
      <p:sp>
        <p:nvSpPr>
          <p:cNvPr id="18" name="TextBox 18"/>
          <p:cNvSpPr txBox="1"/>
          <p:nvPr/>
        </p:nvSpPr>
        <p:spPr>
          <a:xfrm>
            <a:off x="625872" y="1733242"/>
            <a:ext cx="2606815" cy="3690113"/>
          </a:xfrm>
          <a:prstGeom prst="rect">
            <a:avLst/>
          </a:prstGeom>
        </p:spPr>
        <p:txBody>
          <a:bodyPr wrap="square" lIns="0" tIns="0" rIns="0" bIns="0" rtlCol="0" anchor="t">
            <a:spAutoFit/>
          </a:bodyPr>
          <a:lstStyle/>
          <a:p>
            <a:pPr algn="l">
              <a:lnSpc>
                <a:spcPts val="1746"/>
              </a:lnSpc>
              <a:spcBef>
                <a:spcPct val="0"/>
              </a:spcBef>
            </a:pPr>
            <a:r>
              <a:rPr lang="en-US" sz="1200" dirty="0">
                <a:solidFill>
                  <a:srgbClr val="000000"/>
                </a:solidFill>
                <a:latin typeface="Roboto"/>
                <a:ea typeface="Roboto"/>
                <a:cs typeface="Roboto"/>
              </a:rPr>
              <a:t>Just before Christmas, everyone planned and wrote a story about an animal that did not belong. It has been great to see how the vocabulary and grammar is improving in their writing.</a:t>
            </a:r>
          </a:p>
          <a:p>
            <a:pPr algn="l">
              <a:lnSpc>
                <a:spcPts val="1746"/>
              </a:lnSpc>
              <a:spcBef>
                <a:spcPct val="0"/>
              </a:spcBef>
            </a:pPr>
            <a:endParaRPr lang="en-US" sz="1200" dirty="0">
              <a:solidFill>
                <a:srgbClr val="000000"/>
              </a:solidFill>
              <a:latin typeface="Roboto"/>
              <a:ea typeface="Roboto"/>
              <a:cs typeface="Roboto"/>
            </a:endParaRPr>
          </a:p>
          <a:p>
            <a:pPr algn="l">
              <a:lnSpc>
                <a:spcPts val="1746"/>
              </a:lnSpc>
              <a:spcBef>
                <a:spcPct val="0"/>
              </a:spcBef>
            </a:pPr>
            <a:r>
              <a:rPr lang="en-US" sz="1200" dirty="0">
                <a:solidFill>
                  <a:srgbClr val="000000"/>
                </a:solidFill>
                <a:latin typeface="Roboto"/>
                <a:ea typeface="Roboto"/>
                <a:cs typeface="Roboto"/>
              </a:rPr>
              <a:t>Enterprise and the Christmas Fair was a great success. Congratulations and thanks to the children as their creations made us £44. They have listed a few ideas on how to spend their money. Scissors and glue were high on the list!</a:t>
            </a:r>
          </a:p>
          <a:p>
            <a:pPr algn="l">
              <a:lnSpc>
                <a:spcPts val="1746"/>
              </a:lnSpc>
              <a:spcBef>
                <a:spcPct val="0"/>
              </a:spcBef>
            </a:pPr>
            <a:endParaRPr lang="en-US" sz="1200" dirty="0">
              <a:solidFill>
                <a:srgbClr val="000000"/>
              </a:solidFill>
              <a:latin typeface="Roboto"/>
              <a:ea typeface="Roboto"/>
              <a:cs typeface="Roboto"/>
            </a:endParaRPr>
          </a:p>
          <a:p>
            <a:pPr algn="l">
              <a:lnSpc>
                <a:spcPts val="1746"/>
              </a:lnSpc>
              <a:spcBef>
                <a:spcPct val="0"/>
              </a:spcBef>
            </a:pPr>
            <a:r>
              <a:rPr lang="en-US" sz="1200" dirty="0">
                <a:solidFill>
                  <a:srgbClr val="000000"/>
                </a:solidFill>
                <a:latin typeface="Roboto"/>
                <a:ea typeface="Roboto"/>
                <a:cs typeface="Roboto"/>
              </a:rPr>
              <a:t>It was fabulous to see so many enjoying the Christmas disco led by the PFA. Thank you to them.</a:t>
            </a:r>
          </a:p>
        </p:txBody>
      </p:sp>
      <p:sp>
        <p:nvSpPr>
          <p:cNvPr id="19" name="TextBox 19"/>
          <p:cNvSpPr txBox="1"/>
          <p:nvPr/>
        </p:nvSpPr>
        <p:spPr>
          <a:xfrm>
            <a:off x="3986772" y="1952649"/>
            <a:ext cx="2981981" cy="3037626"/>
          </a:xfrm>
          <a:prstGeom prst="rect">
            <a:avLst/>
          </a:prstGeom>
        </p:spPr>
        <p:txBody>
          <a:bodyPr wrap="square" lIns="0" tIns="0" rIns="0" bIns="0" rtlCol="0" anchor="t">
            <a:spAutoFit/>
          </a:bodyPr>
          <a:lstStyle/>
          <a:p>
            <a:pPr algn="l">
              <a:lnSpc>
                <a:spcPts val="1746"/>
              </a:lnSpc>
              <a:spcBef>
                <a:spcPct val="0"/>
              </a:spcBef>
            </a:pPr>
            <a:r>
              <a:rPr lang="en-US" sz="1247" dirty="0">
                <a:solidFill>
                  <a:srgbClr val="000000"/>
                </a:solidFill>
                <a:latin typeface="Roboto"/>
                <a:ea typeface="Roboto"/>
                <a:cs typeface="Roboto"/>
                <a:sym typeface="Roboto"/>
              </a:rPr>
              <a:t>Epiphany Mass in Our Lady’s Church on 6</a:t>
            </a:r>
            <a:r>
              <a:rPr lang="en-US" sz="1247" baseline="30000" dirty="0">
                <a:solidFill>
                  <a:srgbClr val="000000"/>
                </a:solidFill>
                <a:latin typeface="Roboto"/>
                <a:ea typeface="Roboto"/>
                <a:cs typeface="Roboto"/>
                <a:sym typeface="Roboto"/>
              </a:rPr>
              <a:t>th</a:t>
            </a:r>
            <a:r>
              <a:rPr lang="en-US" sz="1247" dirty="0">
                <a:solidFill>
                  <a:srgbClr val="000000"/>
                </a:solidFill>
                <a:latin typeface="Roboto"/>
                <a:ea typeface="Roboto"/>
                <a:cs typeface="Roboto"/>
                <a:sym typeface="Roboto"/>
              </a:rPr>
              <a:t> January – a Holy Day of Obligation.</a:t>
            </a:r>
          </a:p>
          <a:p>
            <a:pPr algn="l">
              <a:lnSpc>
                <a:spcPts val="1746"/>
              </a:lnSpc>
              <a:spcBef>
                <a:spcPct val="0"/>
              </a:spcBef>
            </a:pPr>
            <a:endParaRPr lang="en-US" sz="1247" dirty="0">
              <a:solidFill>
                <a:srgbClr val="000000"/>
              </a:solidFill>
              <a:latin typeface="Roboto"/>
              <a:ea typeface="Roboto"/>
              <a:cs typeface="Roboto"/>
              <a:sym typeface="Roboto"/>
            </a:endParaRPr>
          </a:p>
          <a:p>
            <a:pPr algn="l">
              <a:lnSpc>
                <a:spcPts val="1746"/>
              </a:lnSpc>
              <a:spcBef>
                <a:spcPct val="0"/>
              </a:spcBef>
            </a:pPr>
            <a:r>
              <a:rPr lang="en-US" sz="1247" dirty="0">
                <a:solidFill>
                  <a:srgbClr val="000000"/>
                </a:solidFill>
                <a:latin typeface="Roboto"/>
                <a:ea typeface="Roboto"/>
                <a:cs typeface="Roboto"/>
                <a:sym typeface="Roboto"/>
              </a:rPr>
              <a:t>Swimming begins with a virtual lesson focusing on the rules, expectations and safety at the pool.</a:t>
            </a:r>
          </a:p>
          <a:p>
            <a:pPr algn="l">
              <a:lnSpc>
                <a:spcPts val="1746"/>
              </a:lnSpc>
              <a:spcBef>
                <a:spcPct val="0"/>
              </a:spcBef>
            </a:pPr>
            <a:r>
              <a:rPr lang="en-US" sz="1247" dirty="0">
                <a:solidFill>
                  <a:srgbClr val="000000"/>
                </a:solidFill>
                <a:latin typeface="Roboto"/>
                <a:ea typeface="Roboto"/>
                <a:cs typeface="Roboto"/>
                <a:sym typeface="Roboto"/>
              </a:rPr>
              <a:t>Our first lesson in the water will be on Tuesday 13</a:t>
            </a:r>
            <a:r>
              <a:rPr lang="en-US" sz="1247" baseline="30000" dirty="0">
                <a:solidFill>
                  <a:srgbClr val="000000"/>
                </a:solidFill>
                <a:latin typeface="Roboto"/>
                <a:ea typeface="Roboto"/>
                <a:cs typeface="Roboto"/>
                <a:sym typeface="Roboto"/>
              </a:rPr>
              <a:t>th</a:t>
            </a:r>
            <a:r>
              <a:rPr lang="en-US" sz="1247" dirty="0">
                <a:solidFill>
                  <a:srgbClr val="000000"/>
                </a:solidFill>
                <a:latin typeface="Roboto"/>
                <a:ea typeface="Roboto"/>
                <a:cs typeface="Roboto"/>
                <a:sym typeface="Roboto"/>
              </a:rPr>
              <a:t> January and we will go each week until the Easter holiday. </a:t>
            </a:r>
          </a:p>
          <a:p>
            <a:pPr algn="l">
              <a:lnSpc>
                <a:spcPts val="1746"/>
              </a:lnSpc>
              <a:spcBef>
                <a:spcPct val="0"/>
              </a:spcBef>
            </a:pPr>
            <a:endParaRPr lang="en-US" sz="1247" dirty="0">
              <a:solidFill>
                <a:srgbClr val="000000"/>
              </a:solidFill>
              <a:latin typeface="Roboto"/>
              <a:ea typeface="Roboto"/>
              <a:cs typeface="Roboto"/>
              <a:sym typeface="Roboto"/>
            </a:endParaRPr>
          </a:p>
          <a:p>
            <a:pPr algn="l">
              <a:lnSpc>
                <a:spcPts val="1746"/>
              </a:lnSpc>
              <a:spcBef>
                <a:spcPct val="0"/>
              </a:spcBef>
            </a:pPr>
            <a:r>
              <a:rPr lang="en-US" sz="1247" dirty="0">
                <a:solidFill>
                  <a:srgbClr val="000000"/>
                </a:solidFill>
                <a:latin typeface="Roboto"/>
                <a:ea typeface="Roboto"/>
                <a:cs typeface="Roboto"/>
                <a:sym typeface="Roboto"/>
              </a:rPr>
              <a:t>I am hoping to </a:t>
            </a:r>
            <a:r>
              <a:rPr lang="en-US" sz="1247" dirty="0" err="1">
                <a:solidFill>
                  <a:srgbClr val="000000"/>
                </a:solidFill>
                <a:latin typeface="Roboto"/>
                <a:ea typeface="Roboto"/>
                <a:cs typeface="Roboto"/>
                <a:sym typeface="Roboto"/>
              </a:rPr>
              <a:t>organise</a:t>
            </a:r>
            <a:r>
              <a:rPr lang="en-US" sz="1247" dirty="0">
                <a:solidFill>
                  <a:srgbClr val="000000"/>
                </a:solidFill>
                <a:latin typeface="Roboto"/>
                <a:ea typeface="Roboto"/>
                <a:cs typeface="Roboto"/>
                <a:sym typeface="Roboto"/>
              </a:rPr>
              <a:t> a trip to a local river in March, once the weather is better.</a:t>
            </a:r>
          </a:p>
          <a:p>
            <a:pPr algn="l">
              <a:lnSpc>
                <a:spcPts val="1746"/>
              </a:lnSpc>
              <a:spcBef>
                <a:spcPct val="0"/>
              </a:spcBef>
            </a:pPr>
            <a:endParaRPr lang="en-US" sz="1247" dirty="0">
              <a:solidFill>
                <a:srgbClr val="000000"/>
              </a:solidFill>
              <a:latin typeface="Roboto"/>
              <a:ea typeface="Roboto"/>
              <a:cs typeface="Roboto"/>
              <a:sym typeface="Roboto"/>
            </a:endParaRPr>
          </a:p>
          <a:p>
            <a:pPr algn="l">
              <a:lnSpc>
                <a:spcPts val="1746"/>
              </a:lnSpc>
              <a:spcBef>
                <a:spcPct val="0"/>
              </a:spcBef>
            </a:pPr>
            <a:endParaRPr lang="en-US" sz="1247" dirty="0">
              <a:solidFill>
                <a:srgbClr val="000000"/>
              </a:solidFill>
              <a:latin typeface="Roboto"/>
              <a:ea typeface="Roboto"/>
              <a:cs typeface="Roboto"/>
              <a:sym typeface="Roboto"/>
            </a:endParaRPr>
          </a:p>
        </p:txBody>
      </p:sp>
      <p:sp>
        <p:nvSpPr>
          <p:cNvPr id="20" name="TextBox 20"/>
          <p:cNvSpPr txBox="1"/>
          <p:nvPr/>
        </p:nvSpPr>
        <p:spPr>
          <a:xfrm>
            <a:off x="4177865" y="6541752"/>
            <a:ext cx="2963250" cy="3255635"/>
          </a:xfrm>
          <a:prstGeom prst="rect">
            <a:avLst/>
          </a:prstGeom>
        </p:spPr>
        <p:txBody>
          <a:bodyPr wrap="square" lIns="0" tIns="0" rIns="0" bIns="0" rtlCol="0" anchor="t">
            <a:spAutoFit/>
          </a:bodyPr>
          <a:lstStyle/>
          <a:p>
            <a:pPr algn="l">
              <a:lnSpc>
                <a:spcPts val="1746"/>
              </a:lnSpc>
              <a:spcBef>
                <a:spcPct val="0"/>
              </a:spcBef>
            </a:pPr>
            <a:r>
              <a:rPr lang="en-US" sz="1247" dirty="0">
                <a:solidFill>
                  <a:srgbClr val="000000"/>
                </a:solidFill>
                <a:latin typeface="Roboto"/>
                <a:ea typeface="Roboto"/>
                <a:cs typeface="Roboto"/>
                <a:sym typeface="Roboto"/>
              </a:rPr>
              <a:t>Please pack a healthy snack - a piece of fruit or a plain biscuit -  and a water bottle for your child each day. This helps keep them energized and hydrated throughout their busy day.</a:t>
            </a:r>
          </a:p>
          <a:p>
            <a:pPr algn="l">
              <a:lnSpc>
                <a:spcPts val="1746"/>
              </a:lnSpc>
              <a:spcBef>
                <a:spcPct val="0"/>
              </a:spcBef>
            </a:pPr>
            <a:endParaRPr lang="en-US" sz="1247" dirty="0">
              <a:solidFill>
                <a:srgbClr val="000000"/>
              </a:solidFill>
              <a:latin typeface="Roboto"/>
              <a:ea typeface="Roboto"/>
              <a:cs typeface="Roboto"/>
              <a:sym typeface="Roboto"/>
            </a:endParaRPr>
          </a:p>
          <a:p>
            <a:pPr algn="l">
              <a:lnSpc>
                <a:spcPts val="1746"/>
              </a:lnSpc>
              <a:spcBef>
                <a:spcPct val="0"/>
              </a:spcBef>
            </a:pPr>
            <a:endParaRPr lang="en-US" sz="1247" dirty="0">
              <a:solidFill>
                <a:srgbClr val="000000"/>
              </a:solidFill>
              <a:latin typeface="Roboto"/>
              <a:ea typeface="Roboto"/>
              <a:cs typeface="Roboto"/>
              <a:sym typeface="Roboto"/>
            </a:endParaRPr>
          </a:p>
          <a:p>
            <a:pPr algn="l">
              <a:lnSpc>
                <a:spcPts val="1746"/>
              </a:lnSpc>
              <a:spcBef>
                <a:spcPct val="0"/>
              </a:spcBef>
            </a:pPr>
            <a:endParaRPr lang="en-US" sz="1247" dirty="0">
              <a:solidFill>
                <a:srgbClr val="000000"/>
              </a:solidFill>
              <a:latin typeface="Roboto"/>
              <a:ea typeface="Roboto"/>
              <a:cs typeface="Roboto"/>
              <a:sym typeface="Roboto"/>
            </a:endParaRPr>
          </a:p>
          <a:p>
            <a:pPr algn="l">
              <a:lnSpc>
                <a:spcPts val="1746"/>
              </a:lnSpc>
              <a:spcBef>
                <a:spcPct val="0"/>
              </a:spcBef>
            </a:pPr>
            <a:endParaRPr lang="en-US" sz="1247" dirty="0">
              <a:solidFill>
                <a:srgbClr val="000000"/>
              </a:solidFill>
              <a:latin typeface="Roboto"/>
              <a:ea typeface="Roboto"/>
              <a:cs typeface="Roboto"/>
              <a:sym typeface="Roboto"/>
            </a:endParaRPr>
          </a:p>
          <a:p>
            <a:pPr algn="l">
              <a:lnSpc>
                <a:spcPts val="1746"/>
              </a:lnSpc>
              <a:spcBef>
                <a:spcPct val="0"/>
              </a:spcBef>
            </a:pPr>
            <a:endParaRPr lang="en-US" sz="1247" dirty="0">
              <a:solidFill>
                <a:srgbClr val="000000"/>
              </a:solidFill>
              <a:latin typeface="Roboto"/>
              <a:ea typeface="Roboto"/>
              <a:cs typeface="Roboto"/>
              <a:sym typeface="Roboto"/>
            </a:endParaRPr>
          </a:p>
          <a:p>
            <a:pPr algn="l">
              <a:lnSpc>
                <a:spcPts val="1746"/>
              </a:lnSpc>
              <a:spcBef>
                <a:spcPct val="0"/>
              </a:spcBef>
            </a:pPr>
            <a:endParaRPr lang="en-US" sz="1247" dirty="0">
              <a:solidFill>
                <a:srgbClr val="000000"/>
              </a:solidFill>
              <a:latin typeface="Roboto"/>
              <a:ea typeface="Roboto"/>
              <a:cs typeface="Roboto"/>
              <a:sym typeface="Roboto"/>
            </a:endParaRPr>
          </a:p>
          <a:p>
            <a:pPr algn="l">
              <a:lnSpc>
                <a:spcPts val="1746"/>
              </a:lnSpc>
              <a:spcBef>
                <a:spcPct val="0"/>
              </a:spcBef>
            </a:pPr>
            <a:endParaRPr lang="en-US" sz="1247" dirty="0">
              <a:solidFill>
                <a:srgbClr val="000000"/>
              </a:solidFill>
              <a:latin typeface="Roboto"/>
              <a:ea typeface="Roboto"/>
              <a:cs typeface="Roboto"/>
              <a:sym typeface="Roboto"/>
            </a:endParaRPr>
          </a:p>
          <a:p>
            <a:pPr algn="l">
              <a:lnSpc>
                <a:spcPts val="1746"/>
              </a:lnSpc>
              <a:spcBef>
                <a:spcPct val="0"/>
              </a:spcBef>
            </a:pPr>
            <a:endParaRPr lang="en-US" sz="1247" dirty="0">
              <a:solidFill>
                <a:srgbClr val="000000"/>
              </a:solidFill>
              <a:latin typeface="Roboto"/>
              <a:ea typeface="Roboto"/>
              <a:cs typeface="Roboto"/>
              <a:sym typeface="Roboto"/>
            </a:endParaRPr>
          </a:p>
          <a:p>
            <a:pPr algn="l">
              <a:lnSpc>
                <a:spcPts val="1746"/>
              </a:lnSpc>
              <a:spcBef>
                <a:spcPct val="0"/>
              </a:spcBef>
            </a:pPr>
            <a:endParaRPr lang="en-US" sz="1247" dirty="0">
              <a:solidFill>
                <a:srgbClr val="000000"/>
              </a:solidFill>
              <a:latin typeface="Roboto"/>
              <a:ea typeface="Roboto"/>
              <a:cs typeface="Roboto"/>
              <a:sym typeface="Roboto"/>
            </a:endParaRPr>
          </a:p>
          <a:p>
            <a:pPr algn="l">
              <a:lnSpc>
                <a:spcPts val="1746"/>
              </a:lnSpc>
              <a:spcBef>
                <a:spcPct val="0"/>
              </a:spcBef>
            </a:pPr>
            <a:endParaRPr lang="en-US" sz="1247" dirty="0">
              <a:solidFill>
                <a:srgbClr val="000000"/>
              </a:solidFill>
              <a:latin typeface="Roboto"/>
              <a:ea typeface="Roboto"/>
              <a:cs typeface="Roboto"/>
              <a:sym typeface="Roboto"/>
            </a:endParaRPr>
          </a:p>
        </p:txBody>
      </p:sp>
      <p:sp>
        <p:nvSpPr>
          <p:cNvPr id="21" name="TextBox 21"/>
          <p:cNvSpPr txBox="1"/>
          <p:nvPr/>
        </p:nvSpPr>
        <p:spPr>
          <a:xfrm>
            <a:off x="4175106" y="7655515"/>
            <a:ext cx="2772622" cy="2164054"/>
          </a:xfrm>
          <a:prstGeom prst="rect">
            <a:avLst/>
          </a:prstGeom>
        </p:spPr>
        <p:txBody>
          <a:bodyPr lIns="0" tIns="0" rIns="0" bIns="0" rtlCol="0" anchor="t">
            <a:spAutoFit/>
          </a:bodyPr>
          <a:lstStyle/>
          <a:p>
            <a:pPr>
              <a:lnSpc>
                <a:spcPts val="1746"/>
              </a:lnSpc>
              <a:spcBef>
                <a:spcPct val="0"/>
              </a:spcBef>
            </a:pPr>
            <a:r>
              <a:rPr lang="en-US" sz="1200" dirty="0">
                <a:solidFill>
                  <a:srgbClr val="000000"/>
                </a:solidFill>
                <a:latin typeface="Roboto"/>
                <a:ea typeface="Roboto"/>
                <a:cs typeface="Roboto"/>
                <a:sym typeface="Roboto"/>
              </a:rPr>
              <a:t>I am looking for volunteers to assist us by accompanying us to swimming on Tuesday mornings, 9.45 till 11.30</a:t>
            </a:r>
          </a:p>
          <a:p>
            <a:pPr>
              <a:lnSpc>
                <a:spcPts val="1746"/>
              </a:lnSpc>
              <a:spcBef>
                <a:spcPct val="0"/>
              </a:spcBef>
            </a:pPr>
            <a:r>
              <a:rPr lang="en-US" sz="1200" dirty="0">
                <a:solidFill>
                  <a:srgbClr val="000000"/>
                </a:solidFill>
                <a:latin typeface="Roboto"/>
                <a:ea typeface="Roboto"/>
                <a:cs typeface="Roboto"/>
                <a:sym typeface="Roboto"/>
              </a:rPr>
              <a:t>Your involvement is greatly appreciated.</a:t>
            </a:r>
          </a:p>
          <a:p>
            <a:pPr>
              <a:lnSpc>
                <a:spcPts val="1746"/>
              </a:lnSpc>
              <a:spcBef>
                <a:spcPct val="0"/>
              </a:spcBef>
            </a:pPr>
            <a:endParaRPr lang="en-US" sz="1200" dirty="0">
              <a:solidFill>
                <a:srgbClr val="000000"/>
              </a:solidFill>
              <a:latin typeface="Roboto"/>
              <a:ea typeface="Roboto"/>
              <a:cs typeface="Roboto"/>
              <a:sym typeface="Roboto"/>
            </a:endParaRPr>
          </a:p>
          <a:p>
            <a:pPr>
              <a:lnSpc>
                <a:spcPts val="1746"/>
              </a:lnSpc>
              <a:spcBef>
                <a:spcPct val="0"/>
              </a:spcBef>
            </a:pPr>
            <a:r>
              <a:rPr lang="en-US" sz="1200" dirty="0">
                <a:solidFill>
                  <a:srgbClr val="000000"/>
                </a:solidFill>
                <a:latin typeface="Roboto"/>
                <a:ea typeface="Roboto"/>
                <a:cs typeface="Roboto"/>
                <a:sym typeface="Roboto"/>
              </a:rPr>
              <a:t>Please practice getting ready for swimming, packing your clothes in a bag and drying yourself well. I can help with swimming hats.</a:t>
            </a:r>
          </a:p>
          <a:p>
            <a:pPr>
              <a:lnSpc>
                <a:spcPts val="1746"/>
              </a:lnSpc>
              <a:spcBef>
                <a:spcPct val="0"/>
              </a:spcBef>
            </a:pPr>
            <a:endParaRPr lang="en-US" sz="1200" dirty="0">
              <a:solidFill>
                <a:srgbClr val="000000"/>
              </a:solidFill>
              <a:latin typeface="Roboto"/>
              <a:ea typeface="Roboto"/>
              <a:cs typeface="Roboto"/>
              <a:sym typeface="Roboto"/>
            </a:endParaRPr>
          </a:p>
        </p:txBody>
      </p:sp>
      <p:sp>
        <p:nvSpPr>
          <p:cNvPr id="22" name="TextBox 22"/>
          <p:cNvSpPr txBox="1"/>
          <p:nvPr/>
        </p:nvSpPr>
        <p:spPr>
          <a:xfrm>
            <a:off x="3993123" y="2964918"/>
            <a:ext cx="2981980" cy="203517"/>
          </a:xfrm>
          <a:prstGeom prst="rect">
            <a:avLst/>
          </a:prstGeom>
        </p:spPr>
        <p:txBody>
          <a:bodyPr lIns="0" tIns="0" rIns="0" bIns="0" rtlCol="0" anchor="t">
            <a:spAutoFit/>
          </a:bodyPr>
          <a:lstStyle/>
          <a:p>
            <a:pPr algn="l">
              <a:lnSpc>
                <a:spcPts val="1746"/>
              </a:lnSpc>
            </a:pPr>
            <a:endParaRPr lang="en-US" sz="1247" dirty="0">
              <a:solidFill>
                <a:srgbClr val="000000"/>
              </a:solidFill>
              <a:latin typeface="Roboto"/>
              <a:ea typeface="Roboto"/>
              <a:cs typeface="Roboto"/>
              <a:sym typeface="Roboto"/>
            </a:endParaRPr>
          </a:p>
        </p:txBody>
      </p:sp>
      <p:sp>
        <p:nvSpPr>
          <p:cNvPr id="23" name="TextBox 23"/>
          <p:cNvSpPr txBox="1"/>
          <p:nvPr/>
        </p:nvSpPr>
        <p:spPr>
          <a:xfrm>
            <a:off x="640522" y="6678657"/>
            <a:ext cx="2332172" cy="1075551"/>
          </a:xfrm>
          <a:prstGeom prst="rect">
            <a:avLst/>
          </a:prstGeom>
        </p:spPr>
        <p:txBody>
          <a:bodyPr lIns="0" tIns="0" rIns="0" bIns="0" rtlCol="0" anchor="t">
            <a:spAutoFit/>
          </a:bodyPr>
          <a:lstStyle/>
          <a:p>
            <a:pPr algn="l">
              <a:lnSpc>
                <a:spcPts val="1746"/>
              </a:lnSpc>
            </a:pPr>
            <a:r>
              <a:rPr lang="en-US" sz="1400" dirty="0">
                <a:solidFill>
                  <a:srgbClr val="000000"/>
                </a:solidFill>
                <a:latin typeface="Roboto"/>
                <a:ea typeface="Roboto"/>
                <a:cs typeface="Roboto"/>
                <a:sym typeface="Roboto"/>
              </a:rPr>
              <a:t>Times Tables Rock Stars</a:t>
            </a:r>
          </a:p>
          <a:p>
            <a:pPr algn="l">
              <a:lnSpc>
                <a:spcPts val="1746"/>
              </a:lnSpc>
            </a:pPr>
            <a:endParaRPr lang="en-US" sz="1400" spc="18" dirty="0">
              <a:solidFill>
                <a:srgbClr val="000000"/>
              </a:solidFill>
              <a:latin typeface="Roboto"/>
              <a:ea typeface="Roboto"/>
              <a:cs typeface="Roboto"/>
              <a:sym typeface="Roboto"/>
            </a:endParaRPr>
          </a:p>
          <a:p>
            <a:pPr algn="l">
              <a:lnSpc>
                <a:spcPts val="1746"/>
              </a:lnSpc>
            </a:pPr>
            <a:r>
              <a:rPr lang="en-US" sz="1400" spc="18" dirty="0">
                <a:solidFill>
                  <a:srgbClr val="000000"/>
                </a:solidFill>
                <a:latin typeface="Roboto"/>
                <a:ea typeface="Roboto"/>
                <a:cs typeface="Roboto"/>
                <a:sym typeface="Roboto"/>
              </a:rPr>
              <a:t>Spellings to learn</a:t>
            </a:r>
          </a:p>
          <a:p>
            <a:pPr algn="l">
              <a:lnSpc>
                <a:spcPts val="1746"/>
              </a:lnSpc>
            </a:pPr>
            <a:endParaRPr lang="en-US" sz="1400" spc="18" dirty="0">
              <a:solidFill>
                <a:srgbClr val="000000"/>
              </a:solidFill>
              <a:latin typeface="Roboto"/>
              <a:ea typeface="Roboto"/>
              <a:cs typeface="Roboto"/>
              <a:sym typeface="Roboto"/>
            </a:endParaRPr>
          </a:p>
          <a:p>
            <a:pPr algn="l">
              <a:lnSpc>
                <a:spcPts val="1746"/>
              </a:lnSpc>
            </a:pPr>
            <a:r>
              <a:rPr lang="en-US" sz="1400" spc="18" dirty="0">
                <a:solidFill>
                  <a:srgbClr val="000000"/>
                </a:solidFill>
                <a:latin typeface="Roboto"/>
                <a:ea typeface="Roboto"/>
                <a:cs typeface="Roboto"/>
                <a:sym typeface="Roboto"/>
              </a:rPr>
              <a:t>Reading at home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C72A5CD1F3B428CA61C2F075809FA" ma:contentTypeVersion="9" ma:contentTypeDescription="Create a new document." ma:contentTypeScope="" ma:versionID="9b764cc607ac0f84d6aaa4dc1348984e">
  <xsd:schema xmlns:xsd="http://www.w3.org/2001/XMLSchema" xmlns:xs="http://www.w3.org/2001/XMLSchema" xmlns:p="http://schemas.microsoft.com/office/2006/metadata/properties" xmlns:ns2="87fbf535-62f4-4f73-8e4e-90631a6611da" xmlns:ns3="f0f4da6c-3674-4c9c-a6da-79b4cac209cf" targetNamespace="http://schemas.microsoft.com/office/2006/metadata/properties" ma:root="true" ma:fieldsID="645db4cc82d7e5976e8d916a4a00d6bc" ns2:_="" ns3:_="">
    <xsd:import namespace="87fbf535-62f4-4f73-8e4e-90631a6611da"/>
    <xsd:import namespace="f0f4da6c-3674-4c9c-a6da-79b4cac209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f535-62f4-4f73-8e4e-90631a661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155f58-06c7-482a-be83-bba02eae4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da6c-3674-4c9c-a6da-79b4cac209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0ba9e-1c47-4861-a527-08820e4a25dc}" ma:internalName="TaxCatchAll" ma:showField="CatchAllData" ma:web="f0f4da6c-3674-4c9c-a6da-79b4cac20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f4da6c-3674-4c9c-a6da-79b4cac209cf" xsi:nil="true"/>
    <lcf76f155ced4ddcb4097134ff3c332f xmlns="87fbf535-62f4-4f73-8e4e-90631a6611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3BCD01-8600-494F-99BB-A6E5760856AB}"/>
</file>

<file path=customXml/itemProps2.xml><?xml version="1.0" encoding="utf-8"?>
<ds:datastoreItem xmlns:ds="http://schemas.openxmlformats.org/officeDocument/2006/customXml" ds:itemID="{B594A973-785B-4996-B62E-BB805A9050C9}">
  <ds:schemaRefs>
    <ds:schemaRef ds:uri="http://schemas.microsoft.com/sharepoint/v3/contenttype/forms"/>
  </ds:schemaRefs>
</ds:datastoreItem>
</file>

<file path=customXml/itemProps3.xml><?xml version="1.0" encoding="utf-8"?>
<ds:datastoreItem xmlns:ds="http://schemas.openxmlformats.org/officeDocument/2006/customXml" ds:itemID="{5CE1DC77-A979-4F9E-BEBE-B70BD028347C}">
  <ds:schemaRefs>
    <ds:schemaRef ds:uri="http://purl.org/dc/terms/"/>
    <ds:schemaRef ds:uri="http://schemas.microsoft.com/office/2006/documentManagement/types"/>
    <ds:schemaRef ds:uri="http://www.w3.org/XML/1998/namespace"/>
    <ds:schemaRef ds:uri="cfb5791d-50cb-459b-b260-264e49aabc23"/>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443</TotalTime>
  <Words>561</Words>
  <Application>Microsoft Office PowerPoint</Application>
  <PresentationFormat>Custom</PresentationFormat>
  <Paragraphs>56</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Apricots</vt:lpstr>
      <vt:lpstr>Calibri</vt:lpstr>
      <vt:lpstr>Roboto Bold</vt:lpstr>
      <vt:lpstr>Arial</vt:lpstr>
      <vt:lpstr>Bebas Neue</vt:lpstr>
      <vt:lpstr>Lovelace</vt:lpstr>
      <vt:lpstr>Roboto</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Weekly Newsletter Pastel Colors in Boho Style</dc:title>
  <dc:creator>Sarah Sweeney</dc:creator>
  <cp:lastModifiedBy>Lisa Hunka</cp:lastModifiedBy>
  <cp:revision>64</cp:revision>
  <cp:lastPrinted>2026-01-08T15:47:32Z</cp:lastPrinted>
  <dcterms:created xsi:type="dcterms:W3CDTF">2006-08-16T00:00:00Z</dcterms:created>
  <dcterms:modified xsi:type="dcterms:W3CDTF">2026-01-08T15:47:45Z</dcterms:modified>
  <dc:identifier>DAGtsG4rA0Y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0x010100B4EC72A5CD1F3B428CA61C2F075809FA</vt:lpwstr>
  </property>
</Properties>
</file>