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sldIdLst>
    <p:sldId id="256" r:id="rId5"/>
    <p:sldId id="257" r:id="rId6"/>
  </p:sldIdLst>
  <p:sldSz cx="10693400" cy="7556500"/>
  <p:notesSz cx="6797675" cy="9926638"/>
  <p:embeddedFontLst>
    <p:embeddedFont>
      <p:font typeface="Abadi" panose="020B0604020104020204" pitchFamily="34" charset="0"/>
      <p:regular r:id="rId8"/>
    </p:embeddedFont>
    <p:embeddedFont>
      <p:font typeface="Apricots" pitchFamily="50" charset="0"/>
      <p:regular r:id="rId9"/>
    </p:embeddedFont>
    <p:embeddedFont>
      <p:font typeface="Calibri" panose="020F0502020204030204" pitchFamily="34" charset="0"/>
      <p:regular r:id="rId10"/>
      <p:bold r:id="rId11"/>
      <p:italic r:id="rId12"/>
      <p:boldItalic r:id="rId13"/>
    </p:embeddedFont>
    <p:embeddedFont>
      <p:font typeface="Childos Arabic" panose="020B0604020202020204" charset="-78"/>
      <p:regular r:id="rId14"/>
    </p:embeddedFont>
    <p:embeddedFont>
      <p:font typeface="Modern Love" panose="04090805081005020601" pitchFamily="82" charset="0"/>
      <p:regular r:id="rId15"/>
    </p:embeddedFont>
    <p:embeddedFont>
      <p:font typeface="Modern Love Caps" panose="04070805081001020A01" pitchFamily="82" charset="0"/>
      <p:regular r:id="rId16"/>
    </p:embeddedFont>
    <p:embeddedFont>
      <p:font typeface="Rockwell" panose="02060603020205020403"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80" d="100"/>
          <a:sy n="80" d="100"/>
        </p:scale>
        <p:origin x="1056" y="-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144B975-5799-480C-82D3-EE61DBD2D1C5}" type="datetimeFigureOut">
              <a:rPr lang="en-GB" smtClean="0"/>
              <a:t>22/02/2026</a:t>
            </a:fld>
            <a:endParaRPr lang="en-GB"/>
          </a:p>
        </p:txBody>
      </p:sp>
      <p:sp>
        <p:nvSpPr>
          <p:cNvPr id="4" name="Slide Image Placeholder 3"/>
          <p:cNvSpPr>
            <a:spLocks noGrp="1" noRot="1" noChangeAspect="1"/>
          </p:cNvSpPr>
          <p:nvPr>
            <p:ph type="sldImg" idx="2"/>
          </p:nvPr>
        </p:nvSpPr>
        <p:spPr>
          <a:xfrm>
            <a:off x="1028700" y="1241425"/>
            <a:ext cx="47402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7AF49AD-2DAE-4A79-9DCA-2415ED6C0C84}" type="slidenum">
              <a:rPr lang="en-GB" smtClean="0"/>
              <a:t>‹#›</a:t>
            </a:fld>
            <a:endParaRPr lang="en-GB"/>
          </a:p>
        </p:txBody>
      </p:sp>
    </p:spTree>
    <p:extLst>
      <p:ext uri="{BB962C8B-B14F-4D97-AF65-F5344CB8AC3E}">
        <p14:creationId xmlns:p14="http://schemas.microsoft.com/office/powerpoint/2010/main" val="403628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AF49AD-2DAE-4A79-9DCA-2415ED6C0C84}" type="slidenum">
              <a:rPr lang="en-GB" smtClean="0"/>
              <a:t>1</a:t>
            </a:fld>
            <a:endParaRPr lang="en-GB"/>
          </a:p>
        </p:txBody>
      </p:sp>
    </p:spTree>
    <p:extLst>
      <p:ext uri="{BB962C8B-B14F-4D97-AF65-F5344CB8AC3E}">
        <p14:creationId xmlns:p14="http://schemas.microsoft.com/office/powerpoint/2010/main" val="40077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AF49AD-2DAE-4A79-9DCA-2415ED6C0C84}" type="slidenum">
              <a:rPr lang="en-GB" smtClean="0"/>
              <a:t>2</a:t>
            </a:fld>
            <a:endParaRPr lang="en-GB"/>
          </a:p>
        </p:txBody>
      </p:sp>
    </p:spTree>
    <p:extLst>
      <p:ext uri="{BB962C8B-B14F-4D97-AF65-F5344CB8AC3E}">
        <p14:creationId xmlns:p14="http://schemas.microsoft.com/office/powerpoint/2010/main" val="159140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13.svg"/><Relationship Id="rId12" Type="http://schemas.openxmlformats.org/officeDocument/2006/relationships/image" Target="../media/image23.sv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11.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2.png"/><Relationship Id="rId5" Type="http://schemas.openxmlformats.org/officeDocument/2006/relationships/image" Target="../media/image3.svg"/><Relationship Id="rId1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4E606A8-E7BD-8CEE-6AAF-AFB52E599727}"/>
              </a:ext>
            </a:extLst>
          </p:cNvPr>
          <p:cNvSpPr/>
          <p:nvPr/>
        </p:nvSpPr>
        <p:spPr>
          <a:xfrm>
            <a:off x="-15982" y="0"/>
            <a:ext cx="10709382" cy="75794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1748" y="1450157"/>
            <a:ext cx="2172444" cy="54274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flipV="1">
            <a:off x="57929" y="2154827"/>
            <a:ext cx="2040544" cy="4879563"/>
          </a:xfrm>
          <a:custGeom>
            <a:avLst/>
            <a:gdLst/>
            <a:ahLst/>
            <a:cxnLst/>
            <a:rect l="l" t="t" r="r" b="b"/>
            <a:pathLst>
              <a:path w="2040544" h="4879563">
                <a:moveTo>
                  <a:pt x="0" y="4879563"/>
                </a:moveTo>
                <a:lnTo>
                  <a:pt x="2040544" y="4879563"/>
                </a:lnTo>
                <a:lnTo>
                  <a:pt x="2040544" y="0"/>
                </a:lnTo>
                <a:lnTo>
                  <a:pt x="0" y="0"/>
                </a:lnTo>
                <a:lnTo>
                  <a:pt x="0" y="487956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 name="Freeform 5"/>
          <p:cNvSpPr/>
          <p:nvPr/>
        </p:nvSpPr>
        <p:spPr>
          <a:xfrm>
            <a:off x="1810819" y="2079442"/>
            <a:ext cx="2049187" cy="923997"/>
          </a:xfrm>
          <a:custGeom>
            <a:avLst/>
            <a:gdLst/>
            <a:ahLst/>
            <a:cxnLst/>
            <a:rect l="l" t="t" r="r" b="b"/>
            <a:pathLst>
              <a:path w="2049187" h="923997">
                <a:moveTo>
                  <a:pt x="0" y="0"/>
                </a:moveTo>
                <a:lnTo>
                  <a:pt x="2049187" y="0"/>
                </a:lnTo>
                <a:lnTo>
                  <a:pt x="2049187" y="923997"/>
                </a:lnTo>
                <a:lnTo>
                  <a:pt x="0" y="9239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3740721" y="1654957"/>
            <a:ext cx="3433361" cy="3362310"/>
          </a:xfrm>
          <a:custGeom>
            <a:avLst/>
            <a:gdLst/>
            <a:ahLst/>
            <a:cxnLst/>
            <a:rect l="l" t="t" r="r" b="b"/>
            <a:pathLst>
              <a:path w="3194329" h="2327867">
                <a:moveTo>
                  <a:pt x="0" y="0"/>
                </a:moveTo>
                <a:lnTo>
                  <a:pt x="3194329" y="0"/>
                </a:lnTo>
                <a:lnTo>
                  <a:pt x="3194329" y="2327867"/>
                </a:lnTo>
                <a:lnTo>
                  <a:pt x="0" y="2327867"/>
                </a:lnTo>
                <a:lnTo>
                  <a:pt x="0" y="0"/>
                </a:lnTo>
                <a:close/>
              </a:path>
            </a:pathLst>
          </a:custGeom>
          <a:blipFill>
            <a:blip r:embed="rId10"/>
            <a:stretch>
              <a:fillRect/>
            </a:stretch>
          </a:blipFill>
        </p:spPr>
        <p:txBody>
          <a:bodyPr/>
          <a:lstStyle/>
          <a:p>
            <a:endParaRPr lang="en-GB"/>
          </a:p>
        </p:txBody>
      </p:sp>
      <p:sp>
        <p:nvSpPr>
          <p:cNvPr id="9" name="Freeform 9"/>
          <p:cNvSpPr/>
          <p:nvPr/>
        </p:nvSpPr>
        <p:spPr>
          <a:xfrm>
            <a:off x="7168064" y="1466489"/>
            <a:ext cx="1796042" cy="510084"/>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7168064" y="2076472"/>
            <a:ext cx="3291253" cy="2757966"/>
          </a:xfrm>
          <a:custGeom>
            <a:avLst/>
            <a:gdLst/>
            <a:ahLst/>
            <a:cxnLst/>
            <a:rect l="l" t="t" r="r" b="b"/>
            <a:pathLst>
              <a:path w="3291253" h="3258810">
                <a:moveTo>
                  <a:pt x="0" y="0"/>
                </a:moveTo>
                <a:lnTo>
                  <a:pt x="3291253" y="0"/>
                </a:lnTo>
                <a:lnTo>
                  <a:pt x="3291253" y="3258810"/>
                </a:lnTo>
                <a:lnTo>
                  <a:pt x="0" y="3258810"/>
                </a:lnTo>
                <a:lnTo>
                  <a:pt x="0" y="0"/>
                </a:lnTo>
                <a:close/>
              </a:path>
            </a:pathLst>
          </a:custGeom>
          <a:blipFill>
            <a:blip r:embed="rId11"/>
            <a:stretch>
              <a:fillRect b="-19168"/>
            </a:stretch>
          </a:blipFill>
        </p:spPr>
        <p:txBody>
          <a:bodyPr/>
          <a:lstStyle/>
          <a:p>
            <a:endParaRPr lang="en-GB"/>
          </a:p>
        </p:txBody>
      </p:sp>
      <p:sp>
        <p:nvSpPr>
          <p:cNvPr id="14" name="Freeform 14"/>
          <p:cNvSpPr/>
          <p:nvPr/>
        </p:nvSpPr>
        <p:spPr>
          <a:xfrm>
            <a:off x="4356100" y="5360605"/>
            <a:ext cx="6321318" cy="2318777"/>
          </a:xfrm>
          <a:custGeom>
            <a:avLst/>
            <a:gdLst/>
            <a:ahLst/>
            <a:cxnLst/>
            <a:rect l="l" t="t" r="r" b="b"/>
            <a:pathLst>
              <a:path w="3842231" h="2116720">
                <a:moveTo>
                  <a:pt x="0" y="0"/>
                </a:moveTo>
                <a:lnTo>
                  <a:pt x="3842231" y="0"/>
                </a:lnTo>
                <a:lnTo>
                  <a:pt x="3842231" y="2116720"/>
                </a:lnTo>
                <a:lnTo>
                  <a:pt x="0" y="21167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algn="ctr"/>
            <a:endParaRPr lang="en-GB" dirty="0"/>
          </a:p>
        </p:txBody>
      </p:sp>
      <p:sp>
        <p:nvSpPr>
          <p:cNvPr id="15" name="Freeform 15"/>
          <p:cNvSpPr/>
          <p:nvPr/>
        </p:nvSpPr>
        <p:spPr>
          <a:xfrm>
            <a:off x="4624294" y="4978166"/>
            <a:ext cx="1941606" cy="565516"/>
          </a:xfrm>
          <a:custGeom>
            <a:avLst/>
            <a:gdLst/>
            <a:ahLst/>
            <a:cxnLst/>
            <a:rect l="l" t="t" r="r" b="b"/>
            <a:pathLst>
              <a:path w="1933390" h="507515">
                <a:moveTo>
                  <a:pt x="0" y="0"/>
                </a:moveTo>
                <a:lnTo>
                  <a:pt x="1933390" y="0"/>
                </a:lnTo>
                <a:lnTo>
                  <a:pt x="1933390"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TextBox 18"/>
          <p:cNvSpPr txBox="1"/>
          <p:nvPr/>
        </p:nvSpPr>
        <p:spPr>
          <a:xfrm rot="-565994">
            <a:off x="1670307" y="2385291"/>
            <a:ext cx="2204910" cy="332740"/>
          </a:xfrm>
          <a:prstGeom prst="rect">
            <a:avLst/>
          </a:prstGeom>
        </p:spPr>
        <p:txBody>
          <a:bodyPr lIns="0" tIns="0" rIns="0" bIns="0" rtlCol="0" anchor="t">
            <a:spAutoFit/>
          </a:bodyPr>
          <a:lstStyle/>
          <a:p>
            <a:pPr algn="ctr">
              <a:lnSpc>
                <a:spcPts val="2420"/>
              </a:lnSpc>
            </a:pPr>
            <a:r>
              <a:rPr lang="en-US" sz="2200" spc="-123" dirty="0">
                <a:solidFill>
                  <a:srgbClr val="000000"/>
                </a:solidFill>
                <a:latin typeface="Childos Arabic"/>
                <a:ea typeface="Childos Arabic"/>
                <a:cs typeface="Childos Arabic"/>
                <a:sym typeface="Childos Arabic"/>
              </a:rPr>
              <a:t>We are reading...</a:t>
            </a:r>
          </a:p>
        </p:txBody>
      </p:sp>
      <p:sp>
        <p:nvSpPr>
          <p:cNvPr id="19" name="TextBox 19"/>
          <p:cNvSpPr txBox="1"/>
          <p:nvPr/>
        </p:nvSpPr>
        <p:spPr>
          <a:xfrm>
            <a:off x="3777726" y="2001749"/>
            <a:ext cx="3344349" cy="2401298"/>
          </a:xfrm>
          <a:prstGeom prst="rect">
            <a:avLst/>
          </a:prstGeom>
        </p:spPr>
        <p:txBody>
          <a:bodyPr wrap="square"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will:</a:t>
            </a:r>
          </a:p>
          <a:p>
            <a:pPr marL="323850" lvl="1" indent="-161925" algn="l">
              <a:lnSpc>
                <a:spcPts val="1725"/>
              </a:lnSpc>
              <a:buFont typeface="Arial"/>
              <a:buChar char="•"/>
            </a:pPr>
            <a:r>
              <a:rPr lang="en-US" sz="1500" spc="-72" dirty="0">
                <a:latin typeface="Childos Arabic"/>
                <a:ea typeface="Childos Arabic"/>
                <a:cs typeface="Childos Arabic"/>
                <a:sym typeface="Childos Arabic"/>
              </a:rPr>
              <a:t>Solve problems involving percentages</a:t>
            </a:r>
          </a:p>
          <a:p>
            <a:pPr marL="323850" lvl="1" indent="-161925" algn="l">
              <a:lnSpc>
                <a:spcPts val="1725"/>
              </a:lnSpc>
              <a:buFont typeface="Arial"/>
              <a:buChar char="•"/>
            </a:pPr>
            <a:r>
              <a:rPr lang="en-US" sz="1500" spc="-72" dirty="0">
                <a:latin typeface="Childos Arabic"/>
                <a:ea typeface="Childos Arabic"/>
                <a:cs typeface="Childos Arabic"/>
                <a:sym typeface="Childos Arabic"/>
              </a:rPr>
              <a:t>Convert between units of measure including solving problems in this context</a:t>
            </a:r>
          </a:p>
          <a:p>
            <a:pPr marL="323850" lvl="1" indent="-161925" algn="l">
              <a:lnSpc>
                <a:spcPts val="1725"/>
              </a:lnSpc>
              <a:buFont typeface="Arial"/>
              <a:buChar char="•"/>
            </a:pPr>
            <a:r>
              <a:rPr lang="en-US" sz="1500" spc="-72" dirty="0">
                <a:latin typeface="Childos Arabic"/>
                <a:ea typeface="Childos Arabic"/>
                <a:cs typeface="Childos Arabic"/>
                <a:sym typeface="Childos Arabic"/>
              </a:rPr>
              <a:t>Calculate the area and perimeter of shapes</a:t>
            </a:r>
          </a:p>
          <a:p>
            <a:pPr marL="323850" lvl="1" indent="-161925" algn="l">
              <a:lnSpc>
                <a:spcPts val="1725"/>
              </a:lnSpc>
              <a:buFont typeface="Arial"/>
              <a:buChar char="•"/>
            </a:pPr>
            <a:r>
              <a:rPr lang="en-US" sz="1500" spc="-72" dirty="0">
                <a:latin typeface="Childos Arabic"/>
                <a:ea typeface="Childos Arabic"/>
                <a:cs typeface="Childos Arabic"/>
                <a:sym typeface="Childos Arabic"/>
              </a:rPr>
              <a:t>Find the area of triangles and parallelograms</a:t>
            </a:r>
          </a:p>
          <a:p>
            <a:pPr marL="323850" lvl="1" indent="-161925" algn="l">
              <a:lnSpc>
                <a:spcPts val="1725"/>
              </a:lnSpc>
              <a:buFont typeface="Arial"/>
              <a:buChar char="•"/>
            </a:pPr>
            <a:r>
              <a:rPr lang="en-US" sz="1500" spc="-72" dirty="0">
                <a:latin typeface="Childos Arabic"/>
                <a:ea typeface="Childos Arabic"/>
                <a:cs typeface="Childos Arabic"/>
                <a:sym typeface="Childos Arabic"/>
              </a:rPr>
              <a:t>Calculate the volume of shapes</a:t>
            </a:r>
          </a:p>
          <a:p>
            <a:pPr marL="323850" lvl="1" indent="-161925" algn="l">
              <a:lnSpc>
                <a:spcPts val="1725"/>
              </a:lnSpc>
              <a:buFont typeface="Arial"/>
              <a:buChar char="•"/>
            </a:pPr>
            <a:r>
              <a:rPr lang="en-US" sz="1500" spc="-72" dirty="0">
                <a:solidFill>
                  <a:srgbClr val="ED1212"/>
                </a:solidFill>
                <a:latin typeface="Childos Arabic"/>
                <a:ea typeface="Childos Arabic"/>
                <a:cs typeface="Childos Arabic"/>
                <a:sym typeface="Childos Arabic"/>
              </a:rPr>
              <a:t>It is extremely important that children know their times tables fluently in order to calculate with decimals and percentages.</a:t>
            </a:r>
          </a:p>
        </p:txBody>
      </p:sp>
      <p:sp>
        <p:nvSpPr>
          <p:cNvPr id="21" name="TextBox 21"/>
          <p:cNvSpPr txBox="1"/>
          <p:nvPr/>
        </p:nvSpPr>
        <p:spPr>
          <a:xfrm>
            <a:off x="639438" y="1466488"/>
            <a:ext cx="1287746"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English</a:t>
            </a:r>
          </a:p>
        </p:txBody>
      </p:sp>
      <p:sp>
        <p:nvSpPr>
          <p:cNvPr id="22" name="TextBox 22"/>
          <p:cNvSpPr txBox="1"/>
          <p:nvPr/>
        </p:nvSpPr>
        <p:spPr>
          <a:xfrm>
            <a:off x="122160" y="2372611"/>
            <a:ext cx="1771968" cy="5017399"/>
          </a:xfrm>
          <a:prstGeom prst="rect">
            <a:avLst/>
          </a:prstGeom>
        </p:spPr>
        <p:txBody>
          <a:bodyPr wrap="square" lIns="0" tIns="0" rIns="0" bIns="0" rtlCol="0" anchor="t">
            <a:spAutoFit/>
          </a:bodyPr>
          <a:lstStyle/>
          <a:p>
            <a:pPr algn="l">
              <a:lnSpc>
                <a:spcPts val="1725"/>
              </a:lnSpc>
            </a:pPr>
            <a:r>
              <a:rPr lang="en-US" sz="1500" spc="-72" dirty="0">
                <a:solidFill>
                  <a:srgbClr val="000000"/>
                </a:solidFill>
                <a:latin typeface="Childos Arabic"/>
                <a:ea typeface="Childos Arabic"/>
                <a:cs typeface="Childos Arabic"/>
                <a:sym typeface="Childos Arabic"/>
              </a:rPr>
              <a:t>We are writing a Documentary Narrative and a Balanced Argument</a:t>
            </a:r>
          </a:p>
          <a:p>
            <a:pPr algn="l">
              <a:lnSpc>
                <a:spcPts val="1725"/>
              </a:lnSpc>
            </a:pPr>
            <a:endParaRPr lang="en-US" sz="1500" spc="-72" dirty="0">
              <a:solidFill>
                <a:srgbClr val="000000"/>
              </a:solidFill>
              <a:latin typeface="Childos Arabic"/>
              <a:ea typeface="Childos Arabic"/>
              <a:cs typeface="Childos Arabic"/>
              <a:sym typeface="Childos Arabic"/>
            </a:endParaRPr>
          </a:p>
          <a:p>
            <a:pPr algn="l">
              <a:lnSpc>
                <a:spcPts val="1725"/>
              </a:lnSpc>
            </a:pPr>
            <a:r>
              <a:rPr lang="en-US" sz="1500" spc="-72" dirty="0">
                <a:solidFill>
                  <a:srgbClr val="000000"/>
                </a:solidFill>
                <a:latin typeface="Childos Arabic"/>
                <a:ea typeface="Childos Arabic"/>
                <a:cs typeface="Childos Arabic"/>
                <a:sym typeface="Childos Arabic"/>
              </a:rPr>
              <a:t>We will be: </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Using expanded noun phrases to describe concisely</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Using adverbials for cohesion</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Semi-colons and dashes to mark boundaries between clauses</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Using the passive and subjunctive from in formal writing</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Using semi-colons in a list</a:t>
            </a:r>
          </a:p>
          <a:p>
            <a:pPr marL="196850" lvl="1" indent="-196850" algn="l">
              <a:lnSpc>
                <a:spcPts val="1725"/>
              </a:lnSpc>
              <a:buFont typeface="Arial"/>
              <a:buChar char="•"/>
            </a:pPr>
            <a:r>
              <a:rPr lang="en-GB" sz="1500" spc="-72" dirty="0">
                <a:solidFill>
                  <a:srgbClr val="000000"/>
                </a:solidFill>
                <a:latin typeface="Childos Arabic"/>
                <a:ea typeface="Childos Arabic"/>
                <a:cs typeface="Childos Arabic"/>
                <a:sym typeface="Childos Arabic"/>
              </a:rPr>
              <a:t>We will edit and publish</a:t>
            </a:r>
          </a:p>
          <a:p>
            <a:pPr marL="0" lvl="1" algn="l">
              <a:lnSpc>
                <a:spcPts val="1725"/>
              </a:lnSpc>
            </a:pPr>
            <a:r>
              <a:rPr lang="en-GB" sz="1500" spc="-72" dirty="0">
                <a:solidFill>
                  <a:srgbClr val="000000"/>
                </a:solidFill>
                <a:latin typeface="Childos Arabic"/>
                <a:ea typeface="Childos Arabic"/>
                <a:cs typeface="Childos Arabic"/>
                <a:sym typeface="Childos Arabic"/>
              </a:rPr>
              <a:t>      our final pieces. </a:t>
            </a:r>
          </a:p>
          <a:p>
            <a:pPr marL="196850" lvl="1" indent="-196850" algn="l">
              <a:lnSpc>
                <a:spcPts val="1725"/>
              </a:lnSpc>
              <a:buFont typeface="Arial"/>
              <a:buChar char="•"/>
            </a:pPr>
            <a:endParaRPr lang="en-GB" sz="1500" spc="-72" dirty="0">
              <a:solidFill>
                <a:srgbClr val="000000"/>
              </a:solidFill>
              <a:latin typeface="Childos Arabic"/>
              <a:ea typeface="Childos Arabic"/>
              <a:cs typeface="Childos Arabic"/>
              <a:sym typeface="Childos Arabic"/>
            </a:endParaRPr>
          </a:p>
          <a:p>
            <a:pPr marL="196850" lvl="1" indent="-196850" algn="l">
              <a:lnSpc>
                <a:spcPts val="1725"/>
              </a:lnSpc>
              <a:buFont typeface="Arial"/>
              <a:buChar char="•"/>
            </a:pPr>
            <a:endParaRPr lang="en-US" sz="1500" spc="-72" dirty="0">
              <a:solidFill>
                <a:srgbClr val="000000"/>
              </a:solidFill>
              <a:latin typeface="Childos Arabic"/>
              <a:ea typeface="Childos Arabic"/>
              <a:cs typeface="Childos Arabic"/>
              <a:sym typeface="Childos Arabic"/>
            </a:endParaRPr>
          </a:p>
        </p:txBody>
      </p:sp>
      <p:sp>
        <p:nvSpPr>
          <p:cNvPr id="24" name="TextBox 24"/>
          <p:cNvSpPr txBox="1"/>
          <p:nvPr/>
        </p:nvSpPr>
        <p:spPr>
          <a:xfrm>
            <a:off x="7456274" y="1450157"/>
            <a:ext cx="128641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Science</a:t>
            </a:r>
          </a:p>
        </p:txBody>
      </p:sp>
      <p:sp>
        <p:nvSpPr>
          <p:cNvPr id="25" name="TextBox 25"/>
          <p:cNvSpPr txBox="1"/>
          <p:nvPr/>
        </p:nvSpPr>
        <p:spPr>
          <a:xfrm>
            <a:off x="4817454" y="5017267"/>
            <a:ext cx="1596045"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RE</a:t>
            </a:r>
          </a:p>
        </p:txBody>
      </p:sp>
      <p:grpSp>
        <p:nvGrpSpPr>
          <p:cNvPr id="12" name="Group 11">
            <a:extLst>
              <a:ext uri="{FF2B5EF4-FFF2-40B4-BE49-F238E27FC236}">
                <a16:creationId xmlns:a16="http://schemas.microsoft.com/office/drawing/2014/main" id="{A359B649-E6E5-4A01-AD29-5B0739D69768}"/>
              </a:ext>
            </a:extLst>
          </p:cNvPr>
          <p:cNvGrpSpPr/>
          <p:nvPr/>
        </p:nvGrpSpPr>
        <p:grpSpPr>
          <a:xfrm>
            <a:off x="1657947" y="4492861"/>
            <a:ext cx="2822996" cy="2932518"/>
            <a:chOff x="1494119" y="4492861"/>
            <a:chExt cx="2986824" cy="2932518"/>
          </a:xfrm>
        </p:grpSpPr>
        <p:sp>
          <p:nvSpPr>
            <p:cNvPr id="6" name="Freeform 6"/>
            <p:cNvSpPr/>
            <p:nvPr/>
          </p:nvSpPr>
          <p:spPr>
            <a:xfrm>
              <a:off x="1494119" y="4492861"/>
              <a:ext cx="2986824" cy="2932518"/>
            </a:xfrm>
            <a:custGeom>
              <a:avLst/>
              <a:gdLst/>
              <a:ahLst/>
              <a:cxnLst/>
              <a:rect l="l" t="t" r="r" b="b"/>
              <a:pathLst>
                <a:path w="2986824" h="2932518">
                  <a:moveTo>
                    <a:pt x="0" y="0"/>
                  </a:moveTo>
                  <a:lnTo>
                    <a:pt x="2986824" y="0"/>
                  </a:lnTo>
                  <a:lnTo>
                    <a:pt x="2986824" y="2932518"/>
                  </a:lnTo>
                  <a:lnTo>
                    <a:pt x="0" y="293251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27" name="TextBox 27"/>
            <p:cNvSpPr txBox="1"/>
            <p:nvPr/>
          </p:nvSpPr>
          <p:spPr>
            <a:xfrm>
              <a:off x="1885455" y="4748464"/>
              <a:ext cx="2309572" cy="2400401"/>
            </a:xfrm>
            <a:prstGeom prst="rect">
              <a:avLst/>
            </a:prstGeom>
          </p:spPr>
          <p:txBody>
            <a:bodyPr wrap="square" lIns="0" tIns="0" rIns="0" bIns="0" rtlCol="0" anchor="t">
              <a:spAutoFit/>
            </a:bodyPr>
            <a:lstStyle/>
            <a:p>
              <a:pPr algn="ctr">
                <a:lnSpc>
                  <a:spcPts val="1699"/>
                </a:lnSpc>
                <a:spcBef>
                  <a:spcPct val="0"/>
                </a:spcBef>
              </a:pPr>
              <a:r>
                <a:rPr lang="en-GB" sz="1478" spc="-70" dirty="0">
                  <a:solidFill>
                    <a:srgbClr val="000000"/>
                  </a:solidFill>
                  <a:latin typeface="Childos Arabic"/>
                  <a:ea typeface="Childos Arabic"/>
                  <a:cs typeface="Childos Arabic"/>
                  <a:sym typeface="Childos Arabic"/>
                </a:rPr>
                <a:t>In Year 6, reading continues to focus on fluency, prosody, and deep comprehension. Pupils analyse complex texts, infer meaning, evaluate authors’ choices, and compare themes. Vocabulary knowledge expands, supporting precise understanding.  </a:t>
              </a:r>
              <a:r>
                <a:rPr lang="en-GB" sz="1478" spc="-70" dirty="0">
                  <a:solidFill>
                    <a:srgbClr val="FF0000"/>
                  </a:solidFill>
                  <a:latin typeface="Childos Arabic"/>
                  <a:ea typeface="Childos Arabic"/>
                  <a:cs typeface="Childos Arabic"/>
                  <a:sym typeface="Childos Arabic"/>
                </a:rPr>
                <a:t>This requires reading at home everyday to maintain progress.</a:t>
              </a:r>
              <a:endParaRPr lang="en-US" sz="1478" spc="-70" dirty="0">
                <a:solidFill>
                  <a:srgbClr val="FF0000"/>
                </a:solidFill>
                <a:latin typeface="Childos Arabic"/>
                <a:ea typeface="Childos Arabic"/>
                <a:cs typeface="Childos Arabic"/>
                <a:sym typeface="Childos Arabic"/>
              </a:endParaRPr>
            </a:p>
          </p:txBody>
        </p:sp>
      </p:grpSp>
      <p:sp>
        <p:nvSpPr>
          <p:cNvPr id="31" name="Text Box 548">
            <a:extLst>
              <a:ext uri="{FF2B5EF4-FFF2-40B4-BE49-F238E27FC236}">
                <a16:creationId xmlns:a16="http://schemas.microsoft.com/office/drawing/2014/main" id="{DFEE3B76-5DA9-7850-A9FE-3900A35D5594}"/>
              </a:ext>
            </a:extLst>
          </p:cNvPr>
          <p:cNvSpPr txBox="1">
            <a:spLocks noChangeArrowheads="1"/>
          </p:cNvSpPr>
          <p:nvPr/>
        </p:nvSpPr>
        <p:spPr bwMode="auto">
          <a:xfrm>
            <a:off x="28895" y="-21119"/>
            <a:ext cx="8427720" cy="1037039"/>
          </a:xfrm>
          <a:prstGeom prst="rect">
            <a:avLst/>
          </a:prstGeom>
          <a:noFill/>
          <a:ln>
            <a:noFill/>
          </a:ln>
        </p:spPr>
        <p:txBody>
          <a:bodyPr rot="0" vert="horz" wrap="square" lIns="91440" tIns="45720" rIns="91440" bIns="45720" anchor="t" anchorCtr="0" upright="1">
            <a:noAutofit/>
          </a:bodyPr>
          <a:lstStyle/>
          <a:p>
            <a:pPr algn="ctr">
              <a:buNone/>
            </a:pPr>
            <a:r>
              <a:rPr lang="en-GB" sz="500" dirty="0">
                <a:effectLst/>
                <a:latin typeface="Rockwell" panose="020606030202050204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n-GB" sz="600" dirty="0">
                <a:effectLst/>
                <a:latin typeface="Modern Love" panose="04090805081005020601" pitchFamily="82"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GB" sz="5800" dirty="0">
                <a:effectLst/>
                <a:latin typeface="Apricots" pitchFamily="50" charset="0"/>
                <a:ea typeface="Calibri" panose="020F0502020204030204" pitchFamily="34" charset="0"/>
                <a:cs typeface="Pattaya" panose="00000500000000000000" pitchFamily="2" charset="-34"/>
              </a:rPr>
              <a:t>Year 6 Learning Overview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93058327-2D67-8B10-1E13-2BD69A5C6A3B}"/>
              </a:ext>
            </a:extLst>
          </p:cNvPr>
          <p:cNvSpPr txBox="1">
            <a:spLocks noChangeArrowheads="1"/>
          </p:cNvSpPr>
          <p:nvPr/>
        </p:nvSpPr>
        <p:spPr bwMode="auto">
          <a:xfrm>
            <a:off x="91442" y="1016512"/>
            <a:ext cx="2034540" cy="495300"/>
          </a:xfrm>
          <a:prstGeom prst="rect">
            <a:avLst/>
          </a:prstGeom>
          <a:noFill/>
          <a:ln w="9525">
            <a:noFill/>
            <a:miter lim="800000"/>
            <a:headEnd/>
            <a:tailEnd/>
          </a:ln>
        </p:spPr>
        <p:txBody>
          <a:bodyPr rot="0" vert="horz" wrap="square" lIns="91440" tIns="45720" rIns="91440" bIns="45720" anchor="t" anchorCtr="0">
            <a:noAutofit/>
          </a:bodyPr>
          <a:lstStyle/>
          <a:p>
            <a:pPr>
              <a:buNone/>
              <a:tabLst>
                <a:tab pos="810260" algn="l"/>
              </a:tabLst>
            </a:pPr>
            <a:r>
              <a:rPr lang="en-US" sz="2600" dirty="0">
                <a:solidFill>
                  <a:srgbClr val="FF0000"/>
                </a:solidFill>
                <a:effectLst/>
                <a:latin typeface="Modern Love Caps" panose="04070805081001020A01" pitchFamily="82" charset="0"/>
                <a:ea typeface="Calibri" panose="020F0502020204030204" pitchFamily="34" charset="0"/>
                <a:cs typeface="Times New Roman" panose="02020603050405020304" pitchFamily="18" charset="0"/>
              </a:rPr>
              <a:t>Lent Term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EE86DE4B-5373-64A1-03C3-97BDF1C1B9C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9347" b="20129"/>
          <a:stretch/>
        </p:blipFill>
        <p:spPr>
          <a:xfrm>
            <a:off x="8140092" y="104498"/>
            <a:ext cx="1308100" cy="1120140"/>
          </a:xfrm>
          <a:prstGeom prst="rect">
            <a:avLst/>
          </a:prstGeom>
        </p:spPr>
      </p:pic>
      <p:sp>
        <p:nvSpPr>
          <p:cNvPr id="34" name="Freeform 10">
            <a:extLst>
              <a:ext uri="{FF2B5EF4-FFF2-40B4-BE49-F238E27FC236}">
                <a16:creationId xmlns:a16="http://schemas.microsoft.com/office/drawing/2014/main" id="{17F4E586-FE93-842F-D648-7E301C5827F4}"/>
              </a:ext>
            </a:extLst>
          </p:cNvPr>
          <p:cNvSpPr/>
          <p:nvPr/>
        </p:nvSpPr>
        <p:spPr>
          <a:xfrm>
            <a:off x="9426151" y="118077"/>
            <a:ext cx="1128433" cy="1136089"/>
          </a:xfrm>
          <a:custGeom>
            <a:avLst/>
            <a:gdLst/>
            <a:ahLst/>
            <a:cxnLst/>
            <a:rect l="l" t="t" r="r" b="b"/>
            <a:pathLst>
              <a:path w="1386311" h="1417640">
                <a:moveTo>
                  <a:pt x="0" y="0"/>
                </a:moveTo>
                <a:lnTo>
                  <a:pt x="1386311" y="0"/>
                </a:lnTo>
                <a:lnTo>
                  <a:pt x="1386311" y="1417640"/>
                </a:lnTo>
                <a:lnTo>
                  <a:pt x="0" y="1417640"/>
                </a:lnTo>
                <a:lnTo>
                  <a:pt x="0" y="0"/>
                </a:lnTo>
                <a:close/>
              </a:path>
            </a:pathLst>
          </a:custGeom>
          <a:blipFill>
            <a:blip r:embed="rId17"/>
            <a:stretch>
              <a:fillRect/>
            </a:stretch>
          </a:blipFill>
        </p:spPr>
        <p:txBody>
          <a:bodyPr/>
          <a:lstStyle/>
          <a:p>
            <a:endParaRPr lang="en-GB"/>
          </a:p>
        </p:txBody>
      </p:sp>
      <p:sp>
        <p:nvSpPr>
          <p:cNvPr id="35" name="Freeform 11">
            <a:extLst>
              <a:ext uri="{FF2B5EF4-FFF2-40B4-BE49-F238E27FC236}">
                <a16:creationId xmlns:a16="http://schemas.microsoft.com/office/drawing/2014/main" id="{87CAF75B-EFFF-C871-8964-2A72CF1005A9}"/>
              </a:ext>
            </a:extLst>
          </p:cNvPr>
          <p:cNvSpPr/>
          <p:nvPr/>
        </p:nvSpPr>
        <p:spPr>
          <a:xfrm>
            <a:off x="10082749" y="4951024"/>
            <a:ext cx="594669" cy="1008096"/>
          </a:xfrm>
          <a:custGeom>
            <a:avLst/>
            <a:gdLst/>
            <a:ahLst/>
            <a:cxnLst/>
            <a:rect l="l" t="t" r="r" b="b"/>
            <a:pathLst>
              <a:path w="659061" h="1119160">
                <a:moveTo>
                  <a:pt x="0" y="0"/>
                </a:moveTo>
                <a:lnTo>
                  <a:pt x="659061" y="0"/>
                </a:lnTo>
                <a:lnTo>
                  <a:pt x="659061" y="1119160"/>
                </a:lnTo>
                <a:lnTo>
                  <a:pt x="0" y="1119160"/>
                </a:lnTo>
                <a:lnTo>
                  <a:pt x="0" y="0"/>
                </a:lnTo>
                <a:close/>
              </a:path>
            </a:pathLst>
          </a:custGeom>
          <a:blipFill>
            <a:blip r:embed="rId18"/>
            <a:stretch>
              <a:fillRect/>
            </a:stretch>
          </a:blipFill>
        </p:spPr>
        <p:txBody>
          <a:bodyPr/>
          <a:lstStyle/>
          <a:p>
            <a:endParaRPr lang="en-GB"/>
          </a:p>
        </p:txBody>
      </p:sp>
      <p:sp>
        <p:nvSpPr>
          <p:cNvPr id="13" name="TextBox 13"/>
          <p:cNvSpPr txBox="1"/>
          <p:nvPr/>
        </p:nvSpPr>
        <p:spPr>
          <a:xfrm>
            <a:off x="7211087" y="2255155"/>
            <a:ext cx="3215365" cy="2619115"/>
          </a:xfrm>
          <a:prstGeom prst="rect">
            <a:avLst/>
          </a:prstGeom>
        </p:spPr>
        <p:txBody>
          <a:bodyPr wrap="square" lIns="0" tIns="0" rIns="0" bIns="0" rtlCol="0" anchor="t">
            <a:spAutoFit/>
          </a:bodyPr>
          <a:lstStyle/>
          <a:p>
            <a:pPr algn="l">
              <a:lnSpc>
                <a:spcPts val="1721"/>
              </a:lnSpc>
            </a:pPr>
            <a:r>
              <a:rPr lang="en-US" sz="1496" spc="-71" dirty="0">
                <a:solidFill>
                  <a:srgbClr val="000000"/>
                </a:solidFill>
                <a:latin typeface="Childos Arabic"/>
                <a:ea typeface="Childos Arabic"/>
                <a:cs typeface="Childos Arabic"/>
                <a:sym typeface="Childos Arabic"/>
              </a:rPr>
              <a:t>We are Biologists</a:t>
            </a:r>
          </a:p>
          <a:p>
            <a:pPr algn="l">
              <a:lnSpc>
                <a:spcPts val="1721"/>
              </a:lnSpc>
            </a:pPr>
            <a:r>
              <a:rPr lang="en-US" sz="1496" spc="-71" dirty="0">
                <a:solidFill>
                  <a:srgbClr val="000000"/>
                </a:solidFill>
                <a:latin typeface="Childos Arabic"/>
                <a:ea typeface="Childos Arabic"/>
                <a:cs typeface="Childos Arabic"/>
                <a:sym typeface="Childos Arabic"/>
              </a:rPr>
              <a:t>We will be studying Living Things and their Habitats</a:t>
            </a:r>
          </a:p>
          <a:p>
            <a:pPr algn="l">
              <a:lnSpc>
                <a:spcPts val="1721"/>
              </a:lnSpc>
            </a:pPr>
            <a:r>
              <a:rPr lang="en-US" sz="1496" spc="-71" dirty="0">
                <a:solidFill>
                  <a:srgbClr val="000000"/>
                </a:solidFill>
                <a:latin typeface="Childos Arabic"/>
                <a:ea typeface="Childos Arabic"/>
                <a:cs typeface="Childos Arabic"/>
                <a:sym typeface="Childos Arabic"/>
              </a:rPr>
              <a:t>We will: </a:t>
            </a:r>
          </a:p>
          <a:p>
            <a:pPr marL="285750" indent="-285750" algn="l">
              <a:lnSpc>
                <a:spcPts val="1721"/>
              </a:lnSpc>
              <a:buFont typeface="Arial" panose="020B0604020202020204" pitchFamily="34" charset="0"/>
              <a:buChar char="•"/>
            </a:pPr>
            <a:r>
              <a:rPr lang="en-GB" sz="1496" spc="-71" dirty="0">
                <a:solidFill>
                  <a:srgbClr val="000000"/>
                </a:solidFill>
                <a:latin typeface="Childos Arabic"/>
                <a:ea typeface="Childos Arabic"/>
                <a:cs typeface="Childos Arabic"/>
                <a:sym typeface="Childos Arabic"/>
              </a:rPr>
              <a:t>Describe how living things are classified into broad groups according to common observable characteristics and based on similarities and differences, including micro-organisms, plants and animals</a:t>
            </a:r>
          </a:p>
          <a:p>
            <a:pPr marL="285750" indent="-285750" algn="l">
              <a:lnSpc>
                <a:spcPts val="1721"/>
              </a:lnSpc>
              <a:buFont typeface="Arial" panose="020B0604020202020204" pitchFamily="34" charset="0"/>
              <a:buChar char="•"/>
            </a:pPr>
            <a:r>
              <a:rPr lang="en-GB" sz="1496" spc="-71" dirty="0">
                <a:solidFill>
                  <a:srgbClr val="000000"/>
                </a:solidFill>
                <a:latin typeface="Childos Arabic"/>
                <a:ea typeface="Childos Arabic"/>
                <a:cs typeface="Childos Arabic"/>
                <a:sym typeface="Childos Arabic"/>
              </a:rPr>
              <a:t>Give reasons for classifying plants and animals based on specific characteristics</a:t>
            </a:r>
          </a:p>
          <a:p>
            <a:pPr algn="l">
              <a:lnSpc>
                <a:spcPts val="1721"/>
              </a:lnSpc>
            </a:pPr>
            <a:endParaRPr lang="en-US" sz="1496" spc="-71" dirty="0">
              <a:solidFill>
                <a:srgbClr val="000000"/>
              </a:solidFill>
              <a:latin typeface="Childos Arabic"/>
              <a:ea typeface="Childos Arabic"/>
              <a:cs typeface="Childos Arabic"/>
              <a:sym typeface="Childos Arabic"/>
            </a:endParaRPr>
          </a:p>
        </p:txBody>
      </p:sp>
      <p:sp>
        <p:nvSpPr>
          <p:cNvPr id="29" name="TextBox 28">
            <a:extLst>
              <a:ext uri="{FF2B5EF4-FFF2-40B4-BE49-F238E27FC236}">
                <a16:creationId xmlns:a16="http://schemas.microsoft.com/office/drawing/2014/main" id="{2585CF3E-01D6-4B07-A51A-CF13B3B3586A}"/>
              </a:ext>
            </a:extLst>
          </p:cNvPr>
          <p:cNvSpPr txBox="1"/>
          <p:nvPr/>
        </p:nvSpPr>
        <p:spPr>
          <a:xfrm>
            <a:off x="4371124" y="5806871"/>
            <a:ext cx="5943600" cy="1815882"/>
          </a:xfrm>
          <a:prstGeom prst="rect">
            <a:avLst/>
          </a:prstGeom>
          <a:noFill/>
        </p:spPr>
        <p:txBody>
          <a:bodyPr wrap="square" rtlCol="0">
            <a:spAutoFit/>
          </a:bodyPr>
          <a:lstStyle/>
          <a:p>
            <a:r>
              <a:rPr lang="en-GB" sz="1400" dirty="0">
                <a:latin typeface="Childos Arabic" panose="020B0604020202020204" charset="-78"/>
                <a:cs typeface="Childos Arabic" panose="020B0604020202020204" charset="-78"/>
              </a:rPr>
              <a:t>In this unit, Year 6 pupils deepen their understanding of Holy Week through John’s Gospel, exploring how key texts reveal Jesus as the Messiah. They learn how Jesus shows love and service to all through the washing of the disciples’ feet on Holy Thursday and his sacrifice on Good Friday, making links with what Christians celebrate at Mass. Pupils also explore how the Crucifixion is reflected in the Stations of the Cross as a form of prayer, helping them understand how Christians remember and respond to Jesus’ journey to the cross.</a:t>
            </a:r>
            <a:endParaRPr lang="en-GB" sz="1400" dirty="0"/>
          </a:p>
        </p:txBody>
      </p:sp>
      <p:sp>
        <p:nvSpPr>
          <p:cNvPr id="36" name="TextBox 35">
            <a:extLst>
              <a:ext uri="{FF2B5EF4-FFF2-40B4-BE49-F238E27FC236}">
                <a16:creationId xmlns:a16="http://schemas.microsoft.com/office/drawing/2014/main" id="{56167927-2E4A-4E8D-816C-FF65B348F0D0}"/>
              </a:ext>
            </a:extLst>
          </p:cNvPr>
          <p:cNvSpPr txBox="1"/>
          <p:nvPr/>
        </p:nvSpPr>
        <p:spPr>
          <a:xfrm>
            <a:off x="5902780" y="5513041"/>
            <a:ext cx="3352800" cy="430887"/>
          </a:xfrm>
          <a:prstGeom prst="rect">
            <a:avLst/>
          </a:prstGeom>
          <a:noFill/>
        </p:spPr>
        <p:txBody>
          <a:bodyPr wrap="square" rtlCol="0">
            <a:spAutoFit/>
          </a:bodyPr>
          <a:lstStyle/>
          <a:p>
            <a:pPr algn="ctr"/>
            <a:r>
              <a:rPr lang="en-US" sz="2200" b="1" dirty="0">
                <a:solidFill>
                  <a:srgbClr val="000000"/>
                </a:solidFill>
                <a:latin typeface="Apricots" pitchFamily="50" charset="0"/>
                <a:cs typeface="Childos Arabic"/>
                <a:sym typeface="Childos Arabic"/>
              </a:rPr>
              <a:t>Desert to Garden</a:t>
            </a:r>
            <a:endParaRPr lang="en-GB" sz="2200" b="1" dirty="0"/>
          </a:p>
        </p:txBody>
      </p:sp>
      <p:grpSp>
        <p:nvGrpSpPr>
          <p:cNvPr id="2" name="Group 1">
            <a:extLst>
              <a:ext uri="{FF2B5EF4-FFF2-40B4-BE49-F238E27FC236}">
                <a16:creationId xmlns:a16="http://schemas.microsoft.com/office/drawing/2014/main" id="{6BDAE41E-97E3-4153-9E86-9ADF1CE1EAA8}"/>
              </a:ext>
            </a:extLst>
          </p:cNvPr>
          <p:cNvGrpSpPr/>
          <p:nvPr/>
        </p:nvGrpSpPr>
        <p:grpSpPr>
          <a:xfrm>
            <a:off x="3629927" y="1450157"/>
            <a:ext cx="1875635" cy="542745"/>
            <a:chOff x="3629927" y="1450157"/>
            <a:chExt cx="1875635" cy="542745"/>
          </a:xfrm>
        </p:grpSpPr>
        <p:sp>
          <p:nvSpPr>
            <p:cNvPr id="7" name="Freeform 7"/>
            <p:cNvSpPr/>
            <p:nvPr/>
          </p:nvSpPr>
          <p:spPr>
            <a:xfrm>
              <a:off x="3629927" y="1450157"/>
              <a:ext cx="1875635" cy="54274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3" name="TextBox 23"/>
            <p:cNvSpPr txBox="1"/>
            <p:nvPr/>
          </p:nvSpPr>
          <p:spPr>
            <a:xfrm>
              <a:off x="4064005" y="1450157"/>
              <a:ext cx="1180179"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Maths</a:t>
              </a:r>
            </a:p>
          </p:txBody>
        </p:sp>
      </p:grpSp>
      <p:pic>
        <p:nvPicPr>
          <p:cNvPr id="1026" name="Picture 2">
            <a:extLst>
              <a:ext uri="{FF2B5EF4-FFF2-40B4-BE49-F238E27FC236}">
                <a16:creationId xmlns:a16="http://schemas.microsoft.com/office/drawing/2014/main" id="{DE988AD2-4D25-43E8-BB52-2CDB7D98164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1220998">
            <a:off x="2368147" y="2863747"/>
            <a:ext cx="1289557" cy="16937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olus Linnaeus | Biography, Education, Classification System, &amp; Facts |  Britannica">
            <a:extLst>
              <a:ext uri="{FF2B5EF4-FFF2-40B4-BE49-F238E27FC236}">
                <a16:creationId xmlns:a16="http://schemas.microsoft.com/office/drawing/2014/main" id="{97647E76-A56C-4D74-B6D4-17B866A369F4}"/>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599556">
            <a:off x="8957983" y="1440297"/>
            <a:ext cx="1429540" cy="952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891F400-889B-8169-EDFF-2EA3B1A2D0AB}"/>
              </a:ext>
            </a:extLst>
          </p:cNvPr>
          <p:cNvSpPr/>
          <p:nvPr/>
        </p:nvSpPr>
        <p:spPr>
          <a:xfrm>
            <a:off x="-20052" y="0"/>
            <a:ext cx="10776890" cy="75565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Freeform 3"/>
          <p:cNvSpPr/>
          <p:nvPr/>
        </p:nvSpPr>
        <p:spPr>
          <a:xfrm>
            <a:off x="247956" y="94344"/>
            <a:ext cx="2248061" cy="697988"/>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275014" y="4027417"/>
            <a:ext cx="3293998" cy="3819773"/>
          </a:xfrm>
          <a:custGeom>
            <a:avLst/>
            <a:gdLst/>
            <a:ahLst/>
            <a:cxnLst/>
            <a:rect l="l" t="t" r="r" b="b"/>
            <a:pathLst>
              <a:path w="2773938" h="2723503">
                <a:moveTo>
                  <a:pt x="0" y="0"/>
                </a:moveTo>
                <a:lnTo>
                  <a:pt x="2773938" y="0"/>
                </a:lnTo>
                <a:lnTo>
                  <a:pt x="2773938" y="2723503"/>
                </a:lnTo>
                <a:lnTo>
                  <a:pt x="0" y="27235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sz="1200" dirty="0"/>
          </a:p>
        </p:txBody>
      </p:sp>
      <p:sp>
        <p:nvSpPr>
          <p:cNvPr id="9" name="Freeform 9"/>
          <p:cNvSpPr/>
          <p:nvPr/>
        </p:nvSpPr>
        <p:spPr>
          <a:xfrm>
            <a:off x="272447" y="3839659"/>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4637062" y="4925197"/>
            <a:ext cx="6119778" cy="2631303"/>
          </a:xfrm>
          <a:custGeom>
            <a:avLst/>
            <a:gdLst/>
            <a:ahLst/>
            <a:cxnLst/>
            <a:rect l="l" t="t" r="r" b="b"/>
            <a:pathLst>
              <a:path w="3768123" h="1756722">
                <a:moveTo>
                  <a:pt x="0" y="0"/>
                </a:moveTo>
                <a:lnTo>
                  <a:pt x="3768123" y="0"/>
                </a:lnTo>
                <a:lnTo>
                  <a:pt x="3768123" y="1756722"/>
                </a:lnTo>
                <a:lnTo>
                  <a:pt x="0" y="1756722"/>
                </a:lnTo>
                <a:lnTo>
                  <a:pt x="0" y="0"/>
                </a:lnTo>
                <a:close/>
              </a:path>
            </a:pathLst>
          </a:custGeom>
          <a:blipFill>
            <a:blip r:embed="rId8"/>
            <a:stretch>
              <a:fillRect t="-3890" r="-87558" b="-174205"/>
            </a:stretch>
          </a:blipFill>
        </p:spPr>
        <p:txBody>
          <a:bodyPr/>
          <a:lstStyle/>
          <a:p>
            <a:endParaRPr lang="en-GB"/>
          </a:p>
        </p:txBody>
      </p:sp>
      <p:sp>
        <p:nvSpPr>
          <p:cNvPr id="14" name="Freeform 14"/>
          <p:cNvSpPr/>
          <p:nvPr/>
        </p:nvSpPr>
        <p:spPr>
          <a:xfrm rot="-10800000">
            <a:off x="9915725" y="6724483"/>
            <a:ext cx="1428557" cy="832017"/>
          </a:xfrm>
          <a:custGeom>
            <a:avLst/>
            <a:gdLst/>
            <a:ahLst/>
            <a:cxnLst/>
            <a:rect l="l" t="t" r="r" b="b"/>
            <a:pathLst>
              <a:path w="1428557" h="832017">
                <a:moveTo>
                  <a:pt x="0" y="0"/>
                </a:moveTo>
                <a:lnTo>
                  <a:pt x="1428557" y="0"/>
                </a:lnTo>
                <a:lnTo>
                  <a:pt x="1428557" y="832016"/>
                </a:lnTo>
                <a:lnTo>
                  <a:pt x="0" y="832016"/>
                </a:lnTo>
                <a:lnTo>
                  <a:pt x="0" y="0"/>
                </a:lnTo>
                <a:close/>
              </a:path>
            </a:pathLst>
          </a:custGeom>
          <a:blipFill>
            <a:blip r:embed="rId9"/>
            <a:stretch>
              <a:fillRect l="-31365" t="-110949" r="-10184" b="-32088"/>
            </a:stretch>
          </a:blipFill>
        </p:spPr>
        <p:txBody>
          <a:bodyPr/>
          <a:lstStyle/>
          <a:p>
            <a:endParaRPr lang="en-GB"/>
          </a:p>
        </p:txBody>
      </p:sp>
      <p:sp>
        <p:nvSpPr>
          <p:cNvPr id="24" name="TextBox 24"/>
          <p:cNvSpPr txBox="1"/>
          <p:nvPr/>
        </p:nvSpPr>
        <p:spPr>
          <a:xfrm>
            <a:off x="507178" y="147591"/>
            <a:ext cx="16249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Geography</a:t>
            </a:r>
          </a:p>
        </p:txBody>
      </p:sp>
      <p:sp>
        <p:nvSpPr>
          <p:cNvPr id="27" name="TextBox 27"/>
          <p:cNvSpPr txBox="1"/>
          <p:nvPr/>
        </p:nvSpPr>
        <p:spPr>
          <a:xfrm>
            <a:off x="753367" y="3830599"/>
            <a:ext cx="97155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RSHE</a:t>
            </a:r>
          </a:p>
        </p:txBody>
      </p:sp>
      <p:sp>
        <p:nvSpPr>
          <p:cNvPr id="37" name="Freeform 3">
            <a:extLst>
              <a:ext uri="{FF2B5EF4-FFF2-40B4-BE49-F238E27FC236}">
                <a16:creationId xmlns:a16="http://schemas.microsoft.com/office/drawing/2014/main" id="{686BDDDC-BF75-9A68-78B7-5D0443B42464}"/>
              </a:ext>
            </a:extLst>
          </p:cNvPr>
          <p:cNvSpPr/>
          <p:nvPr/>
        </p:nvSpPr>
        <p:spPr>
          <a:xfrm>
            <a:off x="7560632" y="114463"/>
            <a:ext cx="1803242" cy="473351"/>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25"/>
          <p:cNvSpPr txBox="1"/>
          <p:nvPr/>
        </p:nvSpPr>
        <p:spPr>
          <a:xfrm>
            <a:off x="7899501" y="101572"/>
            <a:ext cx="920137"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PE</a:t>
            </a:r>
          </a:p>
        </p:txBody>
      </p:sp>
      <p:pic>
        <p:nvPicPr>
          <p:cNvPr id="38" name="Picture 37">
            <a:extLst>
              <a:ext uri="{FF2B5EF4-FFF2-40B4-BE49-F238E27FC236}">
                <a16:creationId xmlns:a16="http://schemas.microsoft.com/office/drawing/2014/main" id="{4F3C1EEA-F931-FD90-C836-42AFD8C5892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3040" y="644414"/>
            <a:ext cx="3749040" cy="254338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30"/>
          <p:cNvSpPr txBox="1"/>
          <p:nvPr/>
        </p:nvSpPr>
        <p:spPr>
          <a:xfrm>
            <a:off x="359115" y="912728"/>
            <a:ext cx="3463585" cy="2400401"/>
          </a:xfrm>
          <a:prstGeom prst="rect">
            <a:avLst/>
          </a:prstGeom>
        </p:spPr>
        <p:txBody>
          <a:bodyPr wrap="square" lIns="0" tIns="0" rIns="0" bIns="0" rtlCol="0" anchor="t">
            <a:spAutoFit/>
          </a:bodyPr>
          <a:lstStyle/>
          <a:p>
            <a:pPr algn="l">
              <a:lnSpc>
                <a:spcPts val="1699"/>
              </a:lnSpc>
              <a:spcBef>
                <a:spcPct val="0"/>
              </a:spcBef>
            </a:pPr>
            <a:r>
              <a:rPr lang="en-US" sz="1478" spc="-70" dirty="0">
                <a:solidFill>
                  <a:srgbClr val="000000"/>
                </a:solidFill>
                <a:latin typeface="Childos Arabic"/>
                <a:ea typeface="Childos Arabic"/>
                <a:cs typeface="Childos Arabic"/>
                <a:sym typeface="Childos Arabic"/>
              </a:rPr>
              <a:t>Our topic will be Rainforest where will:</a:t>
            </a:r>
          </a:p>
          <a:p>
            <a:pPr algn="l">
              <a:lnSpc>
                <a:spcPts val="1699"/>
              </a:lnSpc>
              <a:spcBef>
                <a:spcPct val="0"/>
              </a:spcBef>
            </a:pPr>
            <a:r>
              <a:rPr lang="en-GB" sz="1478" spc="-70" dirty="0">
                <a:solidFill>
                  <a:srgbClr val="000000"/>
                </a:solidFill>
                <a:latin typeface="Childos Arabic"/>
                <a:ea typeface="Childos Arabic"/>
                <a:cs typeface="Childos Arabic"/>
                <a:sym typeface="Childos Arabic"/>
              </a:rPr>
              <a:t>•Recap Biome knowledge</a:t>
            </a:r>
          </a:p>
          <a:p>
            <a:pPr algn="l">
              <a:lnSpc>
                <a:spcPts val="1699"/>
              </a:lnSpc>
              <a:spcBef>
                <a:spcPct val="0"/>
              </a:spcBef>
            </a:pPr>
            <a:r>
              <a:rPr lang="en-GB" sz="1478" spc="-70" dirty="0">
                <a:solidFill>
                  <a:srgbClr val="000000"/>
                </a:solidFill>
                <a:latin typeface="Childos Arabic"/>
                <a:ea typeface="Childos Arabic"/>
                <a:cs typeface="Childos Arabic"/>
                <a:sym typeface="Childos Arabic"/>
              </a:rPr>
              <a:t>•Know the names of, and locate, a number of South American countries.</a:t>
            </a:r>
          </a:p>
          <a:p>
            <a:pPr algn="l">
              <a:lnSpc>
                <a:spcPts val="1699"/>
              </a:lnSpc>
              <a:spcBef>
                <a:spcPct val="0"/>
              </a:spcBef>
            </a:pPr>
            <a:r>
              <a:rPr lang="en-GB" sz="1478" spc="-70" dirty="0">
                <a:solidFill>
                  <a:srgbClr val="000000"/>
                </a:solidFill>
                <a:latin typeface="Childos Arabic"/>
                <a:ea typeface="Childos Arabic"/>
                <a:cs typeface="Childos Arabic"/>
                <a:sym typeface="Childos Arabic"/>
              </a:rPr>
              <a:t>•Know the layers of a rainforest </a:t>
            </a:r>
          </a:p>
          <a:p>
            <a:pPr algn="l">
              <a:lnSpc>
                <a:spcPts val="1699"/>
              </a:lnSpc>
              <a:spcBef>
                <a:spcPct val="0"/>
              </a:spcBef>
            </a:pPr>
            <a:r>
              <a:rPr lang="en-GB" sz="1478" spc="-70" dirty="0">
                <a:solidFill>
                  <a:srgbClr val="000000"/>
                </a:solidFill>
                <a:latin typeface="Childos Arabic"/>
                <a:ea typeface="Childos Arabic"/>
                <a:cs typeface="Childos Arabic"/>
                <a:sym typeface="Childos Arabic"/>
              </a:rPr>
              <a:t>•Know the impact of industrialisation on Brazil’s natural resources and know what deforestation is.</a:t>
            </a:r>
          </a:p>
          <a:p>
            <a:pPr algn="l">
              <a:lnSpc>
                <a:spcPts val="1699"/>
              </a:lnSpc>
              <a:spcBef>
                <a:spcPct val="0"/>
              </a:spcBef>
            </a:pPr>
            <a:r>
              <a:rPr lang="en-GB" sz="1478" spc="-70" dirty="0">
                <a:solidFill>
                  <a:srgbClr val="000000"/>
                </a:solidFill>
                <a:latin typeface="Childos Arabic"/>
                <a:ea typeface="Childos Arabic"/>
                <a:cs typeface="Childos Arabic"/>
                <a:sym typeface="Childos Arabic"/>
              </a:rPr>
              <a:t>•Know the types of vegetation belts found in the rainforest. </a:t>
            </a:r>
          </a:p>
          <a:p>
            <a:pPr algn="l">
              <a:lnSpc>
                <a:spcPts val="1699"/>
              </a:lnSpc>
              <a:spcBef>
                <a:spcPct val="0"/>
              </a:spcBef>
            </a:pPr>
            <a:r>
              <a:rPr lang="en-GB" sz="1478" spc="-70" dirty="0">
                <a:solidFill>
                  <a:srgbClr val="000000"/>
                </a:solidFill>
                <a:latin typeface="Childos Arabic"/>
                <a:ea typeface="Childos Arabic"/>
                <a:cs typeface="Childos Arabic"/>
                <a:sym typeface="Childos Arabic"/>
              </a:rPr>
              <a:t>•Know about time zones </a:t>
            </a:r>
          </a:p>
          <a:p>
            <a:pPr algn="l">
              <a:lnSpc>
                <a:spcPts val="1699"/>
              </a:lnSpc>
              <a:spcBef>
                <a:spcPct val="0"/>
              </a:spcBef>
            </a:pPr>
            <a:endParaRPr lang="en-US" sz="1478" spc="-70" dirty="0">
              <a:solidFill>
                <a:srgbClr val="000000"/>
              </a:solidFill>
              <a:latin typeface="Childos Arabic"/>
              <a:ea typeface="Childos Arabic"/>
              <a:cs typeface="Childos Arabic"/>
              <a:sym typeface="Childos Arabic"/>
            </a:endParaRPr>
          </a:p>
        </p:txBody>
      </p:sp>
      <p:sp>
        <p:nvSpPr>
          <p:cNvPr id="39" name="Freeform 7">
            <a:extLst>
              <a:ext uri="{FF2B5EF4-FFF2-40B4-BE49-F238E27FC236}">
                <a16:creationId xmlns:a16="http://schemas.microsoft.com/office/drawing/2014/main" id="{C5A36BEA-FDD6-7A57-857C-7B6F9B0BDA40}"/>
              </a:ext>
            </a:extLst>
          </p:cNvPr>
          <p:cNvSpPr/>
          <p:nvPr/>
        </p:nvSpPr>
        <p:spPr>
          <a:xfrm>
            <a:off x="4110616" y="1169175"/>
            <a:ext cx="3246975" cy="2027344"/>
          </a:xfrm>
          <a:custGeom>
            <a:avLst/>
            <a:gdLst/>
            <a:ahLst/>
            <a:cxnLst/>
            <a:rect l="l" t="t" r="r" b="b"/>
            <a:pathLst>
              <a:path w="3016537" h="4187055">
                <a:moveTo>
                  <a:pt x="0" y="0"/>
                </a:moveTo>
                <a:lnTo>
                  <a:pt x="3016537" y="0"/>
                </a:lnTo>
                <a:lnTo>
                  <a:pt x="3016537" y="4187055"/>
                </a:lnTo>
                <a:lnTo>
                  <a:pt x="0" y="4187055"/>
                </a:lnTo>
                <a:lnTo>
                  <a:pt x="0" y="0"/>
                </a:lnTo>
                <a:close/>
              </a:path>
            </a:pathLst>
          </a:custGeom>
          <a:blipFill>
            <a:blip r:embed="rId11">
              <a:extLst>
                <a:ext uri="{96DAC541-7B7A-43D3-8B79-37D633B846F1}">
                  <asvg:svgBlip xmlns:asvg="http://schemas.microsoft.com/office/drawing/2016/SVG/main" r:embed="rId12"/>
                </a:ext>
              </a:extLst>
            </a:blip>
            <a:stretch>
              <a:fillRect b="-9762"/>
            </a:stretch>
          </a:blipFill>
        </p:spPr>
        <p:txBody>
          <a:bodyPr/>
          <a:lstStyle/>
          <a:p>
            <a:endParaRPr lang="en-GB" sz="2000" b="1" dirty="0">
              <a:latin typeface="Childos Arabic" panose="020B0604020202020204" charset="-78"/>
              <a:cs typeface="Childos Arabic" panose="020B0604020202020204" charset="-78"/>
            </a:endParaRPr>
          </a:p>
          <a:p>
            <a:r>
              <a:rPr lang="en-GB" sz="2000" b="1" dirty="0">
                <a:latin typeface="Childos Arabic" panose="020B0604020202020204" charset="-78"/>
                <a:cs typeface="Childos Arabic" panose="020B0604020202020204" charset="-78"/>
              </a:rPr>
              <a:t>Samba Music</a:t>
            </a:r>
          </a:p>
          <a:p>
            <a:r>
              <a:rPr lang="en-GB" dirty="0">
                <a:latin typeface="Childos Arabic" panose="020B0604020202020204" charset="-78"/>
                <a:cs typeface="Childos Arabic" panose="020B0604020202020204" charset="-78"/>
              </a:rPr>
              <a:t>Further develop an understanding of syncopated rhythms</a:t>
            </a:r>
            <a:endParaRPr lang="en-GB" sz="2000" dirty="0">
              <a:latin typeface="Abadi" panose="020B0604020104020204" pitchFamily="34" charset="0"/>
            </a:endParaRPr>
          </a:p>
        </p:txBody>
      </p:sp>
      <p:sp>
        <p:nvSpPr>
          <p:cNvPr id="42" name="TextBox 41">
            <a:extLst>
              <a:ext uri="{FF2B5EF4-FFF2-40B4-BE49-F238E27FC236}">
                <a16:creationId xmlns:a16="http://schemas.microsoft.com/office/drawing/2014/main" id="{06649A4A-8597-A62B-E19E-341A74998DAD}"/>
              </a:ext>
            </a:extLst>
          </p:cNvPr>
          <p:cNvSpPr txBox="1"/>
          <p:nvPr/>
        </p:nvSpPr>
        <p:spPr>
          <a:xfrm>
            <a:off x="79047" y="4309247"/>
            <a:ext cx="2718142" cy="25391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pricots" pitchFamily="50" charset="0"/>
              </a:rPr>
              <a:t>British Values</a:t>
            </a:r>
          </a:p>
          <a:p>
            <a:pPr lvl="0">
              <a:defRPr/>
            </a:pPr>
            <a:r>
              <a:rPr lang="en-US" sz="1300" dirty="0">
                <a:latin typeface="Abadi" panose="020B0604020104020204" pitchFamily="34" charset="0"/>
              </a:rPr>
              <a:t>We will be learning: </a:t>
            </a:r>
          </a:p>
          <a:p>
            <a:pPr lvl="0">
              <a:defRPr/>
            </a:pPr>
            <a:endParaRPr lang="en-US" sz="1300" dirty="0">
              <a:latin typeface="Abadi" panose="020B0604020104020204" pitchFamily="34" charset="0"/>
            </a:endParaRPr>
          </a:p>
          <a:p>
            <a:pPr marL="285750" lvl="0" indent="-285750">
              <a:buFont typeface="Arial" panose="020B0604020202020204" pitchFamily="34" charset="0"/>
              <a:buChar char="•"/>
              <a:defRPr/>
            </a:pPr>
            <a:r>
              <a:rPr lang="en-GB" sz="1300" dirty="0">
                <a:latin typeface="Abadi" panose="020B0604020104020204" pitchFamily="34" charset="0"/>
              </a:rPr>
              <a:t>To know what democracy is and why it matters</a:t>
            </a:r>
          </a:p>
          <a:p>
            <a:pPr marL="285750" lvl="0" indent="-285750">
              <a:buFont typeface="Arial" panose="020B0604020202020204" pitchFamily="34" charset="0"/>
              <a:buChar char="•"/>
              <a:defRPr/>
            </a:pPr>
            <a:r>
              <a:rPr kumimoji="0" lang="en-GB" sz="1300" i="0" u="none" strike="noStrike" kern="1200" cap="none" spc="0" normalizeH="0" baseline="0" noProof="0" dirty="0">
                <a:ln>
                  <a:noFill/>
                </a:ln>
                <a:solidFill>
                  <a:prstClr val="black"/>
                </a:solidFill>
                <a:effectLst/>
                <a:uLnTx/>
                <a:uFillTx/>
                <a:latin typeface="Abadi" panose="020B0604020104020204" pitchFamily="34" charset="0"/>
              </a:rPr>
              <a:t>To know why we have the rule of law and explore it’s purpose</a:t>
            </a:r>
          </a:p>
          <a:p>
            <a:pPr marL="285750" lvl="0" indent="-285750">
              <a:buFont typeface="Arial" panose="020B0604020202020204" pitchFamily="34" charset="0"/>
              <a:buChar char="•"/>
              <a:defRPr/>
            </a:pPr>
            <a:r>
              <a:rPr kumimoji="0" lang="en-GB" sz="1300" i="0" u="none" strike="noStrike" kern="1200" cap="none" spc="0" normalizeH="0" baseline="0" noProof="0" dirty="0">
                <a:ln>
                  <a:noFill/>
                </a:ln>
                <a:solidFill>
                  <a:prstClr val="black"/>
                </a:solidFill>
                <a:effectLst/>
                <a:uLnTx/>
                <a:uFillTx/>
                <a:latin typeface="Abadi" panose="020B0604020104020204" pitchFamily="34" charset="0"/>
              </a:rPr>
              <a:t>I can explore the right to freedom and individual liberty</a:t>
            </a:r>
          </a:p>
          <a:p>
            <a:pPr marL="285750" lvl="0" indent="-285750">
              <a:buFont typeface="Arial" panose="020B0604020202020204" pitchFamily="34" charset="0"/>
              <a:buChar char="•"/>
              <a:defRPr/>
            </a:pPr>
            <a:r>
              <a:rPr kumimoji="0" lang="en-GB" sz="1300" i="0" u="none" strike="noStrike" kern="1200" cap="none" spc="0" normalizeH="0" baseline="0" noProof="0" dirty="0">
                <a:ln>
                  <a:noFill/>
                </a:ln>
                <a:solidFill>
                  <a:prstClr val="black"/>
                </a:solidFill>
                <a:effectLst/>
                <a:uLnTx/>
                <a:uFillTx/>
                <a:latin typeface="Abadi" panose="020B0604020104020204" pitchFamily="34" charset="0"/>
              </a:rPr>
              <a:t>To know we must show tolerance and mutual respect for diversity</a:t>
            </a:r>
          </a:p>
        </p:txBody>
      </p:sp>
      <p:pic>
        <p:nvPicPr>
          <p:cNvPr id="43" name="Picture 42">
            <a:extLst>
              <a:ext uri="{FF2B5EF4-FFF2-40B4-BE49-F238E27FC236}">
                <a16:creationId xmlns:a16="http://schemas.microsoft.com/office/drawing/2014/main" id="{76386893-1CD7-D74F-2767-9E1D9E532EB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8070" y="3494961"/>
            <a:ext cx="3775075" cy="215208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F7CBDE7F-F263-B4FB-8C35-E32A6DBF526B}"/>
              </a:ext>
            </a:extLst>
          </p:cNvPr>
          <p:cNvSpPr txBox="1"/>
          <p:nvPr/>
        </p:nvSpPr>
        <p:spPr>
          <a:xfrm>
            <a:off x="2850292" y="4055331"/>
            <a:ext cx="3924753" cy="1184940"/>
          </a:xfrm>
          <a:prstGeom prst="rect">
            <a:avLst/>
          </a:prstGeom>
          <a:noFill/>
        </p:spPr>
        <p:txBody>
          <a:bodyPr wrap="square">
            <a:spAutoFit/>
          </a:bodyPr>
          <a:lstStyle/>
          <a:p>
            <a:pPr algn="ctr">
              <a:buNone/>
            </a:pPr>
            <a:r>
              <a:rPr lang="en-GB" sz="1600" dirty="0">
                <a:effectLst/>
                <a:latin typeface="Apricots" pitchFamily="50" charset="0"/>
                <a:ea typeface="Calibri" panose="020F0502020204030204" pitchFamily="34" charset="0"/>
                <a:cs typeface="Arial" panose="020B0604020202020204" pitchFamily="34" charset="0"/>
              </a:rPr>
              <a:t>Programming</a:t>
            </a:r>
            <a:endParaRPr lang="en-GB" sz="1100" dirty="0">
              <a:latin typeface="Apricots" pitchFamily="50" charset="0"/>
              <a:ea typeface="Calibri" panose="020F0502020204030204" pitchFamily="34" charset="0"/>
              <a:cs typeface="Arial" panose="020B0604020202020204" pitchFamily="34" charset="0"/>
            </a:endParaRPr>
          </a:p>
          <a:p>
            <a:r>
              <a:rPr lang="en-GB" sz="1100" dirty="0">
                <a:latin typeface="Apricots" pitchFamily="50" charset="0"/>
                <a:ea typeface="Calibri" panose="020F0502020204030204" pitchFamily="34" charset="0"/>
                <a:cs typeface="Arial" panose="020B0604020202020204" pitchFamily="34" charset="0"/>
              </a:rPr>
              <a:t>In programming we will:</a:t>
            </a:r>
          </a:p>
          <a:p>
            <a:pPr marL="285750" indent="-285750">
              <a:buFont typeface="Arial" panose="020B0604020202020204" pitchFamily="34" charset="0"/>
              <a:buChar char="•"/>
            </a:pPr>
            <a:r>
              <a:rPr lang="en-GB" sz="1100" dirty="0">
                <a:effectLst/>
                <a:latin typeface="Apricots" pitchFamily="50" charset="0"/>
                <a:ea typeface="Calibri" panose="020F0502020204030204" pitchFamily="34" charset="0"/>
                <a:cs typeface="Arial" panose="020B0604020202020204" pitchFamily="34" charset="0"/>
              </a:rPr>
              <a:t>Tinker with a new pieces of software</a:t>
            </a:r>
          </a:p>
          <a:p>
            <a:pPr marL="285750" indent="-285750">
              <a:buFont typeface="Arial" panose="020B0604020202020204" pitchFamily="34" charset="0"/>
              <a:buChar char="•"/>
            </a:pPr>
            <a:r>
              <a:rPr lang="en-GB" sz="1100" dirty="0">
                <a:latin typeface="Apricots" pitchFamily="50" charset="0"/>
                <a:ea typeface="Calibri" panose="020F0502020204030204" pitchFamily="34" charset="0"/>
                <a:cs typeface="Arial" panose="020B0604020202020204" pitchFamily="34" charset="0"/>
              </a:rPr>
              <a:t>Understand nested loops</a:t>
            </a:r>
          </a:p>
          <a:p>
            <a:pPr marL="285750" indent="-285750">
              <a:buFont typeface="Arial" panose="020B0604020202020204" pitchFamily="34" charset="0"/>
              <a:buChar char="•"/>
            </a:pPr>
            <a:r>
              <a:rPr lang="en-GB" sz="1100" dirty="0">
                <a:latin typeface="Apricots" pitchFamily="50" charset="0"/>
                <a:ea typeface="Calibri" panose="020F0502020204030204" pitchFamily="34" charset="0"/>
                <a:cs typeface="Arial" panose="020B0604020202020204" pitchFamily="34" charset="0"/>
              </a:rPr>
              <a:t>Understand basic python commands</a:t>
            </a:r>
          </a:p>
          <a:p>
            <a:pPr marL="285750" indent="-285750">
              <a:buFont typeface="Arial" panose="020B0604020202020204" pitchFamily="34" charset="0"/>
              <a:buChar char="•"/>
            </a:pPr>
            <a:r>
              <a:rPr lang="en-GB" sz="1100" dirty="0">
                <a:effectLst/>
                <a:latin typeface="Apricots" pitchFamily="50" charset="0"/>
                <a:ea typeface="Calibri" panose="020F0502020204030204" pitchFamily="34" charset="0"/>
                <a:cs typeface="Arial" panose="020B0604020202020204" pitchFamily="34" charset="0"/>
              </a:rPr>
              <a:t>Use loops when programming</a:t>
            </a:r>
            <a:endParaRPr lang="en-GB" sz="1600" dirty="0">
              <a:effectLst/>
              <a:latin typeface="Apricots" pitchFamily="50" charset="0"/>
              <a:ea typeface="Calibri" panose="020F0502020204030204" pitchFamily="34" charset="0"/>
              <a:cs typeface="Arial" panose="020B0604020202020204" pitchFamily="34" charset="0"/>
            </a:endParaRPr>
          </a:p>
        </p:txBody>
      </p:sp>
      <p:sp>
        <p:nvSpPr>
          <p:cNvPr id="46" name="Freeform 3">
            <a:extLst>
              <a:ext uri="{FF2B5EF4-FFF2-40B4-BE49-F238E27FC236}">
                <a16:creationId xmlns:a16="http://schemas.microsoft.com/office/drawing/2014/main" id="{6D588802-E09F-39E7-F7BE-46C7669E0EBF}"/>
              </a:ext>
            </a:extLst>
          </p:cNvPr>
          <p:cNvSpPr/>
          <p:nvPr/>
        </p:nvSpPr>
        <p:spPr>
          <a:xfrm>
            <a:off x="4111203" y="632660"/>
            <a:ext cx="1981111" cy="521615"/>
          </a:xfrm>
          <a:custGeom>
            <a:avLst/>
            <a:gdLst/>
            <a:ahLst/>
            <a:cxnLst/>
            <a:rect l="l" t="t" r="r" b="b"/>
            <a:pathLst>
              <a:path w="1803242" h="473351">
                <a:moveTo>
                  <a:pt x="0" y="0"/>
                </a:moveTo>
                <a:lnTo>
                  <a:pt x="1803242" y="0"/>
                </a:lnTo>
                <a:lnTo>
                  <a:pt x="1803242" y="473351"/>
                </a:lnTo>
                <a:lnTo>
                  <a:pt x="0" y="473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7" name="TextBox 24">
            <a:extLst>
              <a:ext uri="{FF2B5EF4-FFF2-40B4-BE49-F238E27FC236}">
                <a16:creationId xmlns:a16="http://schemas.microsoft.com/office/drawing/2014/main" id="{9425B76C-19C9-962A-B4E3-F1C221904BA1}"/>
              </a:ext>
            </a:extLst>
          </p:cNvPr>
          <p:cNvSpPr txBox="1"/>
          <p:nvPr/>
        </p:nvSpPr>
        <p:spPr>
          <a:xfrm>
            <a:off x="4301461" y="646149"/>
            <a:ext cx="1166440" cy="48506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Music </a:t>
            </a:r>
          </a:p>
        </p:txBody>
      </p:sp>
      <p:sp>
        <p:nvSpPr>
          <p:cNvPr id="48" name="Freeform 8">
            <a:extLst>
              <a:ext uri="{FF2B5EF4-FFF2-40B4-BE49-F238E27FC236}">
                <a16:creationId xmlns:a16="http://schemas.microsoft.com/office/drawing/2014/main" id="{441347DA-BB7D-6444-F0CD-D873A020D9C3}"/>
              </a:ext>
            </a:extLst>
          </p:cNvPr>
          <p:cNvSpPr/>
          <p:nvPr/>
        </p:nvSpPr>
        <p:spPr>
          <a:xfrm>
            <a:off x="7534110" y="644415"/>
            <a:ext cx="3145023" cy="2124738"/>
          </a:xfrm>
          <a:custGeom>
            <a:avLst/>
            <a:gdLst/>
            <a:ahLst/>
            <a:cxnLst/>
            <a:rect l="l" t="t" r="r" b="b"/>
            <a:pathLst>
              <a:path w="3550659" h="4209166">
                <a:moveTo>
                  <a:pt x="0" y="0"/>
                </a:moveTo>
                <a:lnTo>
                  <a:pt x="3550658" y="0"/>
                </a:lnTo>
                <a:lnTo>
                  <a:pt x="3550658" y="4209166"/>
                </a:lnTo>
                <a:lnTo>
                  <a:pt x="0" y="4209166"/>
                </a:lnTo>
                <a:lnTo>
                  <a:pt x="0" y="0"/>
                </a:lnTo>
                <a:close/>
              </a:path>
            </a:pathLst>
          </a:custGeom>
          <a:blipFill>
            <a:blip r:embed="rId13">
              <a:extLst>
                <a:ext uri="{96DAC541-7B7A-43D3-8B79-37D633B846F1}">
                  <asvg:svgBlip xmlns:asvg="http://schemas.microsoft.com/office/drawing/2016/SVG/main" r:embed="rId14"/>
                </a:ext>
              </a:extLst>
            </a:blip>
            <a:stretch>
              <a:fillRect l="-1763" b="-41782"/>
            </a:stretch>
          </a:blipFill>
        </p:spPr>
        <p:txBody>
          <a:bodyPr/>
          <a:lstStyle/>
          <a:p>
            <a:r>
              <a:rPr lang="en-GB" sz="1600" dirty="0">
                <a:latin typeface="Childos Arabic" panose="020B0604020202020204" charset="-78"/>
                <a:cs typeface="Childos Arabic" panose="020B0604020202020204" charset="-78"/>
              </a:rPr>
              <a:t>In Football we will </a:t>
            </a:r>
            <a:r>
              <a:rPr lang="en-GB" sz="1600">
                <a:latin typeface="Childos Arabic" panose="020B0604020202020204" charset="-78"/>
                <a:cs typeface="Childos Arabic" panose="020B0604020202020204" charset="-78"/>
              </a:rPr>
              <a:t>know how </a:t>
            </a:r>
            <a:r>
              <a:rPr lang="en-GB" sz="1600" dirty="0">
                <a:latin typeface="Childos Arabic" panose="020B0604020202020204" charset="-78"/>
                <a:cs typeface="Childos Arabic" panose="020B0604020202020204" charset="-78"/>
              </a:rPr>
              <a:t>:</a:t>
            </a:r>
          </a:p>
          <a:p>
            <a:pPr marL="285750" lvl="0" indent="-285750">
              <a:buFont typeface="Arial" panose="020B0604020202020204" pitchFamily="34" charset="0"/>
              <a:buChar char="•"/>
            </a:pPr>
            <a:r>
              <a:rPr lang="en-GB" sz="1400" dirty="0">
                <a:latin typeface="Childos Arabic" panose="020B0604020202020204" charset="-78"/>
                <a:cs typeface="Childos Arabic" panose="020B0604020202020204" charset="-78"/>
              </a:rPr>
              <a:t>To apply tactics to increase chances of success when attacking and defending.</a:t>
            </a:r>
          </a:p>
          <a:p>
            <a:pPr marL="285750" lvl="0" indent="-285750">
              <a:buFont typeface="Arial" panose="020B0604020202020204" pitchFamily="34" charset="0"/>
              <a:buChar char="•"/>
            </a:pPr>
            <a:r>
              <a:rPr lang="en-GB" sz="1400" dirty="0">
                <a:latin typeface="Childos Arabic" panose="020B0604020202020204" charset="-78"/>
                <a:cs typeface="Childos Arabic" panose="020B0604020202020204" charset="-78"/>
              </a:rPr>
              <a:t>To shoot with increased accuracy bypassing defenders.</a:t>
            </a:r>
          </a:p>
          <a:p>
            <a:pPr marL="285750" lvl="0" indent="-285750">
              <a:buFont typeface="Arial" panose="020B0604020202020204" pitchFamily="34" charset="0"/>
              <a:buChar char="•"/>
            </a:pPr>
            <a:r>
              <a:rPr lang="en-GB" sz="1400" dirty="0">
                <a:latin typeface="Childos Arabic" panose="020B0604020202020204" charset="-78"/>
                <a:cs typeface="Childos Arabic" panose="020B0604020202020204" charset="-78"/>
              </a:rPr>
              <a:t>To apply basic principles suitable for attacking and defending in different contexts.</a:t>
            </a:r>
          </a:p>
          <a:p>
            <a:pPr marL="285750" lvl="0" indent="-285750">
              <a:buFont typeface="Arial" panose="020B0604020202020204" pitchFamily="34" charset="0"/>
              <a:buChar char="•"/>
            </a:pPr>
            <a:endParaRPr lang="en-GB" sz="1400" dirty="0">
              <a:latin typeface="Childos Arabic" panose="020B0604020202020204" charset="-78"/>
              <a:cs typeface="Childos Arabic" panose="020B0604020202020204" charset="-78"/>
            </a:endParaRPr>
          </a:p>
        </p:txBody>
      </p:sp>
      <p:sp>
        <p:nvSpPr>
          <p:cNvPr id="35" name="TextBox 35"/>
          <p:cNvSpPr txBox="1"/>
          <p:nvPr/>
        </p:nvSpPr>
        <p:spPr>
          <a:xfrm>
            <a:off x="4887808" y="5788496"/>
            <a:ext cx="5628611" cy="1949893"/>
          </a:xfrm>
          <a:prstGeom prst="rect">
            <a:avLst/>
          </a:prstGeom>
        </p:spPr>
        <p:txBody>
          <a:bodyPr wrap="square" lIns="0" tIns="0" rIns="0" bIns="0" rtlCol="0" anchor="t">
            <a:spAutoFit/>
          </a:bodyPr>
          <a:lstStyle/>
          <a:p>
            <a:pPr algn="l">
              <a:lnSpc>
                <a:spcPts val="1947"/>
              </a:lnSpc>
              <a:spcBef>
                <a:spcPct val="0"/>
              </a:spcBef>
            </a:pPr>
            <a:r>
              <a:rPr lang="en-GB" sz="1600" b="1" spc="-81" dirty="0">
                <a:solidFill>
                  <a:srgbClr val="000000"/>
                </a:solidFill>
                <a:latin typeface="Childos Arabic"/>
                <a:ea typeface="Childos Arabic"/>
                <a:cs typeface="Childos Arabic"/>
                <a:sym typeface="Childos Arabic"/>
              </a:rPr>
              <a:t>Painting and Mixed Media</a:t>
            </a:r>
          </a:p>
          <a:p>
            <a:pPr marL="285750" indent="-285750" algn="l">
              <a:lnSpc>
                <a:spcPts val="1947"/>
              </a:lnSpc>
              <a:spcBef>
                <a:spcPct val="0"/>
              </a:spcBef>
              <a:buFont typeface="Arial" panose="020B0604020202020204" pitchFamily="34" charset="0"/>
              <a:buChar char="•"/>
            </a:pPr>
            <a:r>
              <a:rPr lang="en-GB" sz="1600" spc="-81" dirty="0">
                <a:solidFill>
                  <a:srgbClr val="000000"/>
                </a:solidFill>
                <a:latin typeface="Childos Arabic"/>
                <a:ea typeface="Childos Arabic"/>
                <a:cs typeface="Childos Arabic"/>
                <a:sym typeface="Childos Arabic"/>
              </a:rPr>
              <a:t>Analyse a famous painting</a:t>
            </a:r>
          </a:p>
          <a:p>
            <a:pPr marL="285750" indent="-285750" algn="l">
              <a:lnSpc>
                <a:spcPts val="1947"/>
              </a:lnSpc>
              <a:spcBef>
                <a:spcPct val="0"/>
              </a:spcBef>
              <a:buFont typeface="Arial" panose="020B0604020202020204" pitchFamily="34" charset="0"/>
              <a:buChar char="•"/>
            </a:pPr>
            <a:r>
              <a:rPr lang="en-GB" sz="1600" spc="-81" dirty="0">
                <a:solidFill>
                  <a:srgbClr val="000000"/>
                </a:solidFill>
                <a:latin typeface="Childos Arabic"/>
                <a:ea typeface="Childos Arabic"/>
                <a:cs typeface="Childos Arabic"/>
                <a:sym typeface="Childos Arabic"/>
              </a:rPr>
              <a:t>Find meaning in a painting</a:t>
            </a:r>
          </a:p>
          <a:p>
            <a:pPr marL="285750" indent="-285750" algn="l">
              <a:lnSpc>
                <a:spcPts val="1947"/>
              </a:lnSpc>
              <a:spcBef>
                <a:spcPct val="0"/>
              </a:spcBef>
              <a:buFont typeface="Arial" panose="020B0604020202020204" pitchFamily="34" charset="0"/>
              <a:buChar char="•"/>
            </a:pPr>
            <a:r>
              <a:rPr lang="en-GB" sz="1600" spc="-81" dirty="0">
                <a:solidFill>
                  <a:srgbClr val="000000"/>
                </a:solidFill>
                <a:latin typeface="Childos Arabic"/>
                <a:ea typeface="Childos Arabic"/>
                <a:cs typeface="Childos Arabic"/>
                <a:sym typeface="Childos Arabic"/>
              </a:rPr>
              <a:t>To analyse and respond to an abstract painting</a:t>
            </a:r>
          </a:p>
          <a:p>
            <a:pPr marL="285750" indent="-285750" algn="l">
              <a:lnSpc>
                <a:spcPts val="1947"/>
              </a:lnSpc>
              <a:spcBef>
                <a:spcPct val="0"/>
              </a:spcBef>
              <a:buFont typeface="Arial" panose="020B0604020202020204" pitchFamily="34" charset="0"/>
              <a:buChar char="•"/>
            </a:pPr>
            <a:r>
              <a:rPr lang="en-GB" sz="1600" spc="-81" dirty="0">
                <a:solidFill>
                  <a:srgbClr val="000000"/>
                </a:solidFill>
                <a:latin typeface="Childos Arabic"/>
                <a:ea typeface="Childos Arabic"/>
                <a:cs typeface="Childos Arabic"/>
                <a:sym typeface="Childos Arabic"/>
              </a:rPr>
              <a:t>Know how art and tell stories</a:t>
            </a:r>
          </a:p>
          <a:p>
            <a:pPr marL="285750" indent="-285750" algn="l">
              <a:lnSpc>
                <a:spcPts val="1947"/>
              </a:lnSpc>
              <a:spcBef>
                <a:spcPct val="0"/>
              </a:spcBef>
              <a:buFont typeface="Arial" panose="020B0604020202020204" pitchFamily="34" charset="0"/>
              <a:buChar char="•"/>
            </a:pPr>
            <a:r>
              <a:rPr lang="en-GB" sz="1600" spc="-81" dirty="0">
                <a:solidFill>
                  <a:srgbClr val="000000"/>
                </a:solidFill>
                <a:latin typeface="Childos Arabic"/>
                <a:ea typeface="Childos Arabic"/>
                <a:cs typeface="Childos Arabic"/>
                <a:sym typeface="Childos Arabic"/>
              </a:rPr>
              <a:t>Develop starting points</a:t>
            </a:r>
          </a:p>
          <a:p>
            <a:pPr marL="285750" indent="-285750" algn="l">
              <a:lnSpc>
                <a:spcPts val="1947"/>
              </a:lnSpc>
              <a:spcBef>
                <a:spcPct val="0"/>
              </a:spcBef>
              <a:buFont typeface="Arial" panose="020B0604020202020204" pitchFamily="34" charset="0"/>
              <a:buChar char="•"/>
            </a:pPr>
            <a:r>
              <a:rPr lang="en-GB" sz="1600" spc="-81" dirty="0">
                <a:solidFill>
                  <a:srgbClr val="000000"/>
                </a:solidFill>
                <a:latin typeface="Childos Arabic"/>
                <a:ea typeface="Childos Arabic"/>
                <a:cs typeface="Childos Arabic"/>
                <a:sym typeface="Childos Arabic"/>
              </a:rPr>
              <a:t>Understand painting techniques to make personal choices</a:t>
            </a:r>
          </a:p>
          <a:p>
            <a:pPr marL="285750" indent="-285750" algn="l">
              <a:lnSpc>
                <a:spcPts val="1947"/>
              </a:lnSpc>
              <a:spcBef>
                <a:spcPct val="0"/>
              </a:spcBef>
              <a:buFont typeface="Arial" panose="020B0604020202020204" pitchFamily="34" charset="0"/>
              <a:buChar char="•"/>
            </a:pPr>
            <a:endParaRPr lang="en-GB" sz="1600" b="1" spc="-81" dirty="0">
              <a:solidFill>
                <a:srgbClr val="000000"/>
              </a:solidFill>
              <a:latin typeface="Childos Arabic"/>
              <a:ea typeface="Childos Arabic"/>
              <a:cs typeface="Childos Arabic"/>
              <a:sym typeface="Childos Arabic"/>
            </a:endParaRPr>
          </a:p>
        </p:txBody>
      </p:sp>
      <p:sp>
        <p:nvSpPr>
          <p:cNvPr id="20" name="Freeform 20"/>
          <p:cNvSpPr/>
          <p:nvPr/>
        </p:nvSpPr>
        <p:spPr>
          <a:xfrm>
            <a:off x="6655705" y="3224520"/>
            <a:ext cx="4294533" cy="2276657"/>
          </a:xfrm>
          <a:custGeom>
            <a:avLst/>
            <a:gdLst/>
            <a:ahLst/>
            <a:cxnLst/>
            <a:rect l="l" t="t" r="r" b="b"/>
            <a:pathLst>
              <a:path w="3106038" h="1711145">
                <a:moveTo>
                  <a:pt x="0" y="0"/>
                </a:moveTo>
                <a:lnTo>
                  <a:pt x="3106038" y="0"/>
                </a:lnTo>
                <a:lnTo>
                  <a:pt x="3106038" y="1711144"/>
                </a:lnTo>
                <a:lnTo>
                  <a:pt x="0" y="17111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2" name="TextBox 22"/>
          <p:cNvSpPr txBox="1"/>
          <p:nvPr/>
        </p:nvSpPr>
        <p:spPr>
          <a:xfrm>
            <a:off x="6830626" y="4125490"/>
            <a:ext cx="1270907" cy="551403"/>
          </a:xfrm>
          <a:prstGeom prst="rect">
            <a:avLst/>
          </a:prstGeom>
        </p:spPr>
        <p:txBody>
          <a:bodyPr lIns="0" tIns="0" rIns="0" bIns="0" rtlCol="0" anchor="t">
            <a:spAutoFit/>
          </a:bodyPr>
          <a:lstStyle/>
          <a:p>
            <a:pPr algn="ctr">
              <a:lnSpc>
                <a:spcPts val="4060"/>
              </a:lnSpc>
            </a:pPr>
            <a:endParaRPr lang="en-US" sz="2900" dirty="0">
              <a:solidFill>
                <a:srgbClr val="000000"/>
              </a:solidFill>
              <a:latin typeface="Childos Arabic"/>
              <a:ea typeface="Childos Arabic"/>
              <a:cs typeface="Childos Arabic"/>
              <a:sym typeface="Childos Arabic"/>
            </a:endParaRPr>
          </a:p>
        </p:txBody>
      </p:sp>
      <p:sp>
        <p:nvSpPr>
          <p:cNvPr id="23" name="TextBox 23"/>
          <p:cNvSpPr txBox="1"/>
          <p:nvPr/>
        </p:nvSpPr>
        <p:spPr>
          <a:xfrm>
            <a:off x="6682984" y="4418167"/>
            <a:ext cx="2476652" cy="270606"/>
          </a:xfrm>
          <a:prstGeom prst="rect">
            <a:avLst/>
          </a:prstGeom>
        </p:spPr>
        <p:txBody>
          <a:bodyPr lIns="0" tIns="0" rIns="0" bIns="0" rtlCol="0" anchor="t">
            <a:spAutoFit/>
          </a:bodyPr>
          <a:lstStyle/>
          <a:p>
            <a:pPr algn="ctr">
              <a:lnSpc>
                <a:spcPts val="1947"/>
              </a:lnSpc>
            </a:pPr>
            <a:endParaRPr lang="en-US" sz="1693" spc="-81" dirty="0">
              <a:solidFill>
                <a:srgbClr val="000000"/>
              </a:solidFill>
              <a:latin typeface="Childos Arabic"/>
              <a:ea typeface="Childos Arabic"/>
              <a:cs typeface="Childos Arabic"/>
              <a:sym typeface="Childos Arabic"/>
            </a:endParaRPr>
          </a:p>
        </p:txBody>
      </p:sp>
      <p:sp>
        <p:nvSpPr>
          <p:cNvPr id="21" name="Freeform 21"/>
          <p:cNvSpPr/>
          <p:nvPr/>
        </p:nvSpPr>
        <p:spPr>
          <a:xfrm>
            <a:off x="9691407" y="3622379"/>
            <a:ext cx="1121012" cy="1027662"/>
          </a:xfrm>
          <a:custGeom>
            <a:avLst/>
            <a:gdLst/>
            <a:ahLst/>
            <a:cxnLst/>
            <a:rect l="l" t="t" r="r" b="b"/>
            <a:pathLst>
              <a:path w="2498500" h="2067508">
                <a:moveTo>
                  <a:pt x="0" y="0"/>
                </a:moveTo>
                <a:lnTo>
                  <a:pt x="2498500" y="0"/>
                </a:lnTo>
                <a:lnTo>
                  <a:pt x="2498500" y="2067508"/>
                </a:lnTo>
                <a:lnTo>
                  <a:pt x="0" y="2067508"/>
                </a:lnTo>
                <a:lnTo>
                  <a:pt x="0" y="0"/>
                </a:lnTo>
                <a:close/>
              </a:path>
            </a:pathLst>
          </a:custGeom>
          <a:blipFill>
            <a:blip r:embed="rId17"/>
            <a:stretch>
              <a:fillRect/>
            </a:stretch>
          </a:blipFill>
        </p:spPr>
        <p:txBody>
          <a:bodyPr/>
          <a:lstStyle/>
          <a:p>
            <a:endParaRPr lang="en-GB" dirty="0"/>
          </a:p>
        </p:txBody>
      </p:sp>
      <p:sp>
        <p:nvSpPr>
          <p:cNvPr id="44" name="TextBox 35">
            <a:extLst>
              <a:ext uri="{FF2B5EF4-FFF2-40B4-BE49-F238E27FC236}">
                <a16:creationId xmlns:a16="http://schemas.microsoft.com/office/drawing/2014/main" id="{0F24E719-35AA-4F2C-A368-D6D1260AF6AC}"/>
              </a:ext>
            </a:extLst>
          </p:cNvPr>
          <p:cNvSpPr txBox="1"/>
          <p:nvPr/>
        </p:nvSpPr>
        <p:spPr>
          <a:xfrm>
            <a:off x="6736706" y="3650635"/>
            <a:ext cx="3994689" cy="1698542"/>
          </a:xfrm>
          <a:prstGeom prst="rect">
            <a:avLst/>
          </a:prstGeom>
        </p:spPr>
        <p:txBody>
          <a:bodyPr wrap="square" lIns="0" tIns="0" rIns="0" bIns="0" rtlCol="0" anchor="t">
            <a:spAutoFit/>
          </a:bodyPr>
          <a:lstStyle/>
          <a:p>
            <a:pPr>
              <a:lnSpc>
                <a:spcPts val="1947"/>
              </a:lnSpc>
              <a:spcBef>
                <a:spcPct val="0"/>
              </a:spcBef>
            </a:pPr>
            <a:r>
              <a:rPr lang="en-GB" sz="1600" b="1" spc="-81" dirty="0">
                <a:solidFill>
                  <a:srgbClr val="000000"/>
                </a:solidFill>
                <a:latin typeface="Childos Arabic"/>
                <a:ea typeface="Childos Arabic"/>
                <a:cs typeface="Childos Arabic"/>
                <a:sym typeface="Childos Arabic"/>
              </a:rPr>
              <a:t>La Segunda Guerra Mundial (World War 2)</a:t>
            </a:r>
          </a:p>
          <a:p>
            <a:pPr>
              <a:lnSpc>
                <a:spcPts val="1947"/>
              </a:lnSpc>
              <a:spcBef>
                <a:spcPct val="0"/>
              </a:spcBef>
            </a:pPr>
            <a:r>
              <a:rPr lang="en-GB" sz="1400" spc="-81" dirty="0">
                <a:solidFill>
                  <a:srgbClr val="000000"/>
                </a:solidFill>
                <a:latin typeface="Childos Arabic"/>
                <a:ea typeface="Childos Arabic"/>
                <a:cs typeface="Childos Arabic"/>
                <a:sym typeface="Childos Arabic"/>
              </a:rPr>
              <a:t>We will continue with our WWII topic where Pupils will be taught the skills to understand longer and more complicated text in the foreign language. </a:t>
            </a:r>
          </a:p>
          <a:p>
            <a:pPr>
              <a:lnSpc>
                <a:spcPts val="1947"/>
              </a:lnSpc>
              <a:spcBef>
                <a:spcPct val="0"/>
              </a:spcBef>
            </a:pPr>
            <a:r>
              <a:rPr lang="en-GB" sz="1400" spc="-81" dirty="0">
                <a:solidFill>
                  <a:srgbClr val="000000"/>
                </a:solidFill>
                <a:latin typeface="Childos Arabic"/>
                <a:ea typeface="Childos Arabic"/>
                <a:cs typeface="Childos Arabic"/>
                <a:sym typeface="Childos Arabic"/>
              </a:rPr>
              <a:t>Pupils will learn to ‘gist’ read, listen and understand more of the foreign language by using cognates and language they are familiar with so as to decode unknown language. </a:t>
            </a:r>
          </a:p>
        </p:txBody>
      </p:sp>
      <p:sp>
        <p:nvSpPr>
          <p:cNvPr id="41" name="Freeform 8">
            <a:extLst>
              <a:ext uri="{FF2B5EF4-FFF2-40B4-BE49-F238E27FC236}">
                <a16:creationId xmlns:a16="http://schemas.microsoft.com/office/drawing/2014/main" id="{A58844CC-7FA3-28E9-63C1-995107588FA7}"/>
              </a:ext>
            </a:extLst>
          </p:cNvPr>
          <p:cNvSpPr/>
          <p:nvPr/>
        </p:nvSpPr>
        <p:spPr>
          <a:xfrm>
            <a:off x="7502489" y="2970464"/>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0" name="TextBox 26">
            <a:extLst>
              <a:ext uri="{FF2B5EF4-FFF2-40B4-BE49-F238E27FC236}">
                <a16:creationId xmlns:a16="http://schemas.microsoft.com/office/drawing/2014/main" id="{800DF060-A4DA-E859-ED1F-18C2489DFBEB}"/>
              </a:ext>
            </a:extLst>
          </p:cNvPr>
          <p:cNvSpPr txBox="1"/>
          <p:nvPr/>
        </p:nvSpPr>
        <p:spPr>
          <a:xfrm>
            <a:off x="7394209" y="2967359"/>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Spanish</a:t>
            </a:r>
          </a:p>
        </p:txBody>
      </p:sp>
      <p:grpSp>
        <p:nvGrpSpPr>
          <p:cNvPr id="32" name="Group 32"/>
          <p:cNvGrpSpPr/>
          <p:nvPr/>
        </p:nvGrpSpPr>
        <p:grpSpPr>
          <a:xfrm rot="795463">
            <a:off x="6907434" y="5300345"/>
            <a:ext cx="1978058" cy="485068"/>
            <a:chOff x="10568" y="23602"/>
            <a:chExt cx="2122922" cy="646759"/>
          </a:xfrm>
        </p:grpSpPr>
        <p:sp>
          <p:nvSpPr>
            <p:cNvPr id="33" name="Freeform 33"/>
            <p:cNvSpPr/>
            <p:nvPr/>
          </p:nvSpPr>
          <p:spPr>
            <a:xfrm rot="20860880">
              <a:off x="10568" y="91196"/>
              <a:ext cx="2122922" cy="557265"/>
            </a:xfrm>
            <a:custGeom>
              <a:avLst/>
              <a:gdLst/>
              <a:ahLst/>
              <a:cxnLst/>
              <a:rect l="l" t="t" r="r" b="b"/>
              <a:pathLst>
                <a:path w="2122922" h="557267">
                  <a:moveTo>
                    <a:pt x="0" y="0"/>
                  </a:moveTo>
                  <a:lnTo>
                    <a:pt x="2122922" y="0"/>
                  </a:lnTo>
                  <a:lnTo>
                    <a:pt x="2122922" y="557267"/>
                  </a:lnTo>
                  <a:lnTo>
                    <a:pt x="0" y="5572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4" name="TextBox 34"/>
            <p:cNvSpPr txBox="1"/>
            <p:nvPr/>
          </p:nvSpPr>
          <p:spPr>
            <a:xfrm rot="20287035">
              <a:off x="701472" y="23602"/>
              <a:ext cx="703262" cy="646759"/>
            </a:xfrm>
            <a:prstGeom prst="rect">
              <a:avLst/>
            </a:prstGeom>
          </p:spPr>
          <p:txBody>
            <a:bodyPr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Art</a:t>
              </a:r>
            </a:p>
          </p:txBody>
        </p:sp>
      </p:grpSp>
      <p:grpSp>
        <p:nvGrpSpPr>
          <p:cNvPr id="2" name="Group 1">
            <a:extLst>
              <a:ext uri="{FF2B5EF4-FFF2-40B4-BE49-F238E27FC236}">
                <a16:creationId xmlns:a16="http://schemas.microsoft.com/office/drawing/2014/main" id="{6FBAB65B-8E1B-4D39-B2FE-12F7DF9F5D18}"/>
              </a:ext>
            </a:extLst>
          </p:cNvPr>
          <p:cNvGrpSpPr/>
          <p:nvPr/>
        </p:nvGrpSpPr>
        <p:grpSpPr>
          <a:xfrm>
            <a:off x="3239977" y="3408100"/>
            <a:ext cx="1933390" cy="538953"/>
            <a:chOff x="3239977" y="3408100"/>
            <a:chExt cx="1933390" cy="538953"/>
          </a:xfrm>
        </p:grpSpPr>
        <p:sp>
          <p:nvSpPr>
            <p:cNvPr id="8" name="Freeform 8"/>
            <p:cNvSpPr/>
            <p:nvPr/>
          </p:nvSpPr>
          <p:spPr>
            <a:xfrm>
              <a:off x="3239977" y="3439538"/>
              <a:ext cx="1933390" cy="507515"/>
            </a:xfrm>
            <a:custGeom>
              <a:avLst/>
              <a:gdLst/>
              <a:ahLst/>
              <a:cxnLst/>
              <a:rect l="l" t="t" r="r" b="b"/>
              <a:pathLst>
                <a:path w="1933390" h="507515">
                  <a:moveTo>
                    <a:pt x="0" y="0"/>
                  </a:moveTo>
                  <a:lnTo>
                    <a:pt x="1933391" y="0"/>
                  </a:lnTo>
                  <a:lnTo>
                    <a:pt x="1933391" y="507515"/>
                  </a:lnTo>
                  <a:lnTo>
                    <a:pt x="0" y="5075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6" name="TextBox 26"/>
            <p:cNvSpPr txBox="1"/>
            <p:nvPr/>
          </p:nvSpPr>
          <p:spPr>
            <a:xfrm>
              <a:off x="3323763" y="3408100"/>
              <a:ext cx="1801433" cy="485069"/>
            </a:xfrm>
            <a:prstGeom prst="rect">
              <a:avLst/>
            </a:prstGeom>
          </p:spPr>
          <p:txBody>
            <a:bodyPr wrap="square" lIns="0" tIns="0" rIns="0" bIns="0" rtlCol="0" anchor="t">
              <a:spAutoFit/>
            </a:bodyPr>
            <a:lstStyle/>
            <a:p>
              <a:pPr algn="ctr">
                <a:lnSpc>
                  <a:spcPts val="4060"/>
                </a:lnSpc>
              </a:pPr>
              <a:r>
                <a:rPr lang="en-US" sz="2900" dirty="0">
                  <a:solidFill>
                    <a:srgbClr val="000000"/>
                  </a:solidFill>
                  <a:latin typeface="Apricots" pitchFamily="50" charset="0"/>
                  <a:ea typeface="Childos Arabic"/>
                  <a:cs typeface="Childos Arabic"/>
                  <a:sym typeface="Childos Arabic"/>
                </a:rPr>
                <a:t>Computing</a:t>
              </a:r>
            </a:p>
          </p:txBody>
        </p:sp>
      </p:grpSp>
      <p:pic>
        <p:nvPicPr>
          <p:cNvPr id="6" name="Picture 5">
            <a:extLst>
              <a:ext uri="{FF2B5EF4-FFF2-40B4-BE49-F238E27FC236}">
                <a16:creationId xmlns:a16="http://schemas.microsoft.com/office/drawing/2014/main" id="{AFAA98A8-6F11-4C83-A881-276E470061E2}"/>
              </a:ext>
            </a:extLst>
          </p:cNvPr>
          <p:cNvPicPr>
            <a:picLocks noChangeAspect="1"/>
          </p:cNvPicPr>
          <p:nvPr/>
        </p:nvPicPr>
        <p:blipFill>
          <a:blip r:embed="rId18"/>
          <a:stretch>
            <a:fillRect/>
          </a:stretch>
        </p:blipFill>
        <p:spPr>
          <a:xfrm rot="715685">
            <a:off x="2034059" y="2708779"/>
            <a:ext cx="1159595" cy="144949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7fbf535-62f4-4f73-8e4e-90631a6611da">
      <Terms xmlns="http://schemas.microsoft.com/office/infopath/2007/PartnerControls"/>
    </lcf76f155ced4ddcb4097134ff3c332f>
    <TaxCatchAll xmlns="f0f4da6c-3674-4c9c-a6da-79b4cac209c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EC72A5CD1F3B428CA61C2F075809FA" ma:contentTypeVersion="9" ma:contentTypeDescription="Create a new document." ma:contentTypeScope="" ma:versionID="9b764cc607ac0f84d6aaa4dc1348984e">
  <xsd:schema xmlns:xsd="http://www.w3.org/2001/XMLSchema" xmlns:xs="http://www.w3.org/2001/XMLSchema" xmlns:p="http://schemas.microsoft.com/office/2006/metadata/properties" xmlns:ns2="87fbf535-62f4-4f73-8e4e-90631a6611da" xmlns:ns3="f0f4da6c-3674-4c9c-a6da-79b4cac209cf" targetNamespace="http://schemas.microsoft.com/office/2006/metadata/properties" ma:root="true" ma:fieldsID="645db4cc82d7e5976e8d916a4a00d6bc" ns2:_="" ns3:_="">
    <xsd:import namespace="87fbf535-62f4-4f73-8e4e-90631a6611da"/>
    <xsd:import namespace="f0f4da6c-3674-4c9c-a6da-79b4cac209c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fbf535-62f4-4f73-8e4e-90631a661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d155f58-06c7-482a-be83-bba02eae4bd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f4da6c-3674-4c9c-a6da-79b4cac209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df0ba9e-1c47-4861-a527-08820e4a25dc}" ma:internalName="TaxCatchAll" ma:showField="CatchAllData" ma:web="f0f4da6c-3674-4c9c-a6da-79b4cac209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23ACA9-17BF-4513-AA5E-97AA745387A4}">
  <ds:schemaRef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cfb5791d-50cb-459b-b260-264e49aabc23"/>
    <ds:schemaRef ds:uri="33d196cb-1cf0-4551-a10f-53e844cfd8d1"/>
    <ds:schemaRef ds:uri="00968519-5d44-4105-b617-ce00d1225ab8"/>
  </ds:schemaRefs>
</ds:datastoreItem>
</file>

<file path=customXml/itemProps2.xml><?xml version="1.0" encoding="utf-8"?>
<ds:datastoreItem xmlns:ds="http://schemas.openxmlformats.org/officeDocument/2006/customXml" ds:itemID="{0A05CC5D-9D0A-42D9-8DF2-38630C193551}"/>
</file>

<file path=customXml/itemProps3.xml><?xml version="1.0" encoding="utf-8"?>
<ds:datastoreItem xmlns:ds="http://schemas.openxmlformats.org/officeDocument/2006/customXml" ds:itemID="{1F224029-C927-44D3-AC2D-AE1ACA709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1611</TotalTime>
  <Words>645</Words>
  <Application>Microsoft Office PowerPoint</Application>
  <PresentationFormat>Custom</PresentationFormat>
  <Paragraphs>80</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Abadi</vt:lpstr>
      <vt:lpstr>Modern Love Caps</vt:lpstr>
      <vt:lpstr>Apricots</vt:lpstr>
      <vt:lpstr>Arial</vt:lpstr>
      <vt:lpstr>Modern Love</vt:lpstr>
      <vt:lpstr>Childos Arabic</vt:lpstr>
      <vt:lpstr>Rockwell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SUMMER TEMPLATE</dc:title>
  <dc:creator>Suzanne Cattigan</dc:creator>
  <cp:lastModifiedBy>Suzanne Cattigan</cp:lastModifiedBy>
  <cp:revision>41</cp:revision>
  <cp:lastPrinted>2025-11-04T08:02:09Z</cp:lastPrinted>
  <dcterms:created xsi:type="dcterms:W3CDTF">2006-08-16T00:00:00Z</dcterms:created>
  <dcterms:modified xsi:type="dcterms:W3CDTF">2026-02-22T19:45:27Z</dcterms:modified>
  <dc:identifier>DAGtxmq4PrI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0x010100B4EC72A5CD1F3B428CA61C2F075809FA</vt:lpwstr>
  </property>
  <property fmtid="{D5CDD505-2E9C-101B-9397-08002B2CF9AE}" pid="3" name="MediaServiceImageTags">
    <vt:lpwstr/>
  </property>
</Properties>
</file>