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797675" cy="9926638"/>
  <p:embeddedFontLst>
    <p:embeddedFont>
      <p:font typeface="Abadi" panose="020B0604020104020204" pitchFamily="34" charset="0"/>
      <p:regular r:id="rId5"/>
    </p:embeddedFont>
    <p:embeddedFont>
      <p:font typeface="Apricots" panose="020B0604020202020204" charset="0"/>
      <p:regular r:id="rId6"/>
    </p:embeddedFont>
    <p:embeddedFont>
      <p:font typeface="Calibri" panose="020F0502020204030204" pitchFamily="34" charset="0"/>
      <p:regular r:id="rId7"/>
      <p:bold r:id="rId8"/>
      <p:italic r:id="rId9"/>
      <p:boldItalic r:id="rId10"/>
    </p:embeddedFont>
    <p:embeddedFont>
      <p:font typeface="Childos Arabic" panose="020B0604020202020204" charset="-78"/>
      <p:regular r:id="rId11"/>
    </p:embeddedFont>
    <p:embeddedFont>
      <p:font typeface="Modern Love" panose="04090805081005020601" pitchFamily="82" charset="0"/>
      <p:regular r:id="rId12"/>
    </p:embeddedFont>
    <p:embeddedFont>
      <p:font typeface="Modern Love Caps" panose="04070805081001020A01" pitchFamily="82" charset="0"/>
      <p:regular r:id="rId13"/>
    </p:embeddedFont>
    <p:embeddedFont>
      <p:font typeface="Rockwell" panose="02060603020205020403" pitchFamily="18"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vannah Ogunlade" initials="SO" lastIdx="2" clrIdx="0">
    <p:extLst>
      <p:ext uri="{19B8F6BF-5375-455C-9EA6-DF929625EA0E}">
        <p15:presenceInfo xmlns:p15="http://schemas.microsoft.com/office/powerpoint/2012/main" userId="S::Savannah.Ogunlade@st-margaretclitherow.nottingham.sch.uk::c667b3b7-af0a-4df7-bbb6-072b3262c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5" d="100"/>
          <a:sy n="75" d="100"/>
        </p:scale>
        <p:origin x="-86" y="-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67B025-682D-4AED-8DA3-CEAA2C2258AE}" type="datetimeFigureOut">
              <a:rPr lang="en-GB" smtClean="0"/>
              <a:t>23/02/2026</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8ED157-C844-4F52-9A92-48E1B0917368}" type="slidenum">
              <a:rPr lang="en-GB" smtClean="0"/>
              <a:t>‹#›</a:t>
            </a:fld>
            <a:endParaRPr lang="en-GB"/>
          </a:p>
        </p:txBody>
      </p:sp>
    </p:spTree>
    <p:extLst>
      <p:ext uri="{BB962C8B-B14F-4D97-AF65-F5344CB8AC3E}">
        <p14:creationId xmlns:p14="http://schemas.microsoft.com/office/powerpoint/2010/main" val="243671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8ED157-C844-4F52-9A92-48E1B0917368}" type="slidenum">
              <a:rPr lang="en-GB" smtClean="0"/>
              <a:t>2</a:t>
            </a:fld>
            <a:endParaRPr lang="en-GB"/>
          </a:p>
        </p:txBody>
      </p:sp>
    </p:spTree>
    <p:extLst>
      <p:ext uri="{BB962C8B-B14F-4D97-AF65-F5344CB8AC3E}">
        <p14:creationId xmlns:p14="http://schemas.microsoft.com/office/powerpoint/2010/main" val="349894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9.svg"/><Relationship Id="rId12" Type="http://schemas.openxmlformats.org/officeDocument/2006/relationships/image" Target="../media/image2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1.png"/><Relationship Id="rId5" Type="http://schemas.openxmlformats.org/officeDocument/2006/relationships/image" Target="../media/image3.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25704" y="-50820"/>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38909" y="2030988"/>
            <a:ext cx="2643154" cy="5497674"/>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5" name="Freeform 5"/>
          <p:cNvSpPr/>
          <p:nvPr/>
        </p:nvSpPr>
        <p:spPr>
          <a:xfrm>
            <a:off x="1924921" y="1448614"/>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6" name="Freeform 6"/>
          <p:cNvSpPr/>
          <p:nvPr/>
        </p:nvSpPr>
        <p:spPr>
          <a:xfrm>
            <a:off x="2142971" y="4511268"/>
            <a:ext cx="2986824" cy="3305581"/>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734703" y="2088152"/>
            <a:ext cx="3194329" cy="2327867"/>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1"/>
            <a:stretch>
              <a:fillRect/>
            </a:stretch>
          </a:blipFill>
        </p:spPr>
        <p:txBody>
          <a:bodyPr/>
          <a:lstStyle/>
          <a:p>
            <a:endParaRPr lang="en-GB"/>
          </a:p>
        </p:txBody>
      </p:sp>
      <p:sp>
        <p:nvSpPr>
          <p:cNvPr id="9" name="Freeform 9"/>
          <p:cNvSpPr/>
          <p:nvPr/>
        </p:nvSpPr>
        <p:spPr>
          <a:xfrm>
            <a:off x="7139468" y="1207647"/>
            <a:ext cx="3062636" cy="706719"/>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0" name="Freeform 10"/>
          <p:cNvSpPr/>
          <p:nvPr/>
        </p:nvSpPr>
        <p:spPr>
          <a:xfrm>
            <a:off x="7031933" y="1680139"/>
            <a:ext cx="3291253" cy="3805074"/>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2"/>
            <a:stretch>
              <a:fillRect b="-19168"/>
            </a:stretch>
          </a:blipFill>
        </p:spPr>
        <p:txBody>
          <a:bodyPr/>
          <a:lstStyle/>
          <a:p>
            <a:endParaRPr lang="en-GB"/>
          </a:p>
        </p:txBody>
      </p:sp>
      <p:sp>
        <p:nvSpPr>
          <p:cNvPr id="13" name="TextBox 13"/>
          <p:cNvSpPr txBox="1"/>
          <p:nvPr/>
        </p:nvSpPr>
        <p:spPr>
          <a:xfrm>
            <a:off x="7201313" y="1943228"/>
            <a:ext cx="3000791" cy="3473771"/>
          </a:xfrm>
          <a:prstGeom prst="rect">
            <a:avLst/>
          </a:prstGeom>
        </p:spPr>
        <p:txBody>
          <a:bodyPr wrap="square" lIns="0" tIns="0" rIns="0" bIns="0" rtlCol="0" anchor="t">
            <a:spAutoFit/>
          </a:bodyPr>
          <a:lstStyle/>
          <a:p>
            <a:pPr>
              <a:lnSpc>
                <a:spcPts val="1721"/>
              </a:lnSpc>
            </a:pPr>
            <a:r>
              <a:rPr lang="en-US" sz="1496" b="1" spc="-71" dirty="0">
                <a:solidFill>
                  <a:srgbClr val="000000"/>
                </a:solidFill>
                <a:latin typeface="Abadi" panose="020B0604020104020204" pitchFamily="34" charset="0"/>
                <a:ea typeface="Childos Arabic"/>
                <a:cs typeface="Childos Arabic"/>
                <a:sym typeface="Childos Arabic"/>
              </a:rPr>
              <a:t>The Natural World:</a:t>
            </a:r>
          </a:p>
          <a:p>
            <a:pPr marL="171450" indent="-171450">
              <a:lnSpc>
                <a:spcPts val="1721"/>
              </a:lnSpc>
              <a:buFont typeface="Arial" panose="020B0604020202020204" pitchFamily="34" charset="0"/>
              <a:buChar char="•"/>
            </a:pPr>
            <a:r>
              <a:rPr lang="en-GB" sz="1200" spc="-71" dirty="0">
                <a:solidFill>
                  <a:srgbClr val="000000"/>
                </a:solidFill>
                <a:latin typeface="Abadi" panose="020B0604020104020204" pitchFamily="34" charset="0"/>
                <a:ea typeface="Childos Arabic"/>
                <a:cs typeface="Childos Arabic"/>
                <a:sym typeface="Childos Arabic"/>
              </a:rPr>
              <a:t>Talk about some similarities and differences between life in this country and life in other    countries, drawing on knowledge from stories, non-fiction texts and when appropriate – maps</a:t>
            </a:r>
            <a:endParaRPr lang="en-US" sz="1496" b="1" spc="-71" dirty="0">
              <a:solidFill>
                <a:srgbClr val="000000"/>
              </a:solidFill>
              <a:latin typeface="Abadi" panose="020B0604020104020204" pitchFamily="34" charset="0"/>
              <a:ea typeface="Childos Arabic"/>
              <a:cs typeface="Childos Arabic"/>
              <a:sym typeface="Childos Arabic"/>
            </a:endParaRPr>
          </a:p>
          <a:p>
            <a:pPr>
              <a:lnSpc>
                <a:spcPts val="1721"/>
              </a:lnSpc>
            </a:pPr>
            <a:r>
              <a:rPr lang="en-US" sz="1496" b="1" spc="-71" dirty="0">
                <a:solidFill>
                  <a:srgbClr val="000000"/>
                </a:solidFill>
                <a:latin typeface="Abadi" panose="020B0604020104020204" pitchFamily="34" charset="0"/>
                <a:ea typeface="Childos Arabic"/>
                <a:cs typeface="Childos Arabic"/>
                <a:sym typeface="Childos Arabic"/>
              </a:rPr>
              <a:t>The Natural World:</a:t>
            </a:r>
            <a:endParaRPr lang="en-GB" sz="1200" spc="-71" dirty="0">
              <a:solidFill>
                <a:srgbClr val="000000"/>
              </a:solidFill>
              <a:latin typeface="Abadi" panose="020B0604020104020204" pitchFamily="34" charset="0"/>
              <a:ea typeface="Childos Arabic"/>
              <a:cs typeface="Childos Arabic"/>
              <a:sym typeface="Childos Arabic"/>
            </a:endParaRP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Explore the natural world around them and talk about the different plant/animal life that exists.</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Describe what they see, hear and feel whilst outside.</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Recognise some environments that are different to the one in which they live.</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Understand the effect of changing seasons on the natural world around the world e.g. very hot/cold countries and how the plant and animal life differs.</a:t>
            </a:r>
          </a:p>
        </p:txBody>
      </p:sp>
      <p:sp>
        <p:nvSpPr>
          <p:cNvPr id="14" name="Freeform 14"/>
          <p:cNvSpPr/>
          <p:nvPr/>
        </p:nvSpPr>
        <p:spPr>
          <a:xfrm>
            <a:off x="4756418" y="5376480"/>
            <a:ext cx="5798165" cy="2216233"/>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algn="ctr"/>
            <a:r>
              <a:rPr lang="en-GB" b="1" dirty="0"/>
              <a:t> </a:t>
            </a:r>
            <a:endParaRPr lang="en-GB" b="1" dirty="0">
              <a:latin typeface="Apricots" pitchFamily="50" charset="0"/>
            </a:endParaRPr>
          </a:p>
          <a:p>
            <a:pPr algn="ctr"/>
            <a:r>
              <a:rPr lang="en-GB" b="1" dirty="0">
                <a:latin typeface="Apricots" pitchFamily="50" charset="0"/>
              </a:rPr>
              <a:t>Desert to Garden</a:t>
            </a:r>
          </a:p>
          <a:p>
            <a:r>
              <a:rPr lang="en-GB" sz="1200" dirty="0">
                <a:latin typeface="Abadi" panose="020B0604020104020204" pitchFamily="34" charset="0"/>
              </a:rPr>
              <a:t>This half term in RE, the children will be learning about Lent and why it is a special time in the Church year. They will understand that Lent is a time to get ready for Easter, to grow closer to Jesus, and to care for others through kindness and good choices. The children will learn about Palm Sunday and how Jesus came to Jerusalem riding on a donkey, as well as Good Friday, when Jesus died on the cross and it is a sad time. They will also learn the joyful message of Easter Sunday, when God gave Jesus new life.</a:t>
            </a:r>
          </a:p>
        </p:txBody>
      </p:sp>
      <p:sp>
        <p:nvSpPr>
          <p:cNvPr id="15" name="Freeform 15"/>
          <p:cNvSpPr/>
          <p:nvPr/>
        </p:nvSpPr>
        <p:spPr>
          <a:xfrm>
            <a:off x="4686687" y="5275467"/>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rot="-565994">
            <a:off x="1819846" y="1736901"/>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230592"/>
            <a:ext cx="3145326" cy="1744067"/>
          </a:xfrm>
          <a:prstGeom prst="rect">
            <a:avLst/>
          </a:prstGeom>
        </p:spPr>
        <p:txBody>
          <a:bodyPr lIns="0" tIns="0" rIns="0" bIns="0" rtlCol="0" anchor="t">
            <a:spAutoFit/>
          </a:bodyPr>
          <a:lstStyle/>
          <a:p>
            <a:pPr algn="l">
              <a:lnSpc>
                <a:spcPts val="1725"/>
              </a:lnSpc>
            </a:pPr>
            <a:r>
              <a:rPr lang="en-US" sz="1600" b="1" spc="-72" dirty="0">
                <a:solidFill>
                  <a:srgbClr val="000000"/>
                </a:solidFill>
                <a:latin typeface="Abadi" panose="020B0604020104020204" pitchFamily="34" charset="0"/>
                <a:ea typeface="Childos Arabic"/>
                <a:cs typeface="Childos Arabic"/>
                <a:sym typeface="Childos Arabic"/>
              </a:rPr>
              <a:t>We will be looking at:</a:t>
            </a:r>
            <a:endParaRPr lang="en-US" sz="1600" spc="-72" dirty="0">
              <a:solidFill>
                <a:srgbClr val="000000"/>
              </a:solidFill>
              <a:latin typeface="Abadi" panose="020B0604020104020204" pitchFamily="34" charset="0"/>
              <a:ea typeface="Childos Arabic"/>
              <a:cs typeface="Childos Arabic"/>
              <a:sym typeface="Childos Arabic"/>
            </a:endParaRP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Length, height and time.</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Find and represent numbers 9 and 10. </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1 more and 1 less to 10.</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Number bonds to 10.</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Doubles to 10 </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Explore even and odd numbers.</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Literacy </a:t>
            </a:r>
          </a:p>
        </p:txBody>
      </p:sp>
      <p:sp>
        <p:nvSpPr>
          <p:cNvPr id="22" name="TextBox 22"/>
          <p:cNvSpPr txBox="1"/>
          <p:nvPr/>
        </p:nvSpPr>
        <p:spPr>
          <a:xfrm>
            <a:off x="152286" y="2372611"/>
            <a:ext cx="1658537" cy="657231"/>
          </a:xfrm>
          <a:prstGeom prst="rect">
            <a:avLst/>
          </a:prstGeom>
        </p:spPr>
        <p:txBody>
          <a:bodyPr lIns="0" tIns="0" rIns="0" bIns="0" rtlCol="0" anchor="t">
            <a:spAutoFit/>
          </a:bodyPr>
          <a:lstStyle/>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085690" y="1254094"/>
            <a:ext cx="3198062" cy="456920"/>
          </a:xfrm>
          <a:prstGeom prst="rect">
            <a:avLst/>
          </a:prstGeom>
        </p:spPr>
        <p:txBody>
          <a:bodyPr wrap="square" lIns="0" tIns="0" rIns="0" bIns="0" rtlCol="0" anchor="t">
            <a:spAutoFit/>
          </a:bodyPr>
          <a:lstStyle/>
          <a:p>
            <a:pPr algn="ctr">
              <a:lnSpc>
                <a:spcPts val="4060"/>
              </a:lnSpc>
            </a:pPr>
            <a:r>
              <a:rPr lang="en-US" sz="2000" dirty="0">
                <a:solidFill>
                  <a:srgbClr val="000000"/>
                </a:solidFill>
                <a:latin typeface="Apricots" pitchFamily="50" charset="0"/>
                <a:ea typeface="Childos Arabic"/>
                <a:cs typeface="Childos Arabic"/>
                <a:sym typeface="Childos Arabic"/>
              </a:rPr>
              <a:t>Understanding the World</a:t>
            </a:r>
          </a:p>
        </p:txBody>
      </p:sp>
      <p:sp>
        <p:nvSpPr>
          <p:cNvPr id="25" name="TextBox 25"/>
          <p:cNvSpPr txBox="1"/>
          <p:nvPr/>
        </p:nvSpPr>
        <p:spPr>
          <a:xfrm>
            <a:off x="4789373" y="5267428"/>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2549650" y="4920043"/>
            <a:ext cx="2115465" cy="2616101"/>
          </a:xfrm>
          <a:prstGeom prst="rect">
            <a:avLst/>
          </a:prstGeom>
        </p:spPr>
        <p:txBody>
          <a:bodyPr wrap="square" lIns="0" tIns="0" rIns="0" bIns="0" rtlCol="0" anchor="t">
            <a:spAutoFit/>
          </a:bodyPr>
          <a:lstStyle/>
          <a:p>
            <a:pPr>
              <a:lnSpc>
                <a:spcPts val="1699"/>
              </a:lnSpc>
              <a:spcBef>
                <a:spcPct val="0"/>
              </a:spcBef>
            </a:pPr>
            <a:r>
              <a:rPr lang="en-US" sz="1478" spc="-70" dirty="0">
                <a:solidFill>
                  <a:srgbClr val="000000"/>
                </a:solidFill>
                <a:latin typeface="Abadi" panose="020B0604020104020204" pitchFamily="34" charset="0"/>
                <a:ea typeface="Childos Arabic"/>
                <a:cs typeface="Childos Arabic"/>
                <a:sym typeface="Childos Arabic"/>
              </a:rPr>
              <a:t>We follow the Little Wandle scheme. </a:t>
            </a:r>
          </a:p>
          <a:p>
            <a:pPr>
              <a:lnSpc>
                <a:spcPts val="1699"/>
              </a:lnSpc>
              <a:spcBef>
                <a:spcPct val="0"/>
              </a:spcBef>
            </a:pPr>
            <a:r>
              <a:rPr lang="en-US" sz="1478" b="1" u="sng" spc="-70" dirty="0">
                <a:solidFill>
                  <a:srgbClr val="000000"/>
                </a:solidFill>
                <a:latin typeface="Abadi" panose="020B0604020104020204" pitchFamily="34" charset="0"/>
                <a:ea typeface="Childos Arabic"/>
                <a:cs typeface="Childos Arabic"/>
                <a:sym typeface="Childos Arabic"/>
              </a:rPr>
              <a:t>Graphemes: Phase 3</a:t>
            </a:r>
          </a:p>
          <a:p>
            <a:pPr>
              <a:lnSpc>
                <a:spcPts val="1699"/>
              </a:lnSpc>
              <a:spcBef>
                <a:spcPct val="0"/>
              </a:spcBef>
            </a:pPr>
            <a:r>
              <a:rPr lang="en-US" sz="1478" spc="-70" dirty="0">
                <a:solidFill>
                  <a:srgbClr val="000000"/>
                </a:solidFill>
                <a:latin typeface="Abadi" panose="020B0604020104020204" pitchFamily="34" charset="0"/>
                <a:ea typeface="Childos Arabic"/>
                <a:cs typeface="Childos Arabic"/>
                <a:sym typeface="Childos Arabic"/>
              </a:rPr>
              <a:t>ai,ee,igh,</a:t>
            </a:r>
            <a:r>
              <a:rPr lang="en-US" sz="1478" spc="-70" dirty="0" err="1">
                <a:solidFill>
                  <a:srgbClr val="000000"/>
                </a:solidFill>
                <a:latin typeface="Abadi" panose="020B0604020104020204" pitchFamily="34" charset="0"/>
                <a:ea typeface="Childos Arabic"/>
                <a:cs typeface="Childos Arabic"/>
                <a:sym typeface="Childos Arabic"/>
              </a:rPr>
              <a:t>oa</a:t>
            </a:r>
            <a:r>
              <a:rPr lang="en-US" sz="1478" spc="-70" dirty="0">
                <a:solidFill>
                  <a:srgbClr val="000000"/>
                </a:solidFill>
                <a:latin typeface="Abadi" panose="020B0604020104020204" pitchFamily="34" charset="0"/>
                <a:ea typeface="Childos Arabic"/>
                <a:cs typeface="Childos Arabic"/>
                <a:sym typeface="Childos Arabic"/>
              </a:rPr>
              <a:t>,,</a:t>
            </a:r>
            <a:r>
              <a:rPr lang="en-US" sz="1478" spc="-70" dirty="0" err="1">
                <a:solidFill>
                  <a:srgbClr val="000000"/>
                </a:solidFill>
                <a:latin typeface="Abadi" panose="020B0604020104020204" pitchFamily="34" charset="0"/>
                <a:ea typeface="Childos Arabic"/>
                <a:cs typeface="Childos Arabic"/>
                <a:sym typeface="Childos Arabic"/>
              </a:rPr>
              <a:t>oo,oo,ar,or,ur,ow,oi,ear,air,er</a:t>
            </a:r>
            <a:r>
              <a:rPr lang="en-US" sz="1478" spc="-70" dirty="0">
                <a:solidFill>
                  <a:srgbClr val="000000"/>
                </a:solidFill>
                <a:latin typeface="Abadi" panose="020B0604020104020204" pitchFamily="34" charset="0"/>
                <a:ea typeface="Childos Arabic"/>
                <a:cs typeface="Childos Arabic"/>
                <a:sym typeface="Childos Arabic"/>
              </a:rPr>
              <a:t>.</a:t>
            </a:r>
          </a:p>
          <a:p>
            <a:pPr>
              <a:lnSpc>
                <a:spcPts val="1699"/>
              </a:lnSpc>
              <a:spcBef>
                <a:spcPct val="0"/>
              </a:spcBef>
            </a:pPr>
            <a:r>
              <a:rPr lang="en-US" sz="1478" spc="-70" dirty="0">
                <a:solidFill>
                  <a:srgbClr val="000000"/>
                </a:solidFill>
                <a:latin typeface="Abadi" panose="020B0604020104020204" pitchFamily="34" charset="0"/>
                <a:ea typeface="Childos Arabic"/>
                <a:cs typeface="Childos Arabic"/>
                <a:sym typeface="Childos Arabic"/>
              </a:rPr>
              <a:t>Double letters, longer words,  compound words.</a:t>
            </a:r>
          </a:p>
          <a:p>
            <a:pPr>
              <a:lnSpc>
                <a:spcPts val="1699"/>
              </a:lnSpc>
              <a:spcBef>
                <a:spcPct val="0"/>
              </a:spcBef>
            </a:pPr>
            <a:r>
              <a:rPr lang="en-US" sz="1478" b="1" u="sng" spc="-70" dirty="0">
                <a:solidFill>
                  <a:srgbClr val="000000"/>
                </a:solidFill>
                <a:latin typeface="Abadi" panose="020B0604020104020204" pitchFamily="34" charset="0"/>
                <a:ea typeface="Childos Arabic"/>
                <a:cs typeface="Childos Arabic"/>
                <a:sym typeface="Childos Arabic"/>
              </a:rPr>
              <a:t>Tricky words:</a:t>
            </a:r>
          </a:p>
          <a:p>
            <a:pPr>
              <a:lnSpc>
                <a:spcPts val="1699"/>
              </a:lnSpc>
              <a:spcBef>
                <a:spcPct val="0"/>
              </a:spcBef>
            </a:pPr>
            <a:r>
              <a:rPr lang="en-US" sz="1478" spc="-70" dirty="0">
                <a:solidFill>
                  <a:srgbClr val="000000"/>
                </a:solidFill>
                <a:latin typeface="Abadi" panose="020B0604020104020204" pitchFamily="34" charset="0"/>
                <a:ea typeface="Childos Arabic"/>
                <a:cs typeface="Childos Arabic"/>
                <a:sym typeface="Childos Arabic"/>
              </a:rPr>
              <a:t>The, I, go, no, of, and, to, into, she, he, we, be, was, you, they, all, my, by, are, sure, pure.</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31460" y="-212974"/>
            <a:ext cx="8427720" cy="1234440"/>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dirty="0">
                <a:effectLst/>
                <a:latin typeface="Apricots" pitchFamily="50" charset="0"/>
                <a:ea typeface="Calibri" panose="020F0502020204030204" pitchFamily="34" charset="0"/>
                <a:cs typeface="Pattaya" panose="00000500000000000000" pitchFamily="2" charset="-34"/>
              </a:rPr>
              <a:t>F2 Learning Overview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7010923" y="186574"/>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4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Lent 2</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6"/>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7"/>
            <a:stretch>
              <a:fillRect/>
            </a:stretch>
          </a:blipFill>
        </p:spPr>
        <p:txBody>
          <a:bodyPr/>
          <a:lstStyle/>
          <a:p>
            <a:endParaRPr lang="en-GB"/>
          </a:p>
        </p:txBody>
      </p:sp>
      <p:sp>
        <p:nvSpPr>
          <p:cNvPr id="36" name="Freeform 5">
            <a:extLst>
              <a:ext uri="{FF2B5EF4-FFF2-40B4-BE49-F238E27FC236}">
                <a16:creationId xmlns:a16="http://schemas.microsoft.com/office/drawing/2014/main" id="{E765FE06-29DB-4234-974E-559E9C9E122E}"/>
              </a:ext>
            </a:extLst>
          </p:cNvPr>
          <p:cNvSpPr/>
          <p:nvPr/>
        </p:nvSpPr>
        <p:spPr>
          <a:xfrm rot="1111653">
            <a:off x="3338584" y="4266029"/>
            <a:ext cx="1514696" cy="667362"/>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37" name="TextBox 18">
            <a:extLst>
              <a:ext uri="{FF2B5EF4-FFF2-40B4-BE49-F238E27FC236}">
                <a16:creationId xmlns:a16="http://schemas.microsoft.com/office/drawing/2014/main" id="{28A4C081-FCB6-44CB-930C-3DFBBB98BF9A}"/>
              </a:ext>
            </a:extLst>
          </p:cNvPr>
          <p:cNvSpPr txBox="1"/>
          <p:nvPr/>
        </p:nvSpPr>
        <p:spPr>
          <a:xfrm rot="836563">
            <a:off x="2986059" y="4456542"/>
            <a:ext cx="2204910" cy="323165"/>
          </a:xfrm>
          <a:prstGeom prst="rect">
            <a:avLst/>
          </a:prstGeom>
        </p:spPr>
        <p:txBody>
          <a:bodyPr lIns="0" tIns="0" rIns="0" bIns="0" rtlCol="0" anchor="t">
            <a:spAutoFit/>
          </a:bodyPr>
          <a:lstStyle/>
          <a:p>
            <a:pPr algn="ctr">
              <a:lnSpc>
                <a:spcPts val="2420"/>
              </a:lnSpc>
            </a:pPr>
            <a:r>
              <a:rPr lang="en-US" sz="2400" spc="-123" dirty="0">
                <a:solidFill>
                  <a:srgbClr val="000000"/>
                </a:solidFill>
                <a:latin typeface="Childos Arabic"/>
                <a:ea typeface="Childos Arabic"/>
                <a:cs typeface="Childos Arabic"/>
                <a:sym typeface="Childos Arabic"/>
              </a:rPr>
              <a:t>Phonics</a:t>
            </a:r>
          </a:p>
        </p:txBody>
      </p:sp>
      <p:sp>
        <p:nvSpPr>
          <p:cNvPr id="38" name="TextBox 19">
            <a:extLst>
              <a:ext uri="{FF2B5EF4-FFF2-40B4-BE49-F238E27FC236}">
                <a16:creationId xmlns:a16="http://schemas.microsoft.com/office/drawing/2014/main" id="{5122111F-9F73-47C8-9520-5121C969E653}"/>
              </a:ext>
            </a:extLst>
          </p:cNvPr>
          <p:cNvSpPr txBox="1"/>
          <p:nvPr/>
        </p:nvSpPr>
        <p:spPr>
          <a:xfrm>
            <a:off x="151849" y="2061580"/>
            <a:ext cx="2376234" cy="5432449"/>
          </a:xfrm>
          <a:prstGeom prst="rect">
            <a:avLst/>
          </a:prstGeom>
        </p:spPr>
        <p:txBody>
          <a:bodyPr wrap="square" lIns="0" tIns="0" rIns="0" bIns="0" rtlCol="0" anchor="t">
            <a:spAutoFit/>
          </a:bodyPr>
          <a:lstStyle/>
          <a:p>
            <a:pPr algn="l">
              <a:lnSpc>
                <a:spcPts val="1725"/>
              </a:lnSpc>
            </a:pPr>
            <a:r>
              <a:rPr lang="en-US" sz="1100" b="1" spc="-72" dirty="0">
                <a:solidFill>
                  <a:srgbClr val="000000"/>
                </a:solidFill>
                <a:latin typeface="Abadi" panose="020B0604020104020204" pitchFamily="34" charset="0"/>
                <a:ea typeface="Childos Arabic"/>
                <a:cs typeface="Childos Arabic"/>
                <a:sym typeface="Childos Arabic"/>
              </a:rPr>
              <a:t>Word reading:</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Read a few common exception words matched to the school’s phonic programme.</a:t>
            </a:r>
          </a:p>
          <a:p>
            <a:pPr>
              <a:lnSpc>
                <a:spcPts val="1725"/>
              </a:lnSpc>
            </a:pPr>
            <a:r>
              <a:rPr lang="en-US" sz="1100" b="1" spc="-72" dirty="0">
                <a:solidFill>
                  <a:srgbClr val="000000"/>
                </a:solidFill>
                <a:latin typeface="Abadi" panose="020B0604020104020204" pitchFamily="34" charset="0"/>
                <a:ea typeface="Childos Arabic"/>
                <a:cs typeface="Childos Arabic"/>
                <a:sym typeface="Childos Arabic"/>
              </a:rPr>
              <a:t>Comprehension:</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Retell a story with actions and or picture prompts as part of a group.</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Use story language when acting out a narrative.</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Re-read these books to build up their confidence in word reading, their fluency and their understanding and enjoyment</a:t>
            </a:r>
          </a:p>
          <a:p>
            <a:pPr algn="l">
              <a:lnSpc>
                <a:spcPts val="1725"/>
              </a:lnSpc>
            </a:pPr>
            <a:r>
              <a:rPr lang="en-US" sz="1100" b="1" spc="-72" dirty="0">
                <a:solidFill>
                  <a:srgbClr val="000000"/>
                </a:solidFill>
                <a:latin typeface="Abadi" panose="020B0604020104020204" pitchFamily="34" charset="0"/>
                <a:ea typeface="Childos Arabic"/>
                <a:cs typeface="Childos Arabic"/>
                <a:sym typeface="Childos Arabic"/>
              </a:rPr>
              <a:t>Writing</a:t>
            </a:r>
            <a:r>
              <a:rPr lang="en-US" sz="1100" spc="-72" dirty="0">
                <a:solidFill>
                  <a:srgbClr val="000000"/>
                </a:solidFill>
                <a:latin typeface="Abadi" panose="020B0604020104020204" pitchFamily="34" charset="0"/>
                <a:ea typeface="Childos Arabic"/>
                <a:cs typeface="Childos Arabic"/>
                <a:sym typeface="Childos Arabic"/>
              </a:rPr>
              <a:t>:</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Create my own story maps, writing captions and labels, using short simple sentences.</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Form lower-case and capital letters correctly.</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Write short sentences with words with known letter-sound correspondence using a capital letter and full stop.</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Write and use some of the tricky words such as I and The.</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Re-read what they have written to check that it makes sense.</a:t>
            </a:r>
          </a:p>
        </p:txBody>
      </p:sp>
      <p:pic>
        <p:nvPicPr>
          <p:cNvPr id="2" name="Picture 1">
            <a:extLst>
              <a:ext uri="{FF2B5EF4-FFF2-40B4-BE49-F238E27FC236}">
                <a16:creationId xmlns:a16="http://schemas.microsoft.com/office/drawing/2014/main" id="{7D9F8252-7032-499B-9377-861E1FE05E3E}"/>
              </a:ext>
            </a:extLst>
          </p:cNvPr>
          <p:cNvPicPr>
            <a:picLocks noChangeAspect="1"/>
          </p:cNvPicPr>
          <p:nvPr/>
        </p:nvPicPr>
        <p:blipFill>
          <a:blip r:embed="rId18"/>
          <a:stretch>
            <a:fillRect/>
          </a:stretch>
        </p:blipFill>
        <p:spPr>
          <a:xfrm>
            <a:off x="2454707" y="2401079"/>
            <a:ext cx="1175221" cy="9438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66746" y="-45452"/>
            <a:ext cx="10852472" cy="75911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105472" y="51853"/>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75012" y="4434683"/>
            <a:ext cx="3293998" cy="255394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dirty="0"/>
          </a:p>
        </p:txBody>
      </p:sp>
      <p:sp>
        <p:nvSpPr>
          <p:cNvPr id="9" name="Freeform 9"/>
          <p:cNvSpPr/>
          <p:nvPr/>
        </p:nvSpPr>
        <p:spPr>
          <a:xfrm>
            <a:off x="353950" y="4376031"/>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6737703" y="4250527"/>
            <a:ext cx="3768123" cy="2326697"/>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8"/>
            <a:stretch>
              <a:fillRect t="-3890" r="-87558" b="-174205"/>
            </a:stretch>
          </a:blipFill>
        </p:spPr>
        <p:txBody>
          <a:bodyPr/>
          <a:lstStyle/>
          <a:p>
            <a:endParaRPr lang="en-GB"/>
          </a:p>
        </p:txBody>
      </p:sp>
      <p:sp>
        <p:nvSpPr>
          <p:cNvPr id="14" name="Freeform 14"/>
          <p:cNvSpPr/>
          <p:nvPr/>
        </p:nvSpPr>
        <p:spPr>
          <a:xfrm rot="-10800000">
            <a:off x="9265201" y="3594906"/>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9"/>
            <a:stretch>
              <a:fillRect l="-31365" t="-110949" r="-10184" b="-32088"/>
            </a:stretch>
          </a:blipFill>
        </p:spPr>
        <p:txBody>
          <a:bodyPr/>
          <a:lstStyle/>
          <a:p>
            <a:endParaRPr lang="en-GB"/>
          </a:p>
        </p:txBody>
      </p:sp>
      <p:sp>
        <p:nvSpPr>
          <p:cNvPr id="24" name="TextBox 24"/>
          <p:cNvSpPr txBox="1"/>
          <p:nvPr/>
        </p:nvSpPr>
        <p:spPr>
          <a:xfrm>
            <a:off x="452340" y="90533"/>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PSED </a:t>
            </a:r>
          </a:p>
        </p:txBody>
      </p:sp>
      <p:sp>
        <p:nvSpPr>
          <p:cNvPr id="27" name="TextBox 27"/>
          <p:cNvSpPr txBox="1"/>
          <p:nvPr/>
        </p:nvSpPr>
        <p:spPr>
          <a:xfrm>
            <a:off x="819390" y="4376964"/>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grpSp>
        <p:nvGrpSpPr>
          <p:cNvPr id="32" name="Group 32"/>
          <p:cNvGrpSpPr/>
          <p:nvPr/>
        </p:nvGrpSpPr>
        <p:grpSpPr>
          <a:xfrm rot="857849">
            <a:off x="7060946" y="4248315"/>
            <a:ext cx="1978058" cy="485069"/>
            <a:chOff x="35007" y="155519"/>
            <a:chExt cx="2122922" cy="646759"/>
          </a:xfrm>
        </p:grpSpPr>
        <p:sp>
          <p:nvSpPr>
            <p:cNvPr id="33" name="Freeform 33"/>
            <p:cNvSpPr/>
            <p:nvPr/>
          </p:nvSpPr>
          <p:spPr>
            <a:xfrm rot="-739120">
              <a:off x="35007" y="220046"/>
              <a:ext cx="2122922" cy="557267"/>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TextBox 34"/>
            <p:cNvSpPr txBox="1"/>
            <p:nvPr/>
          </p:nvSpPr>
          <p:spPr>
            <a:xfrm rot="20742151">
              <a:off x="716747" y="155519"/>
              <a:ext cx="703151" cy="64675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grpSp>
      <p:sp>
        <p:nvSpPr>
          <p:cNvPr id="35" name="TextBox 35"/>
          <p:cNvSpPr txBox="1"/>
          <p:nvPr/>
        </p:nvSpPr>
        <p:spPr>
          <a:xfrm>
            <a:off x="7072427" y="5026676"/>
            <a:ext cx="3641665" cy="1447832"/>
          </a:xfrm>
          <a:prstGeom prst="rect">
            <a:avLst/>
          </a:prstGeom>
        </p:spPr>
        <p:txBody>
          <a:bodyPr wrap="square" lIns="0" tIns="0" rIns="0" bIns="0" rtlCol="0" anchor="t">
            <a:spAutoFit/>
          </a:bodyPr>
          <a:lstStyle/>
          <a:p>
            <a:pPr>
              <a:lnSpc>
                <a:spcPts val="1947"/>
              </a:lnSpc>
              <a:spcBef>
                <a:spcPct val="0"/>
              </a:spcBef>
            </a:pPr>
            <a:r>
              <a:rPr lang="en-GB" sz="1400" b="1" spc="-81" dirty="0">
                <a:solidFill>
                  <a:srgbClr val="000000"/>
                </a:solidFill>
                <a:latin typeface="Abadi" panose="020B0604020104020204" pitchFamily="34" charset="0"/>
                <a:ea typeface="Childos Arabic"/>
                <a:cs typeface="Childos Arabic"/>
                <a:sym typeface="Childos Arabic"/>
              </a:rPr>
              <a:t>Movement to music </a:t>
            </a:r>
          </a:p>
          <a:p>
            <a:pPr>
              <a:lnSpc>
                <a:spcPts val="1947"/>
              </a:lnSpc>
              <a:spcBef>
                <a:spcPct val="0"/>
              </a:spcBef>
            </a:pPr>
            <a:r>
              <a:rPr lang="en-GB" sz="1400" spc="-81" dirty="0">
                <a:solidFill>
                  <a:srgbClr val="000000"/>
                </a:solidFill>
                <a:latin typeface="Abadi" panose="020B0604020104020204" pitchFamily="34" charset="0"/>
                <a:ea typeface="Childos Arabic"/>
                <a:cs typeface="Childos Arabic"/>
                <a:sym typeface="Childos Arabic"/>
              </a:rPr>
              <a:t>I can move man different body parts in different directions at different speeds.</a:t>
            </a:r>
          </a:p>
          <a:p>
            <a:pPr>
              <a:lnSpc>
                <a:spcPts val="1947"/>
              </a:lnSpc>
              <a:spcBef>
                <a:spcPct val="0"/>
              </a:spcBef>
            </a:pPr>
            <a:r>
              <a:rPr lang="en-GB" sz="1400" spc="-81" dirty="0">
                <a:solidFill>
                  <a:srgbClr val="000000"/>
                </a:solidFill>
                <a:latin typeface="Abadi" panose="020B0604020104020204" pitchFamily="34" charset="0"/>
                <a:ea typeface="Childos Arabic"/>
                <a:cs typeface="Childos Arabic"/>
                <a:sym typeface="Childos Arabic"/>
              </a:rPr>
              <a:t>Dancing is movement and can be done with or without music.</a:t>
            </a:r>
          </a:p>
          <a:p>
            <a:pPr>
              <a:lnSpc>
                <a:spcPts val="1947"/>
              </a:lnSpc>
              <a:spcBef>
                <a:spcPct val="0"/>
              </a:spcBef>
            </a:pPr>
            <a:endParaRPr lang="en-GB" sz="1400" spc="-81" dirty="0">
              <a:solidFill>
                <a:srgbClr val="000000"/>
              </a:solidFill>
              <a:latin typeface="Abadi" panose="020B0604020104020204" pitchFamily="34" charset="0"/>
              <a:ea typeface="Childos Arabic"/>
              <a:cs typeface="Childos Arabic"/>
              <a:sym typeface="Childos Arabic"/>
            </a:endParaRP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3145022" cy="570968"/>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extBox 25"/>
          <p:cNvSpPr txBox="1"/>
          <p:nvPr/>
        </p:nvSpPr>
        <p:spPr>
          <a:xfrm>
            <a:off x="7563198" y="104044"/>
            <a:ext cx="2937644" cy="469424"/>
          </a:xfrm>
          <a:prstGeom prst="rect">
            <a:avLst/>
          </a:prstGeom>
        </p:spPr>
        <p:txBody>
          <a:bodyPr wrap="square" lIns="0" tIns="0" rIns="0" bIns="0" rtlCol="0" anchor="t">
            <a:spAutoFit/>
          </a:bodyPr>
          <a:lstStyle/>
          <a:p>
            <a:pPr algn="ctr">
              <a:lnSpc>
                <a:spcPts val="4060"/>
              </a:lnSpc>
            </a:pPr>
            <a:r>
              <a:rPr lang="en-US" sz="2400" dirty="0">
                <a:solidFill>
                  <a:srgbClr val="000000"/>
                </a:solidFill>
                <a:latin typeface="Apricots" pitchFamily="50" charset="0"/>
                <a:ea typeface="Childos Arabic"/>
                <a:cs typeface="Childos Arabic"/>
                <a:sym typeface="Childos Arabic"/>
              </a:rPr>
              <a:t>Physical Development</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040" y="325057"/>
            <a:ext cx="3749040" cy="40467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6160" y="4422072"/>
            <a:ext cx="4006693" cy="302245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2858530" y="4828621"/>
            <a:ext cx="4138697" cy="2739211"/>
          </a:xfrm>
          <a:prstGeom prst="rect">
            <a:avLst/>
          </a:prstGeom>
          <a:noFill/>
        </p:spPr>
        <p:txBody>
          <a:bodyPr wrap="square">
            <a:spAutoFit/>
          </a:bodyPr>
          <a:lstStyle/>
          <a:p>
            <a:pPr>
              <a:buNone/>
            </a:pPr>
            <a:r>
              <a:rPr lang="en-GB" sz="1400" b="1" dirty="0">
                <a:latin typeface="Abadi" panose="020B0604020104020204" pitchFamily="34" charset="0"/>
                <a:ea typeface="Calibri" panose="020F0502020204030204" pitchFamily="34" charset="0"/>
                <a:cs typeface="Aldhabi" panose="020B0604020202020204" pitchFamily="2" charset="-78"/>
              </a:rPr>
              <a:t>Creating with Materials:</a:t>
            </a:r>
          </a:p>
          <a:p>
            <a:pPr marL="171450" indent="-1714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Independently select additional tools (stamps, rollers etc.) to improve my painting.</a:t>
            </a:r>
          </a:p>
          <a:p>
            <a:pPr marL="171450" indent="-1714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Create patterns or meaningful pictures when printing.</a:t>
            </a:r>
          </a:p>
          <a:p>
            <a:pPr marL="171450" indent="-1714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Explore, use and refine a variety of artistic effects to express their ideas and feelings.</a:t>
            </a:r>
          </a:p>
          <a:p>
            <a:pPr marL="171450" indent="-1714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Return to and build on my previous learning, refining ideas and developing ability to represent them.</a:t>
            </a:r>
          </a:p>
          <a:p>
            <a:pPr marL="171450" indent="-1714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Create collaboratively sharing ideas, resources and skills</a:t>
            </a:r>
          </a:p>
          <a:p>
            <a:r>
              <a:rPr lang="en-GB" sz="1400" b="1" dirty="0">
                <a:latin typeface="Abadi" panose="020B0604020104020204" pitchFamily="34" charset="0"/>
                <a:ea typeface="Calibri" panose="020F0502020204030204" pitchFamily="34" charset="0"/>
                <a:cs typeface="Aldhabi" panose="020B0604020202020204" pitchFamily="2" charset="-78"/>
              </a:rPr>
              <a:t>Being Imaginative and Expressive:</a:t>
            </a:r>
          </a:p>
          <a:p>
            <a:pPr marL="285750" indent="-2857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Develop storylines in pretend play.</a:t>
            </a:r>
          </a:p>
          <a:p>
            <a:pPr marL="285750" indent="-2857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Listen attentively, move to, and talk about music, expressing feelings and responses.</a:t>
            </a:r>
          </a:p>
          <a:p>
            <a:pPr marL="285750" indent="-285750">
              <a:buFont typeface="Arial" panose="020B0604020202020204" pitchFamily="34" charset="0"/>
              <a:buChar char="•"/>
            </a:pPr>
            <a:endParaRPr lang="en-GB" sz="1200" dirty="0">
              <a:latin typeface="Abadi" panose="020B0604020104020204" pitchFamily="34" charset="0"/>
              <a:ea typeface="Calibri" panose="020F0502020204030204" pitchFamily="34" charset="0"/>
              <a:cs typeface="Aldhabi" panose="020B0604020202020204" pitchFamily="2" charset="-78"/>
            </a:endParaRP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1">
              <a:extLst>
                <a:ext uri="{96DAC541-7B7A-43D3-8B79-37D633B846F1}">
                  <asvg:svgBlip xmlns:asvg="http://schemas.microsoft.com/office/drawing/2016/SVG/main" r:embed="rId12"/>
                </a:ext>
              </a:extLst>
            </a:blip>
            <a:stretch>
              <a:fillRect l="-1763" b="-41782"/>
            </a:stretch>
          </a:blipFill>
        </p:spPr>
        <p:txBody>
          <a:bodyPr/>
          <a:lstStyle/>
          <a:p>
            <a:endParaRPr lang="en-GB" sz="1600" dirty="0"/>
          </a:p>
        </p:txBody>
      </p:sp>
      <p:grpSp>
        <p:nvGrpSpPr>
          <p:cNvPr id="11" name="Group 11"/>
          <p:cNvGrpSpPr>
            <a:grpSpLocks noChangeAspect="1"/>
          </p:cNvGrpSpPr>
          <p:nvPr/>
        </p:nvGrpSpPr>
        <p:grpSpPr>
          <a:xfrm rot="955323">
            <a:off x="9417160" y="6555801"/>
            <a:ext cx="1180140" cy="865650"/>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3"/>
              <a:stretch>
                <a:fillRect l="-4949" r="-4949"/>
              </a:stretch>
            </a:blipFill>
          </p:spPr>
          <p:txBody>
            <a:bodyPr/>
            <a:lstStyle/>
            <a:p>
              <a:endParaRPr lang="en-GB"/>
            </a:p>
          </p:txBody>
        </p:sp>
      </p:grpSp>
      <p:sp>
        <p:nvSpPr>
          <p:cNvPr id="49" name="TextBox 48">
            <a:extLst>
              <a:ext uri="{FF2B5EF4-FFF2-40B4-BE49-F238E27FC236}">
                <a16:creationId xmlns:a16="http://schemas.microsoft.com/office/drawing/2014/main" id="{23546ADE-92CE-A445-C5A3-0A5959E22123}"/>
              </a:ext>
            </a:extLst>
          </p:cNvPr>
          <p:cNvSpPr txBox="1"/>
          <p:nvPr/>
        </p:nvSpPr>
        <p:spPr>
          <a:xfrm>
            <a:off x="7516683" y="738790"/>
            <a:ext cx="3269043" cy="3416320"/>
          </a:xfrm>
          <a:prstGeom prst="rect">
            <a:avLst/>
          </a:prstGeom>
          <a:noFill/>
        </p:spPr>
        <p:txBody>
          <a:bodyPr wrap="square" rtlCol="0">
            <a:spAutoFit/>
          </a:bodyPr>
          <a:lstStyle/>
          <a:p>
            <a:r>
              <a:rPr lang="en-GB" sz="1400" b="1" dirty="0">
                <a:latin typeface="Abadi" panose="020B0604020104020204" pitchFamily="34" charset="0"/>
              </a:rPr>
              <a:t>Fine Motor Skills</a:t>
            </a:r>
            <a:r>
              <a:rPr lang="en-GB" sz="14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Use a pencil and hold it effectively to form recognisable letters, most of which  are correctly formed.</a:t>
            </a:r>
          </a:p>
          <a:p>
            <a:r>
              <a:rPr lang="en-GB" sz="1400" b="1" dirty="0">
                <a:latin typeface="Abadi" panose="020B0604020104020204" pitchFamily="34" charset="0"/>
              </a:rPr>
              <a:t>Gross Motor Skills</a:t>
            </a:r>
            <a:r>
              <a:rPr lang="en-GB" sz="14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Develop confidence, competence, precision and accuracy when engaging in activities that involve use of equipment e.g. A ball.</a:t>
            </a:r>
          </a:p>
          <a:p>
            <a:pPr marL="171450" indent="-171450">
              <a:buFont typeface="Arial" panose="020B0604020202020204" pitchFamily="34" charset="0"/>
              <a:buChar char="•"/>
            </a:pPr>
            <a:r>
              <a:rPr lang="en-GB" sz="1200" dirty="0">
                <a:latin typeface="Abadi" panose="020B0604020104020204" pitchFamily="34" charset="0"/>
              </a:rPr>
              <a:t>Climb stairs, steps and move across climbing equipment using alternate feet.</a:t>
            </a:r>
          </a:p>
          <a:p>
            <a:pPr marL="171450" indent="-171450">
              <a:buFont typeface="Arial" panose="020B0604020202020204" pitchFamily="34" charset="0"/>
              <a:buChar char="•"/>
            </a:pPr>
            <a:r>
              <a:rPr lang="en-GB" sz="1200" dirty="0">
                <a:latin typeface="Abadi" panose="020B0604020104020204" pitchFamily="34" charset="0"/>
              </a:rPr>
              <a:t>Walk down steps or slopes whilst carrying a small object, maintaining balance and stability.</a:t>
            </a:r>
          </a:p>
          <a:p>
            <a:pPr marL="171450" indent="-171450">
              <a:buFont typeface="Arial" panose="020B0604020202020204" pitchFamily="34" charset="0"/>
              <a:buChar char="•"/>
            </a:pPr>
            <a:endParaRPr lang="en-GB" sz="1400" dirty="0">
              <a:latin typeface="Abadi" panose="020B0604020104020204" pitchFamily="34" charset="0"/>
            </a:endParaRPr>
          </a:p>
          <a:p>
            <a:endParaRPr lang="en-GB" sz="1400" dirty="0">
              <a:latin typeface="Abadi" panose="020B0604020104020204" pitchFamily="34" charset="0"/>
            </a:endParaRPr>
          </a:p>
          <a:p>
            <a:endParaRPr lang="en-GB" sz="1400" dirty="0">
              <a:latin typeface="Abadi" panose="020B0604020104020204" pitchFamily="34" charset="0"/>
            </a:endParaRPr>
          </a:p>
          <a:p>
            <a:endParaRPr lang="en-GB" sz="1400" dirty="0">
              <a:latin typeface="Abadi" panose="020B0604020104020204" pitchFamily="34" charset="0"/>
            </a:endParaRPr>
          </a:p>
        </p:txBody>
      </p:sp>
      <p:sp>
        <p:nvSpPr>
          <p:cNvPr id="39" name="Freeform 7">
            <a:extLst>
              <a:ext uri="{FF2B5EF4-FFF2-40B4-BE49-F238E27FC236}">
                <a16:creationId xmlns:a16="http://schemas.microsoft.com/office/drawing/2014/main" id="{C5A36BEA-FDD6-7A57-857C-7B6F9B0BDA40}"/>
              </a:ext>
            </a:extLst>
          </p:cNvPr>
          <p:cNvSpPr/>
          <p:nvPr/>
        </p:nvSpPr>
        <p:spPr>
          <a:xfrm>
            <a:off x="3992528" y="289432"/>
            <a:ext cx="3489697" cy="346070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4">
              <a:extLst>
                <a:ext uri="{96DAC541-7B7A-43D3-8B79-37D633B846F1}">
                  <asvg:svgBlip xmlns:asvg="http://schemas.microsoft.com/office/drawing/2016/SVG/main" r:embed="rId15"/>
                </a:ext>
              </a:extLst>
            </a:blip>
            <a:stretch>
              <a:fillRect b="-9762"/>
            </a:stretch>
          </a:blipFill>
        </p:spPr>
        <p:txBody>
          <a:bodyPr/>
          <a:lstStyle/>
          <a:p>
            <a:endParaRPr lang="en-GB"/>
          </a:p>
        </p:txBody>
      </p:sp>
      <p:sp>
        <p:nvSpPr>
          <p:cNvPr id="50" name="TextBox 49">
            <a:extLst>
              <a:ext uri="{FF2B5EF4-FFF2-40B4-BE49-F238E27FC236}">
                <a16:creationId xmlns:a16="http://schemas.microsoft.com/office/drawing/2014/main" id="{BF65E8B5-A14A-2540-4B39-BD0A52928774}"/>
              </a:ext>
            </a:extLst>
          </p:cNvPr>
          <p:cNvSpPr txBox="1"/>
          <p:nvPr/>
        </p:nvSpPr>
        <p:spPr>
          <a:xfrm>
            <a:off x="3998293" y="518085"/>
            <a:ext cx="3483932" cy="3293209"/>
          </a:xfrm>
          <a:prstGeom prst="rect">
            <a:avLst/>
          </a:prstGeom>
          <a:solidFill>
            <a:schemeClr val="bg1"/>
          </a:solidFill>
        </p:spPr>
        <p:txBody>
          <a:bodyPr wrap="square" rtlCol="0">
            <a:spAutoFit/>
          </a:bodyPr>
          <a:lstStyle/>
          <a:p>
            <a:r>
              <a:rPr lang="en-GB" sz="1400" b="1" dirty="0">
                <a:latin typeface="Abadi" panose="020B0604020104020204" pitchFamily="34" charset="0"/>
              </a:rPr>
              <a:t>Listening</a:t>
            </a:r>
            <a:r>
              <a:rPr lang="en-GB" sz="14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Listen to and talk about selected non-fiction to develop a deep familiarity with new knowledge and vocabulary.</a:t>
            </a:r>
          </a:p>
          <a:p>
            <a:pPr marL="171450" indent="-171450">
              <a:buFont typeface="Arial" panose="020B0604020202020204" pitchFamily="34" charset="0"/>
              <a:buChar char="•"/>
            </a:pPr>
            <a:r>
              <a:rPr lang="en-GB" sz="1200" dirty="0">
                <a:latin typeface="Abadi" panose="020B0604020104020204" pitchFamily="34" charset="0"/>
              </a:rPr>
              <a:t>Listen and respond to ideas expressed by others in conversations or discussions.</a:t>
            </a:r>
          </a:p>
          <a:p>
            <a:r>
              <a:rPr lang="en-GB" sz="1400" b="1" dirty="0">
                <a:latin typeface="Abadi" panose="020B0604020104020204" pitchFamily="34" charset="0"/>
              </a:rPr>
              <a:t>Speaking</a:t>
            </a:r>
            <a:r>
              <a:rPr lang="en-GB" sz="14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Extend their vocabulary, using it throughout the day.</a:t>
            </a:r>
          </a:p>
          <a:p>
            <a:pPr marL="171450" indent="-171450">
              <a:buFont typeface="Arial" panose="020B0604020202020204" pitchFamily="34" charset="0"/>
              <a:buChar char="•"/>
            </a:pPr>
            <a:r>
              <a:rPr lang="en-GB" sz="1200" dirty="0">
                <a:latin typeface="Abadi" panose="020B0604020104020204" pitchFamily="34" charset="0"/>
              </a:rPr>
              <a:t>Use new vocabulary in different contexts.</a:t>
            </a:r>
          </a:p>
          <a:p>
            <a:pPr marL="171450" indent="-171450">
              <a:buFont typeface="Arial" panose="020B0604020202020204" pitchFamily="34" charset="0"/>
              <a:buChar char="•"/>
            </a:pPr>
            <a:r>
              <a:rPr lang="en-GB" sz="1200" dirty="0">
                <a:latin typeface="Abadi" panose="020B0604020104020204" pitchFamily="34" charset="0"/>
              </a:rPr>
              <a:t>Connect one idea or action to another using a range of conjunctions.</a:t>
            </a:r>
          </a:p>
          <a:p>
            <a:pPr marL="171450" indent="-171450">
              <a:buFont typeface="Arial" panose="020B0604020202020204" pitchFamily="34" charset="0"/>
              <a:buChar char="•"/>
            </a:pPr>
            <a:r>
              <a:rPr lang="en-GB" sz="1200" dirty="0">
                <a:latin typeface="Abadi" panose="020B0604020104020204" pitchFamily="34" charset="0"/>
              </a:rPr>
              <a:t>Use talk to help work out problems and organise thinking and activities explaining how things work and why things might happen.</a:t>
            </a:r>
          </a:p>
          <a:p>
            <a:pPr marL="171450" indent="-171450">
              <a:buFont typeface="Arial" panose="020B0604020202020204" pitchFamily="34" charset="0"/>
              <a:buChar char="•"/>
            </a:pPr>
            <a:r>
              <a:rPr lang="en-GB" sz="1200" dirty="0">
                <a:latin typeface="Abadi" panose="020B0604020104020204" pitchFamily="34" charset="0"/>
              </a:rPr>
              <a:t>Articulate their ideas and thoughts in well-formed sentences.</a:t>
            </a:r>
          </a:p>
        </p:txBody>
      </p:sp>
      <p:sp>
        <p:nvSpPr>
          <p:cNvPr id="46" name="Freeform 3">
            <a:extLst>
              <a:ext uri="{FF2B5EF4-FFF2-40B4-BE49-F238E27FC236}">
                <a16:creationId xmlns:a16="http://schemas.microsoft.com/office/drawing/2014/main" id="{6D588802-E09F-39E7-F7BE-46C7669E0EBF}"/>
              </a:ext>
            </a:extLst>
          </p:cNvPr>
          <p:cNvSpPr/>
          <p:nvPr/>
        </p:nvSpPr>
        <p:spPr>
          <a:xfrm>
            <a:off x="3970833" y="0"/>
            <a:ext cx="3346443" cy="55000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059372" y="6380"/>
            <a:ext cx="3142742" cy="982705"/>
          </a:xfrm>
          <a:prstGeom prst="rect">
            <a:avLst/>
          </a:prstGeom>
        </p:spPr>
        <p:txBody>
          <a:bodyPr wrap="square" lIns="0" tIns="0" rIns="0" bIns="0" rtlCol="0" anchor="t">
            <a:spAutoFit/>
          </a:bodyPr>
          <a:lstStyle/>
          <a:p>
            <a:pPr algn="ctr">
              <a:lnSpc>
                <a:spcPts val="4060"/>
              </a:lnSpc>
            </a:pPr>
            <a:r>
              <a:rPr lang="en-US" sz="2000" dirty="0">
                <a:solidFill>
                  <a:srgbClr val="000000"/>
                </a:solidFill>
                <a:latin typeface="Apricots" pitchFamily="50" charset="0"/>
                <a:cs typeface="Childos Arabic"/>
                <a:sym typeface="Childos Arabic"/>
              </a:rPr>
              <a:t>Communication and Language</a:t>
            </a:r>
            <a:endParaRPr lang="en-GB" sz="2000" dirty="0"/>
          </a:p>
          <a:p>
            <a:pPr algn="ctr">
              <a:lnSpc>
                <a:spcPts val="4060"/>
              </a:lnSpc>
            </a:pPr>
            <a:r>
              <a:rPr lang="en-US" sz="2000" dirty="0">
                <a:solidFill>
                  <a:srgbClr val="000000"/>
                </a:solidFill>
                <a:latin typeface="Apricots" pitchFamily="50" charset="0"/>
                <a:ea typeface="Childos Arabic"/>
                <a:cs typeface="Childos Arabic"/>
                <a:sym typeface="Childos Arabic"/>
              </a:rPr>
              <a:t> </a:t>
            </a:r>
          </a:p>
        </p:txBody>
      </p:sp>
      <p:sp>
        <p:nvSpPr>
          <p:cNvPr id="44" name="TextBox 43">
            <a:extLst>
              <a:ext uri="{FF2B5EF4-FFF2-40B4-BE49-F238E27FC236}">
                <a16:creationId xmlns:a16="http://schemas.microsoft.com/office/drawing/2014/main" id="{610BBA92-0F8E-48C4-B5F5-6DE4F8766C09}"/>
              </a:ext>
            </a:extLst>
          </p:cNvPr>
          <p:cNvSpPr txBox="1"/>
          <p:nvPr/>
        </p:nvSpPr>
        <p:spPr>
          <a:xfrm>
            <a:off x="293971" y="567874"/>
            <a:ext cx="3663874" cy="4124206"/>
          </a:xfrm>
          <a:prstGeom prst="rect">
            <a:avLst/>
          </a:prstGeom>
          <a:noFill/>
        </p:spPr>
        <p:txBody>
          <a:bodyPr wrap="square" rtlCol="0">
            <a:spAutoFit/>
          </a:bodyPr>
          <a:lstStyle/>
          <a:p>
            <a:r>
              <a:rPr lang="en-GB" sz="1400" b="1" dirty="0">
                <a:latin typeface="Abadi" panose="020B0604020104020204" pitchFamily="34" charset="0"/>
              </a:rPr>
              <a:t>Self-regulation:</a:t>
            </a:r>
          </a:p>
          <a:p>
            <a:pPr marL="171450" indent="-171450">
              <a:buFont typeface="Arial" panose="020B0604020202020204" pitchFamily="34" charset="0"/>
              <a:buChar char="•"/>
            </a:pPr>
            <a:r>
              <a:rPr lang="en-GB" sz="1200" dirty="0">
                <a:latin typeface="Abadi" panose="020B0604020104020204" pitchFamily="34" charset="0"/>
              </a:rPr>
              <a:t>Talk to others, include them in play and are willing to try new things.</a:t>
            </a:r>
          </a:p>
          <a:p>
            <a:pPr marL="171450" indent="-171450">
              <a:buFont typeface="Arial" panose="020B0604020202020204" pitchFamily="34" charset="0"/>
              <a:buChar char="•"/>
            </a:pPr>
            <a:r>
              <a:rPr lang="en-GB" sz="1200" dirty="0">
                <a:latin typeface="Abadi" panose="020B0604020104020204" pitchFamily="34" charset="0"/>
              </a:rPr>
              <a:t>Be able to  manage their feelings and tolerate situations in which their wishes    cannot be met.</a:t>
            </a:r>
          </a:p>
          <a:p>
            <a:pPr marL="171450" indent="-171450">
              <a:buFont typeface="Arial" panose="020B0604020202020204" pitchFamily="34" charset="0"/>
              <a:buChar char="•"/>
            </a:pPr>
            <a:r>
              <a:rPr lang="en-GB" sz="1200" dirty="0">
                <a:latin typeface="Abadi" panose="020B0604020104020204" pitchFamily="34" charset="0"/>
              </a:rPr>
              <a:t>See themselves as valuable individuals.</a:t>
            </a:r>
          </a:p>
          <a:p>
            <a:pPr marL="171450" indent="-171450">
              <a:buFont typeface="Arial" panose="020B0604020202020204" pitchFamily="34" charset="0"/>
              <a:buChar char="•"/>
            </a:pPr>
            <a:r>
              <a:rPr lang="en-GB" sz="1200" dirty="0">
                <a:latin typeface="Abadi" panose="020B0604020104020204" pitchFamily="34" charset="0"/>
              </a:rPr>
              <a:t>Give attention to what  the teacher says, responding appropriately even when engaged    in activity.</a:t>
            </a:r>
          </a:p>
          <a:p>
            <a:r>
              <a:rPr lang="en-GB" sz="1400" b="1" dirty="0">
                <a:latin typeface="Abadi" panose="020B0604020104020204" pitchFamily="34" charset="0"/>
              </a:rPr>
              <a:t>Managing self:</a:t>
            </a:r>
          </a:p>
          <a:p>
            <a:pPr marL="171450" indent="-171450">
              <a:buFont typeface="Arial" panose="020B0604020202020204" pitchFamily="34" charset="0"/>
              <a:buChar char="•"/>
            </a:pPr>
            <a:r>
              <a:rPr lang="en-GB" sz="1200" dirty="0">
                <a:latin typeface="Abadi" panose="020B0604020104020204" pitchFamily="34" charset="0"/>
              </a:rPr>
              <a:t>Know what they want to do in their play and how they want to go about it.</a:t>
            </a:r>
          </a:p>
          <a:p>
            <a:pPr marL="171450" indent="-171450">
              <a:buFont typeface="Arial" panose="020B0604020202020204" pitchFamily="34" charset="0"/>
              <a:buChar char="•"/>
            </a:pPr>
            <a:r>
              <a:rPr lang="en-GB" sz="1200" dirty="0">
                <a:latin typeface="Abadi" panose="020B0604020104020204" pitchFamily="34" charset="0"/>
              </a:rPr>
              <a:t>Show independence, and perseverance in the face of challenge not necessarily of their choosing.</a:t>
            </a:r>
          </a:p>
          <a:p>
            <a:r>
              <a:rPr lang="en-GB" sz="1400" b="1" dirty="0">
                <a:latin typeface="Abadi" panose="020B0604020104020204" pitchFamily="34" charset="0"/>
              </a:rPr>
              <a:t>Building relationships:</a:t>
            </a:r>
          </a:p>
          <a:p>
            <a:pPr marL="285750" indent="-285750">
              <a:buFont typeface="Arial" panose="020B0604020202020204" pitchFamily="34" charset="0"/>
              <a:buChar char="•"/>
            </a:pPr>
            <a:r>
              <a:rPr lang="en-GB" sz="1200" dirty="0">
                <a:latin typeface="Abadi" panose="020B0604020104020204" pitchFamily="34" charset="0"/>
              </a:rPr>
              <a:t>Usually play cooperatively and take turns with others.</a:t>
            </a:r>
          </a:p>
          <a:p>
            <a:pPr marL="285750" indent="-285750">
              <a:buFont typeface="Arial" panose="020B0604020202020204" pitchFamily="34" charset="0"/>
              <a:buChar char="•"/>
            </a:pPr>
            <a:r>
              <a:rPr lang="en-GB" sz="1200" dirty="0">
                <a:latin typeface="Abadi" panose="020B0604020104020204" pitchFamily="34" charset="0"/>
              </a:rPr>
              <a:t>Know that other children may have a different likes and dislikes.</a:t>
            </a:r>
          </a:p>
          <a:p>
            <a:endParaRPr lang="en-GB" sz="1400" dirty="0">
              <a:latin typeface="Abadi" panose="020B0604020104020204" pitchFamily="34" charset="0"/>
            </a:endParaRPr>
          </a:p>
          <a:p>
            <a:endParaRPr lang="en-GB" sz="1400" dirty="0">
              <a:latin typeface="Abadi" panose="020B0604020104020204" pitchFamily="34" charset="0"/>
            </a:endParaRPr>
          </a:p>
        </p:txBody>
      </p:sp>
      <p:sp>
        <p:nvSpPr>
          <p:cNvPr id="51" name="TextBox 50">
            <a:extLst>
              <a:ext uri="{FF2B5EF4-FFF2-40B4-BE49-F238E27FC236}">
                <a16:creationId xmlns:a16="http://schemas.microsoft.com/office/drawing/2014/main" id="{C9962B85-E3B2-4F79-A56A-563FF05B8612}"/>
              </a:ext>
            </a:extLst>
          </p:cNvPr>
          <p:cNvSpPr txBox="1"/>
          <p:nvPr/>
        </p:nvSpPr>
        <p:spPr>
          <a:xfrm>
            <a:off x="203040" y="5053603"/>
            <a:ext cx="2525919" cy="1785104"/>
          </a:xfrm>
          <a:prstGeom prst="rect">
            <a:avLst/>
          </a:prstGeom>
          <a:noFill/>
        </p:spPr>
        <p:txBody>
          <a:bodyPr wrap="square" rtlCol="0">
            <a:spAutoFit/>
          </a:bodyPr>
          <a:lstStyle/>
          <a:p>
            <a:r>
              <a:rPr lang="en-GB" sz="1400" b="1" dirty="0">
                <a:latin typeface="Abadi" panose="020B0604020104020204" pitchFamily="34" charset="0"/>
              </a:rPr>
              <a:t>British Values </a:t>
            </a:r>
          </a:p>
          <a:p>
            <a:endParaRPr lang="en-GB" sz="1400" b="1" dirty="0">
              <a:latin typeface="Abadi" panose="020B0604020104020204" pitchFamily="34" charset="0"/>
            </a:endParaRPr>
          </a:p>
          <a:p>
            <a:pPr marL="285750" indent="-285750">
              <a:buFont typeface="Arial" panose="020B0604020202020204" pitchFamily="34" charset="0"/>
              <a:buChar char="•"/>
            </a:pPr>
            <a:r>
              <a:rPr lang="en-GB" sz="1400" dirty="0">
                <a:latin typeface="Abadi" panose="020B0604020104020204" pitchFamily="34" charset="0"/>
              </a:rPr>
              <a:t>Fairness and Opinions</a:t>
            </a:r>
          </a:p>
          <a:p>
            <a:pPr marL="285750" indent="-285750">
              <a:buFont typeface="Arial" panose="020B0604020202020204" pitchFamily="34" charset="0"/>
              <a:buChar char="•"/>
            </a:pPr>
            <a:r>
              <a:rPr lang="en-GB" sz="1400" dirty="0">
                <a:latin typeface="Abadi" panose="020B0604020104020204" pitchFamily="34" charset="0"/>
              </a:rPr>
              <a:t>Belonging</a:t>
            </a:r>
          </a:p>
          <a:p>
            <a:pPr marL="285750" indent="-285750">
              <a:buFont typeface="Arial" panose="020B0604020202020204" pitchFamily="34" charset="0"/>
              <a:buChar char="•"/>
            </a:pPr>
            <a:r>
              <a:rPr lang="en-GB" sz="1400" dirty="0">
                <a:latin typeface="Abadi" panose="020B0604020104020204" pitchFamily="34" charset="0"/>
              </a:rPr>
              <a:t>Uniqueness</a:t>
            </a:r>
          </a:p>
          <a:p>
            <a:pPr marL="285750" indent="-285750">
              <a:buFont typeface="Arial" panose="020B0604020202020204" pitchFamily="34" charset="0"/>
              <a:buChar char="•"/>
            </a:pPr>
            <a:r>
              <a:rPr lang="en-GB" sz="1400" dirty="0">
                <a:latin typeface="Abadi" panose="020B0604020104020204" pitchFamily="34" charset="0"/>
              </a:rPr>
              <a:t>Welcoming others</a:t>
            </a:r>
          </a:p>
          <a:p>
            <a:pPr marL="285750" indent="-285750">
              <a:buFont typeface="Arial" panose="020B0604020202020204" pitchFamily="34" charset="0"/>
              <a:buChar char="•"/>
            </a:pPr>
            <a:endParaRPr lang="en-GB" sz="1400" dirty="0">
              <a:latin typeface="Abadi" panose="020B0604020104020204" pitchFamily="34" charset="0"/>
            </a:endParaRPr>
          </a:p>
          <a:p>
            <a:endParaRPr lang="en-GB" sz="1200" dirty="0">
              <a:latin typeface="Abadi" panose="020B0604020104020204" pitchFamily="34" charset="0"/>
            </a:endParaRPr>
          </a:p>
        </p:txBody>
      </p:sp>
      <p:sp>
        <p:nvSpPr>
          <p:cNvPr id="8" name="Freeform 8"/>
          <p:cNvSpPr/>
          <p:nvPr/>
        </p:nvSpPr>
        <p:spPr>
          <a:xfrm>
            <a:off x="3419160" y="3814135"/>
            <a:ext cx="2561877" cy="858640"/>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ctr"/>
            <a:r>
              <a:rPr lang="en-US" sz="2400" dirty="0">
                <a:solidFill>
                  <a:srgbClr val="000000"/>
                </a:solidFill>
                <a:latin typeface="Apricots" pitchFamily="50" charset="0"/>
                <a:cs typeface="Childos Arabic"/>
                <a:sym typeface="Childos Arabic"/>
              </a:rPr>
              <a:t>Expressive Arts and Design</a:t>
            </a:r>
            <a:endParaRPr lang="en-GB"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952</Words>
  <Application>Microsoft Office PowerPoint</Application>
  <PresentationFormat>Custom</PresentationFormat>
  <Paragraphs>100</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Calibri</vt:lpstr>
      <vt:lpstr>Rockwell</vt:lpstr>
      <vt:lpstr>Apricots</vt:lpstr>
      <vt:lpstr>Modern Love Caps</vt:lpstr>
      <vt:lpstr>Childos Arabic</vt:lpstr>
      <vt:lpstr>Arial</vt:lpstr>
      <vt:lpstr>Abadi</vt:lpstr>
      <vt:lpstr>Modern Love</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Savannah Ogunlade</dc:creator>
  <cp:lastModifiedBy>Savannah Ogunlade</cp:lastModifiedBy>
  <cp:revision>37</cp:revision>
  <cp:lastPrinted>2025-11-04T06:39:14Z</cp:lastPrinted>
  <dcterms:created xsi:type="dcterms:W3CDTF">2006-08-16T00:00:00Z</dcterms:created>
  <dcterms:modified xsi:type="dcterms:W3CDTF">2026-02-23T15:10:12Z</dcterms:modified>
  <dc:identifier>DAGtxmq4PrI</dc:identifier>
</cp:coreProperties>
</file>