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Lst>
  <p:sldSz cx="10693400" cy="7556500"/>
  <p:notesSz cx="6797675" cy="9926638"/>
  <p:embeddedFontLst>
    <p:embeddedFont>
      <p:font typeface="Abadi" panose="020B0604020104020204" pitchFamily="34" charset="0"/>
      <p:regular r:id="rId7"/>
      <p:bold r:id="rId8"/>
      <p:italic r:id="rId9"/>
      <p:boldItalic r:id="rId10"/>
    </p:embeddedFont>
    <p:embeddedFont>
      <p:font typeface="Apricots" panose="020B0604020202020204" charset="0"/>
      <p:regular r:id="rId11"/>
    </p:embeddedFont>
    <p:embeddedFont>
      <p:font typeface="Calibri" panose="020F0502020204030204" pitchFamily="34" charset="0"/>
      <p:regular r:id="rId12"/>
      <p:bold r:id="rId13"/>
      <p:italic r:id="rId14"/>
      <p:boldItalic r:id="rId15"/>
    </p:embeddedFont>
    <p:embeddedFont>
      <p:font typeface="Childos Arabic" panose="020B0604020202020204" charset="-78"/>
      <p:regular r:id="rId16"/>
    </p:embeddedFont>
    <p:embeddedFont>
      <p:font typeface="Modern Love" panose="04090805081005020601" pitchFamily="82" charset="0"/>
      <p:regular r:id="rId17"/>
    </p:embeddedFont>
    <p:embeddedFont>
      <p:font typeface="Modern Love Caps" panose="04070805081001020A01" pitchFamily="82" charset="0"/>
      <p:regular r:id="rId18"/>
    </p:embeddedFont>
    <p:embeddedFont>
      <p:font typeface="Rockwell" panose="02060603020205020403" pitchFamily="18"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50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2.svg"/><Relationship Id="rId1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image" Target="../media/image1.jpe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0.png"/><Relationship Id="rId5" Type="http://schemas.openxmlformats.org/officeDocument/2006/relationships/image" Target="../media/image8.pn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3.svg"/><Relationship Id="rId9" Type="http://schemas.openxmlformats.org/officeDocument/2006/relationships/image" Target="../media/image14.sv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15982" y="0"/>
            <a:ext cx="10709382" cy="757948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Freeform 3"/>
          <p:cNvSpPr/>
          <p:nvPr/>
        </p:nvSpPr>
        <p:spPr>
          <a:xfrm>
            <a:off x="241748" y="151955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flipV="1">
            <a:off x="57929" y="2154827"/>
            <a:ext cx="2040544" cy="4879563"/>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810823" y="2264948"/>
            <a:ext cx="2064441" cy="771495"/>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7">
              <a:extLst>
                <a:ext uri="{96DAC541-7B7A-43D3-8B79-37D633B846F1}">
                  <asvg:svgBlip xmlns:asvg="http://schemas.microsoft.com/office/drawing/2016/SVG/main" r:embed="rId8"/>
                </a:ext>
              </a:extLst>
            </a:blip>
            <a:stretch>
              <a:fillRect/>
            </a:stretch>
          </a:blipFill>
          <a:ln>
            <a:solidFill>
              <a:srgbClr val="4472C4"/>
            </a:solidFill>
          </a:ln>
        </p:spPr>
        <p:txBody>
          <a:bodyPr/>
          <a:lstStyle/>
          <a:p>
            <a:endParaRPr lang="en-GB"/>
          </a:p>
        </p:txBody>
      </p:sp>
      <p:sp>
        <p:nvSpPr>
          <p:cNvPr id="6" name="Freeform 6"/>
          <p:cNvSpPr/>
          <p:nvPr/>
        </p:nvSpPr>
        <p:spPr>
          <a:xfrm>
            <a:off x="1494119" y="4492861"/>
            <a:ext cx="2986824" cy="2932518"/>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3629928" y="151955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3734703" y="2088152"/>
            <a:ext cx="3194329" cy="2327867"/>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1"/>
            <a:stretch>
              <a:fillRect/>
            </a:stretch>
          </a:blipFill>
        </p:spPr>
        <p:txBody>
          <a:bodyPr/>
          <a:lstStyle/>
          <a:p>
            <a:endParaRPr lang="en-GB"/>
          </a:p>
        </p:txBody>
      </p:sp>
      <p:sp>
        <p:nvSpPr>
          <p:cNvPr id="9" name="Freeform 9"/>
          <p:cNvSpPr/>
          <p:nvPr/>
        </p:nvSpPr>
        <p:spPr>
          <a:xfrm>
            <a:off x="7160864" y="150322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a:off x="7168064" y="2076472"/>
            <a:ext cx="3291253" cy="3258810"/>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2"/>
            <a:stretch>
              <a:fillRect b="-19168"/>
            </a:stretch>
          </a:blipFill>
        </p:spPr>
        <p:txBody>
          <a:bodyPr/>
          <a:lstStyle/>
          <a:p>
            <a:endParaRPr lang="en-GB"/>
          </a:p>
        </p:txBody>
      </p:sp>
      <p:grpSp>
        <p:nvGrpSpPr>
          <p:cNvPr id="11" name="Group 11"/>
          <p:cNvGrpSpPr>
            <a:grpSpLocks noChangeAspect="1"/>
          </p:cNvGrpSpPr>
          <p:nvPr/>
        </p:nvGrpSpPr>
        <p:grpSpPr>
          <a:xfrm rot="-1178916">
            <a:off x="9220999" y="1954503"/>
            <a:ext cx="1298658" cy="1249970"/>
            <a:chOff x="30480" y="591820"/>
            <a:chExt cx="12736830" cy="12259310"/>
          </a:xfrm>
        </p:grpSpPr>
        <p:sp>
          <p:nvSpPr>
            <p:cNvPr id="12" name="Freeform 12"/>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13"/>
              <a:stretch>
                <a:fillRect l="-19351" t="-5134" r="-18864" b="5134"/>
              </a:stretch>
            </a:blipFill>
          </p:spPr>
          <p:txBody>
            <a:bodyPr/>
            <a:lstStyle/>
            <a:p>
              <a:endParaRPr lang="en-GB"/>
            </a:p>
          </p:txBody>
        </p:sp>
      </p:grpSp>
      <p:sp>
        <p:nvSpPr>
          <p:cNvPr id="13" name="TextBox 13"/>
          <p:cNvSpPr txBox="1"/>
          <p:nvPr/>
        </p:nvSpPr>
        <p:spPr>
          <a:xfrm>
            <a:off x="7214660" y="2363086"/>
            <a:ext cx="3198062" cy="3491149"/>
          </a:xfrm>
          <a:prstGeom prst="rect">
            <a:avLst/>
          </a:prstGeom>
        </p:spPr>
        <p:txBody>
          <a:bodyPr lIns="0" tIns="0" rIns="0" bIns="0" rtlCol="0" anchor="t">
            <a:spAutoFit/>
          </a:bodyPr>
          <a:lstStyle/>
          <a:p>
            <a:pPr algn="l">
              <a:lnSpc>
                <a:spcPts val="1721"/>
              </a:lnSpc>
            </a:pPr>
            <a:r>
              <a:rPr lang="en-US" sz="1496" spc="-71" dirty="0">
                <a:solidFill>
                  <a:srgbClr val="000000"/>
                </a:solidFill>
                <a:latin typeface="Childos Arabic"/>
                <a:ea typeface="Childos Arabic"/>
                <a:cs typeface="Childos Arabic"/>
                <a:sym typeface="Childos Arabic"/>
              </a:rPr>
              <a:t>We are  Scientists</a:t>
            </a:r>
          </a:p>
          <a:p>
            <a:pPr algn="l">
              <a:lnSpc>
                <a:spcPts val="1721"/>
              </a:lnSpc>
            </a:pPr>
            <a:endParaRPr lang="en-US" sz="1496" spc="-71" dirty="0">
              <a:solidFill>
                <a:srgbClr val="000000"/>
              </a:solidFill>
              <a:latin typeface="Childos Arabic"/>
              <a:ea typeface="Childos Arabic"/>
              <a:cs typeface="Childos Arabic"/>
              <a:sym typeface="Childos Arabic"/>
            </a:endParaRPr>
          </a:p>
          <a:p>
            <a:pPr>
              <a:lnSpc>
                <a:spcPts val="1721"/>
              </a:lnSpc>
            </a:pPr>
            <a:r>
              <a:rPr lang="en-US" sz="1450" spc="-71" dirty="0">
                <a:solidFill>
                  <a:srgbClr val="000000"/>
                </a:solidFill>
                <a:latin typeface="Childos Arabic"/>
                <a:ea typeface="Childos Arabic"/>
                <a:cs typeface="Childos Arabic"/>
                <a:sym typeface="Childos Arabic"/>
              </a:rPr>
              <a:t>We will be continuing our learning about States of Matter</a:t>
            </a:r>
            <a:endParaRPr lang="en-US" sz="1450" spc="-71" dirty="0">
              <a:solidFill>
                <a:srgbClr val="000000"/>
              </a:solidFill>
              <a:latin typeface="Childos Arabic"/>
              <a:ea typeface="Childos Arabic"/>
              <a:cs typeface="Childos Arabic"/>
            </a:endParaRPr>
          </a:p>
          <a:p>
            <a:pPr algn="l">
              <a:lnSpc>
                <a:spcPts val="1721"/>
              </a:lnSpc>
            </a:pPr>
            <a:r>
              <a:rPr lang="en-US" sz="1496" spc="-71" dirty="0">
                <a:solidFill>
                  <a:srgbClr val="000000"/>
                </a:solidFill>
                <a:latin typeface="Childos Arabic"/>
                <a:ea typeface="Childos Arabic"/>
                <a:cs typeface="Childos Arabic"/>
                <a:sym typeface="Childos Arabic"/>
              </a:rPr>
              <a:t>We will: </a:t>
            </a:r>
          </a:p>
          <a:p>
            <a:pPr algn="l">
              <a:lnSpc>
                <a:spcPts val="1721"/>
              </a:lnSpc>
            </a:pPr>
            <a:r>
              <a:rPr lang="en-US" sz="1496" spc="-71" dirty="0">
                <a:solidFill>
                  <a:srgbClr val="000000"/>
                </a:solidFill>
                <a:latin typeface="Childos Arabic"/>
                <a:ea typeface="Childos Arabic"/>
                <a:cs typeface="Childos Arabic"/>
                <a:sym typeface="Childos Arabic"/>
              </a:rPr>
              <a:t>Work independently, in pairs and in groups in this topic.</a:t>
            </a:r>
          </a:p>
          <a:p>
            <a:pPr algn="l">
              <a:lnSpc>
                <a:spcPts val="1721"/>
              </a:lnSpc>
            </a:pPr>
            <a:r>
              <a:rPr lang="en-US" sz="1496" spc="-71" dirty="0">
                <a:solidFill>
                  <a:srgbClr val="000000"/>
                </a:solidFill>
                <a:latin typeface="Childos Arabic"/>
                <a:ea typeface="Childos Arabic"/>
                <a:cs typeface="Childos Arabic"/>
                <a:sym typeface="Childos Arabic"/>
              </a:rPr>
              <a:t>Learn about the water cycle.</a:t>
            </a:r>
          </a:p>
          <a:p>
            <a:pPr algn="l">
              <a:lnSpc>
                <a:spcPts val="1721"/>
              </a:lnSpc>
            </a:pPr>
            <a:r>
              <a:rPr lang="en-US" sz="1496" spc="-71" dirty="0">
                <a:solidFill>
                  <a:srgbClr val="000000"/>
                </a:solidFill>
                <a:latin typeface="Childos Arabic"/>
                <a:ea typeface="Childos Arabic"/>
                <a:cs typeface="Childos Arabic"/>
                <a:sym typeface="Childos Arabic"/>
              </a:rPr>
              <a:t>Reversible and irreversible changes</a:t>
            </a:r>
          </a:p>
          <a:p>
            <a:pPr algn="l">
              <a:lnSpc>
                <a:spcPts val="1721"/>
              </a:lnSpc>
            </a:pPr>
            <a:r>
              <a:rPr lang="en-US" sz="1496" spc="-71" dirty="0">
                <a:solidFill>
                  <a:srgbClr val="000000"/>
                </a:solidFill>
                <a:latin typeface="Childos Arabic"/>
                <a:ea typeface="Childos Arabic"/>
                <a:cs typeface="Childos Arabic"/>
                <a:sym typeface="Childos Arabic"/>
              </a:rPr>
              <a:t>Make predictions and observations</a:t>
            </a:r>
          </a:p>
          <a:p>
            <a:pPr algn="l">
              <a:lnSpc>
                <a:spcPts val="1721"/>
              </a:lnSpc>
            </a:pPr>
            <a:r>
              <a:rPr lang="en-US" sz="1496" spc="-71" dirty="0">
                <a:solidFill>
                  <a:srgbClr val="000000"/>
                </a:solidFill>
                <a:latin typeface="Childos Arabic"/>
                <a:ea typeface="Childos Arabic"/>
                <a:cs typeface="Childos Arabic"/>
                <a:sym typeface="Childos Arabic"/>
              </a:rPr>
              <a:t>Record results</a:t>
            </a:r>
          </a:p>
          <a:p>
            <a:pPr algn="l">
              <a:lnSpc>
                <a:spcPts val="1721"/>
              </a:lnSpc>
            </a:pPr>
            <a:r>
              <a:rPr lang="en-US" sz="1496" spc="-71" dirty="0">
                <a:solidFill>
                  <a:srgbClr val="000000"/>
                </a:solidFill>
                <a:latin typeface="Childos Arabic"/>
                <a:ea typeface="Childos Arabic"/>
                <a:cs typeface="Childos Arabic"/>
                <a:sym typeface="Childos Arabic"/>
              </a:rPr>
              <a:t>Draw conclusions</a:t>
            </a:r>
          </a:p>
          <a:p>
            <a:pPr algn="l">
              <a:lnSpc>
                <a:spcPts val="1721"/>
              </a:lnSpc>
            </a:pPr>
            <a:r>
              <a:rPr lang="en-US" sz="1496" spc="-71" dirty="0">
                <a:solidFill>
                  <a:srgbClr val="000000"/>
                </a:solidFill>
                <a:latin typeface="Childos Arabic"/>
                <a:ea typeface="Childos Arabic"/>
                <a:cs typeface="Childos Arabic"/>
                <a:sym typeface="Childos Arabic"/>
              </a:rPr>
              <a:t>Change the states of materials by heating or cooling</a:t>
            </a:r>
          </a:p>
          <a:p>
            <a:pPr algn="l">
              <a:lnSpc>
                <a:spcPts val="1721"/>
              </a:lnSpc>
            </a:pPr>
            <a:endParaRPr lang="en-US" sz="1496" spc="-71" dirty="0">
              <a:solidFill>
                <a:srgbClr val="000000"/>
              </a:solidFill>
              <a:latin typeface="Childos Arabic"/>
              <a:ea typeface="Childos Arabic"/>
              <a:cs typeface="Childos Arabic"/>
              <a:sym typeface="Childos Arabic"/>
            </a:endParaRPr>
          </a:p>
          <a:p>
            <a:pPr algn="l">
              <a:lnSpc>
                <a:spcPts val="1721"/>
              </a:lnSpc>
            </a:pPr>
            <a:endParaRPr lang="en-US" sz="1496" spc="-71" dirty="0">
              <a:solidFill>
                <a:srgbClr val="000000"/>
              </a:solidFill>
              <a:latin typeface="Childos Arabic"/>
              <a:ea typeface="Childos Arabic"/>
              <a:cs typeface="Childos Arabic"/>
              <a:sym typeface="Childos Arabic"/>
            </a:endParaRPr>
          </a:p>
        </p:txBody>
      </p:sp>
      <p:sp>
        <p:nvSpPr>
          <p:cNvPr id="14" name="Freeform 14"/>
          <p:cNvSpPr/>
          <p:nvPr/>
        </p:nvSpPr>
        <p:spPr>
          <a:xfrm>
            <a:off x="4798364" y="5350124"/>
            <a:ext cx="5879053" cy="2333857"/>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lIns="91440" tIns="45720" rIns="91440" bIns="45720" anchor="t"/>
          <a:lstStyle/>
          <a:p>
            <a:pPr algn="ctr"/>
            <a:endParaRPr lang="en-GB" dirty="0"/>
          </a:p>
          <a:p>
            <a:pPr algn="ctr"/>
            <a:endParaRPr lang="en-GB" dirty="0"/>
          </a:p>
          <a:p>
            <a:pPr algn="ctr"/>
            <a:r>
              <a:rPr lang="en-GB" dirty="0">
                <a:latin typeface="Childos Arabic" panose="020B0604020202020204" charset="-78"/>
                <a:cs typeface="Childos Arabic" panose="020B0604020202020204" charset="-78"/>
              </a:rPr>
              <a:t>Branch 4: Desert to Garden </a:t>
            </a:r>
          </a:p>
          <a:p>
            <a:pPr algn="ctr"/>
            <a:r>
              <a:rPr lang="en-GB" dirty="0">
                <a:latin typeface="Childos Arabic" panose="020B0604020202020204" charset="-78"/>
                <a:cs typeface="Childos Arabic" panose="020B0604020202020204" charset="-78"/>
              </a:rPr>
              <a:t> In this branch, we will explore Lent’s themes of forgiveness and reconciliation and reflect on the stories of Holy Week in St Matthew’s Gospel. We link it with how Christ inspires Christians still.</a:t>
            </a:r>
          </a:p>
          <a:p>
            <a:pPr algn="ctr"/>
            <a:r>
              <a:rPr lang="en-GB" b="1" dirty="0"/>
              <a:t>We shall also be leading The Stations of the Cross in school and retelling the Easter story</a:t>
            </a:r>
          </a:p>
        </p:txBody>
      </p:sp>
      <p:sp>
        <p:nvSpPr>
          <p:cNvPr id="15" name="Freeform 15"/>
          <p:cNvSpPr/>
          <p:nvPr/>
        </p:nvSpPr>
        <p:spPr>
          <a:xfrm>
            <a:off x="4624294" y="5036166"/>
            <a:ext cx="1933390" cy="507515"/>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TextBox 18"/>
          <p:cNvSpPr txBox="1"/>
          <p:nvPr/>
        </p:nvSpPr>
        <p:spPr>
          <a:xfrm rot="-565994">
            <a:off x="1659662" y="2535573"/>
            <a:ext cx="2204910" cy="332740"/>
          </a:xfrm>
          <a:prstGeom prst="rect">
            <a:avLst/>
          </a:prstGeom>
        </p:spPr>
        <p:txBody>
          <a:bodyPr lIns="0" tIns="0" rIns="0" bIns="0" rtlCol="0" anchor="t">
            <a:spAutoFit/>
          </a:bodyPr>
          <a:lstStyle/>
          <a:p>
            <a:pPr algn="ctr">
              <a:lnSpc>
                <a:spcPts val="2420"/>
              </a:lnSpc>
            </a:pPr>
            <a:r>
              <a:rPr lang="en-US" sz="2200" spc="-123">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783706" y="2167286"/>
            <a:ext cx="3145326" cy="1747273"/>
          </a:xfrm>
          <a:prstGeom prst="rect">
            <a:avLst/>
          </a:prstGeom>
        </p:spPr>
        <p:txBody>
          <a:bodyPr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will be looking at:</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Dividing  - sharing exactly and with remainders</a:t>
            </a:r>
          </a:p>
          <a:p>
            <a:pPr marL="323850" lvl="1" indent="-161925">
              <a:lnSpc>
                <a:spcPts val="1725"/>
              </a:lnSpc>
              <a:buFont typeface="Arial"/>
              <a:buChar char="•"/>
            </a:pPr>
            <a:r>
              <a:rPr lang="en-US" sz="1500" spc="-72" dirty="0">
                <a:solidFill>
                  <a:srgbClr val="000000"/>
                </a:solidFill>
                <a:latin typeface="Childos Arabic"/>
                <a:ea typeface="Childos Arabic"/>
                <a:cs typeface="Childos Arabic"/>
              </a:rPr>
              <a:t>Perimeter </a:t>
            </a:r>
          </a:p>
          <a:p>
            <a:pPr marL="323850" lvl="1" indent="-161925">
              <a:lnSpc>
                <a:spcPts val="1725"/>
              </a:lnSpc>
              <a:buFont typeface="Arial"/>
              <a:buChar char="•"/>
            </a:pPr>
            <a:r>
              <a:rPr lang="en-US" sz="1500" spc="-72">
                <a:solidFill>
                  <a:srgbClr val="000000"/>
                </a:solidFill>
                <a:latin typeface="Childos Arabic"/>
                <a:ea typeface="Childos Arabic"/>
                <a:cs typeface="Childos Arabic"/>
                <a:sym typeface="Childos Arabic"/>
              </a:rPr>
              <a:t>Fractions   </a:t>
            </a:r>
            <a:endParaRPr lang="en-US" sz="1500" spc="-72" dirty="0">
              <a:solidFill>
                <a:srgbClr val="000000"/>
              </a:solidFill>
              <a:latin typeface="Childos Arabic"/>
              <a:ea typeface="Childos Arabic"/>
              <a:cs typeface="Childos Arabic"/>
              <a:sym typeface="Childos Arabic"/>
            </a:endParaRPr>
          </a:p>
          <a:p>
            <a:pPr marL="323850" lvl="1" indent="-161925" algn="l">
              <a:lnSpc>
                <a:spcPts val="1725"/>
              </a:lnSpc>
              <a:buFont typeface="Arial"/>
              <a:buChar char="•"/>
            </a:pPr>
            <a:r>
              <a:rPr lang="en-US" sz="1500" spc="-72" dirty="0">
                <a:solidFill>
                  <a:srgbClr val="ED1212"/>
                </a:solidFill>
                <a:latin typeface="Childos Arabic"/>
                <a:ea typeface="Childos Arabic"/>
                <a:cs typeface="Childos Arabic"/>
                <a:sym typeface="Childos Arabic"/>
              </a:rPr>
              <a:t>It is extremely important that children know their times tables by heart.</a:t>
            </a:r>
          </a:p>
          <a:p>
            <a:pPr marL="323850" lvl="1" indent="-161925">
              <a:lnSpc>
                <a:spcPts val="1725"/>
              </a:lnSpc>
              <a:buFont typeface="Arial"/>
              <a:buChar char="•"/>
            </a:pPr>
            <a:endParaRPr lang="en-US" sz="1500" spc="-72" dirty="0">
              <a:solidFill>
                <a:srgbClr val="ED1212"/>
              </a:solidFill>
              <a:latin typeface="Childos Arabic"/>
              <a:ea typeface="Childos Arabic"/>
              <a:cs typeface="Childos Arabic"/>
            </a:endParaRP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English</a:t>
            </a:r>
          </a:p>
        </p:txBody>
      </p:sp>
      <p:sp>
        <p:nvSpPr>
          <p:cNvPr id="22" name="TextBox 22"/>
          <p:cNvSpPr txBox="1"/>
          <p:nvPr/>
        </p:nvSpPr>
        <p:spPr>
          <a:xfrm>
            <a:off x="152286" y="2372611"/>
            <a:ext cx="1658537" cy="5671424"/>
          </a:xfrm>
          <a:prstGeom prst="rect">
            <a:avLst/>
          </a:prstGeom>
        </p:spPr>
        <p:txBody>
          <a:bodyPr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are writing to entertain as we plan and write our own  outsider narrative.</a:t>
            </a:r>
          </a:p>
          <a:p>
            <a:pPr algn="l">
              <a:lnSpc>
                <a:spcPts val="1725"/>
              </a:lnSpc>
            </a:pPr>
            <a:r>
              <a:rPr lang="en-US" sz="1500" spc="-72" dirty="0">
                <a:solidFill>
                  <a:srgbClr val="000000"/>
                </a:solidFill>
                <a:latin typeface="Childos Arabic"/>
                <a:ea typeface="Childos Arabic"/>
                <a:cs typeface="Childos Arabic"/>
                <a:sym typeface="Childos Arabic"/>
              </a:rPr>
              <a:t>We will be: </a:t>
            </a:r>
          </a:p>
          <a:p>
            <a:pPr algn="l">
              <a:lnSpc>
                <a:spcPts val="1725"/>
              </a:lnSpc>
            </a:pPr>
            <a:r>
              <a:rPr lang="en-US" sz="1500" spc="-72" dirty="0">
                <a:solidFill>
                  <a:srgbClr val="000000"/>
                </a:solidFill>
                <a:latin typeface="Childos Arabic"/>
                <a:ea typeface="Childos Arabic"/>
                <a:cs typeface="Childos Arabic"/>
                <a:sym typeface="Childos Arabic"/>
              </a:rPr>
              <a:t>Writing a</a:t>
            </a:r>
            <a:r>
              <a:rPr lang="en-US" sz="1500" spc="-72" dirty="0">
                <a:solidFill>
                  <a:srgbClr val="000000"/>
                </a:solidFill>
                <a:latin typeface="Childos Arabic"/>
                <a:ea typeface="Childos Arabic"/>
                <a:cs typeface="Childos Arabic"/>
              </a:rPr>
              <a:t> narrative with a twisted ending. Our stories will contain fronted adverbials, extended noun phrases</a:t>
            </a:r>
          </a:p>
          <a:p>
            <a:pPr>
              <a:lnSpc>
                <a:spcPts val="1725"/>
              </a:lnSpc>
            </a:pPr>
            <a:r>
              <a:rPr lang="en-US" sz="1500" spc="-72" dirty="0">
                <a:solidFill>
                  <a:srgbClr val="000000"/>
                </a:solidFill>
                <a:latin typeface="Childos Arabic"/>
                <a:ea typeface="Childos Arabic"/>
                <a:cs typeface="Childos Arabic"/>
              </a:rPr>
              <a:t>and ambitious vocabulary. Any speech will be well punctuated.</a:t>
            </a:r>
          </a:p>
          <a:p>
            <a:pPr>
              <a:lnSpc>
                <a:spcPts val="1725"/>
              </a:lnSpc>
            </a:pPr>
            <a:endParaRPr lang="en-US" sz="1500" spc="-72" dirty="0">
              <a:solidFill>
                <a:srgbClr val="000000"/>
              </a:solidFill>
              <a:latin typeface="Childos Arabic"/>
              <a:ea typeface="Childos Arabic"/>
              <a:cs typeface="Childos Arabic"/>
            </a:endParaRPr>
          </a:p>
          <a:p>
            <a:pPr>
              <a:lnSpc>
                <a:spcPts val="1725"/>
              </a:lnSpc>
            </a:pPr>
            <a:r>
              <a:rPr lang="en-US" sz="1500" spc="-72" dirty="0">
                <a:solidFill>
                  <a:srgbClr val="000000"/>
                </a:solidFill>
                <a:latin typeface="Childos Arabic"/>
                <a:ea typeface="Childos Arabic"/>
                <a:cs typeface="Childos Arabic"/>
              </a:rPr>
              <a:t>Secondly, we shall be writing a persuasive letter. We will learn how to set out a letter and be using persuasive language.</a:t>
            </a:r>
          </a:p>
          <a:p>
            <a:pPr>
              <a:lnSpc>
                <a:spcPts val="1725"/>
              </a:lnSpc>
            </a:pPr>
            <a:endParaRPr lang="en-US" sz="1500" spc="-72" dirty="0">
              <a:solidFill>
                <a:srgbClr val="000000"/>
              </a:solidFill>
              <a:latin typeface="Childos Arabic"/>
              <a:ea typeface="Childos Arabic"/>
              <a:cs typeface="Childos Arabic"/>
            </a:endParaRPr>
          </a:p>
          <a:p>
            <a:pPr>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r>
              <a:rPr lang="en-US" sz="1500" spc="-72" dirty="0">
                <a:solidFill>
                  <a:srgbClr val="000000"/>
                </a:solidFill>
                <a:latin typeface="Childos Arabic"/>
                <a:ea typeface="Childos Arabic"/>
                <a:cs typeface="Childos Arabic"/>
                <a:sym typeface="Childos Arabic"/>
              </a:rPr>
              <a:t>  </a:t>
            </a:r>
          </a:p>
          <a:p>
            <a:pPr algn="l">
              <a:lnSpc>
                <a:spcPts val="1725"/>
              </a:lnSpc>
            </a:pPr>
            <a:r>
              <a:rPr lang="en-US" sz="1500" spc="-72" dirty="0">
                <a:solidFill>
                  <a:srgbClr val="000000"/>
                </a:solidFill>
                <a:latin typeface="Childos Arabic"/>
                <a:ea typeface="Childos Arabic"/>
                <a:cs typeface="Childos Arabic"/>
                <a:sym typeface="Childos Arabic"/>
              </a:rPr>
              <a:t> </a:t>
            </a:r>
          </a:p>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endParaRPr lang="en-US" sz="1500" spc="-72" dirty="0">
              <a:solidFill>
                <a:srgbClr val="000000"/>
              </a:solidFill>
              <a:latin typeface="Childos Arabic"/>
              <a:ea typeface="Childos Arabic"/>
              <a:cs typeface="Childos Arabic"/>
              <a:sym typeface="Childos Arabic"/>
            </a:endParaRPr>
          </a:p>
        </p:txBody>
      </p:sp>
      <p:sp>
        <p:nvSpPr>
          <p:cNvPr id="23" name="TextBox 23"/>
          <p:cNvSpPr txBox="1"/>
          <p:nvPr/>
        </p:nvSpPr>
        <p:spPr>
          <a:xfrm>
            <a:off x="4064005" y="1450157"/>
            <a:ext cx="1180179" cy="485069"/>
          </a:xfrm>
          <a:prstGeom prst="rect">
            <a:avLst/>
          </a:prstGeom>
        </p:spPr>
        <p:txBody>
          <a:bodyPr wrap="square" lIns="0" tIns="0" rIns="0" bIns="0" rtlCol="0" anchor="t">
            <a:spAutoFit/>
          </a:bodyPr>
          <a:lstStyle/>
          <a:p>
            <a:pPr algn="ctr">
              <a:lnSpc>
                <a:spcPts val="4060"/>
              </a:lnSpc>
            </a:pPr>
            <a:r>
              <a:rPr lang="en-US" sz="2900" err="1">
                <a:solidFill>
                  <a:srgbClr val="000000"/>
                </a:solidFill>
                <a:latin typeface="Apricots" pitchFamily="50" charset="0"/>
                <a:ea typeface="Childos Arabic"/>
                <a:cs typeface="Childos Arabic"/>
                <a:sym typeface="Childos Arabic"/>
              </a:rPr>
              <a:t>Maths</a:t>
            </a:r>
            <a:endParaRPr lang="en-US" sz="2900">
              <a:solidFill>
                <a:srgbClr val="000000"/>
              </a:solidFill>
              <a:latin typeface="Apricots" pitchFamily="50" charset="0"/>
              <a:ea typeface="Childos Arabic"/>
              <a:cs typeface="Childos Arabic"/>
              <a:sym typeface="Childos Arabic"/>
            </a:endParaRPr>
          </a:p>
        </p:txBody>
      </p:sp>
      <p:sp>
        <p:nvSpPr>
          <p:cNvPr id="24" name="TextBox 24"/>
          <p:cNvSpPr txBox="1"/>
          <p:nvPr/>
        </p:nvSpPr>
        <p:spPr>
          <a:xfrm>
            <a:off x="7507727" y="1430226"/>
            <a:ext cx="1286415"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Science</a:t>
            </a:r>
          </a:p>
        </p:txBody>
      </p:sp>
      <p:sp>
        <p:nvSpPr>
          <p:cNvPr id="25" name="TextBox 25"/>
          <p:cNvSpPr txBox="1"/>
          <p:nvPr/>
        </p:nvSpPr>
        <p:spPr>
          <a:xfrm>
            <a:off x="4817454" y="5017267"/>
            <a:ext cx="1596045"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RE</a:t>
            </a:r>
          </a:p>
        </p:txBody>
      </p:sp>
      <p:sp>
        <p:nvSpPr>
          <p:cNvPr id="27" name="TextBox 27"/>
          <p:cNvSpPr txBox="1"/>
          <p:nvPr/>
        </p:nvSpPr>
        <p:spPr>
          <a:xfrm>
            <a:off x="1943131" y="4883007"/>
            <a:ext cx="1976313" cy="2400401"/>
          </a:xfrm>
          <a:prstGeom prst="rect">
            <a:avLst/>
          </a:prstGeom>
        </p:spPr>
        <p:txBody>
          <a:bodyPr lIns="0" tIns="0" rIns="0" bIns="0" rtlCol="0" anchor="t">
            <a:spAutoFit/>
          </a:bodyPr>
          <a:lstStyle/>
          <a:p>
            <a:pPr algn="ctr">
              <a:lnSpc>
                <a:spcPts val="1699"/>
              </a:lnSpc>
              <a:spcBef>
                <a:spcPct val="0"/>
              </a:spcBef>
            </a:pPr>
            <a:r>
              <a:rPr lang="en-US" sz="1478" spc="-70" dirty="0">
                <a:solidFill>
                  <a:srgbClr val="000000"/>
                </a:solidFill>
                <a:latin typeface="Childos Arabic"/>
                <a:ea typeface="Childos Arabic"/>
                <a:cs typeface="Childos Arabic"/>
                <a:sym typeface="Childos Arabic"/>
              </a:rPr>
              <a:t>We will be developing our fluency, pace and stamina.</a:t>
            </a:r>
          </a:p>
          <a:p>
            <a:pPr algn="ctr">
              <a:lnSpc>
                <a:spcPts val="1699"/>
              </a:lnSpc>
              <a:spcBef>
                <a:spcPct val="0"/>
              </a:spcBef>
            </a:pPr>
            <a:endParaRPr lang="en-US" sz="1478" spc="-70" dirty="0">
              <a:solidFill>
                <a:srgbClr val="000000"/>
              </a:solidFill>
              <a:latin typeface="Childos Arabic"/>
              <a:ea typeface="Childos Arabic"/>
              <a:cs typeface="Childos Arabic"/>
              <a:sym typeface="Childos Arabic"/>
            </a:endParaRPr>
          </a:p>
          <a:p>
            <a:pPr algn="ctr">
              <a:lnSpc>
                <a:spcPts val="1699"/>
              </a:lnSpc>
              <a:spcBef>
                <a:spcPct val="0"/>
              </a:spcBef>
            </a:pPr>
            <a:r>
              <a:rPr lang="en-US" sz="1478" spc="-70" dirty="0">
                <a:solidFill>
                  <a:srgbClr val="000000"/>
                </a:solidFill>
                <a:latin typeface="Childos Arabic"/>
                <a:ea typeface="Childos Arabic"/>
                <a:cs typeface="Childos Arabic"/>
                <a:sym typeface="Childos Arabic"/>
              </a:rPr>
              <a:t>We will read 1:1 with an adult,  small groups and daily whole class reading sessions.</a:t>
            </a:r>
          </a:p>
          <a:p>
            <a:pPr algn="ctr">
              <a:lnSpc>
                <a:spcPts val="1699"/>
              </a:lnSpc>
              <a:spcBef>
                <a:spcPct val="0"/>
              </a:spcBef>
            </a:pPr>
            <a:r>
              <a:rPr lang="en-US" sz="1478" spc="-70" dirty="0">
                <a:solidFill>
                  <a:srgbClr val="000000"/>
                </a:solidFill>
                <a:latin typeface="Childos Arabic"/>
                <a:ea typeface="Childos Arabic"/>
                <a:cs typeface="Childos Arabic"/>
                <a:sym typeface="Childos Arabic"/>
              </a:rPr>
              <a:t>We will continue to work on fluency and expression, as well as building up our vocabulary.</a:t>
            </a:r>
          </a:p>
          <a:p>
            <a:pPr algn="ctr">
              <a:lnSpc>
                <a:spcPts val="1699"/>
              </a:lnSpc>
              <a:spcBef>
                <a:spcPct val="0"/>
              </a:spcBef>
            </a:pPr>
            <a:r>
              <a:rPr lang="en-US" sz="1478" spc="-70" dirty="0">
                <a:solidFill>
                  <a:srgbClr val="000000"/>
                </a:solidFill>
                <a:latin typeface="Childos Arabic"/>
                <a:ea typeface="Childos Arabic"/>
                <a:cs typeface="Childos Arabic"/>
                <a:sym typeface="Childos Arabic"/>
              </a:rPr>
              <a:t>We also read for pleasure.</a:t>
            </a: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17976" y="-218093"/>
            <a:ext cx="8427720" cy="1117497"/>
          </a:xfrm>
          <a:prstGeom prst="rect">
            <a:avLst/>
          </a:prstGeom>
          <a:noFill/>
          <a:ln>
            <a:noFill/>
          </a:ln>
        </p:spPr>
        <p:txBody>
          <a:bodyPr rot="0" vert="horz" wrap="square" lIns="91440" tIns="45720" rIns="91440" bIns="45720" anchor="t" anchorCtr="0" upright="1">
            <a:noAutofit/>
          </a:bodyPr>
          <a:lstStyle/>
          <a:p>
            <a:pPr algn="ctr">
              <a:buNone/>
            </a:pPr>
            <a:r>
              <a:rPr lang="en-GB" sz="500">
                <a:effectLst/>
                <a:latin typeface="Rockwell" panose="02060603020205020403" pitchFamily="18"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800">
                <a:effectLst/>
                <a:latin typeface="Apricots" pitchFamily="50" charset="0"/>
                <a:ea typeface="Calibri" panose="020F0502020204030204" pitchFamily="34" charset="0"/>
                <a:cs typeface="Pattaya" panose="00000500000000000000" pitchFamily="2" charset="-34"/>
              </a:rPr>
              <a:t>Year 4 Learning Overview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57881" y="809263"/>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600" dirty="0">
                <a:solidFill>
                  <a:srgbClr val="FF0000"/>
                </a:solidFill>
                <a:latin typeface="Modern Love Caps" panose="04070805081001020A01" pitchFamily="82" charset="0"/>
                <a:ea typeface="Calibri" panose="020F0502020204030204" pitchFamily="34" charset="0"/>
                <a:cs typeface="Times New Roman" panose="02020603050405020304" pitchFamily="18" charset="0"/>
              </a:rPr>
              <a:t>L</a:t>
            </a:r>
            <a:r>
              <a:rPr lang="en-US" sz="2600"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ent Term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7"/>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082749" y="4951024"/>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8"/>
            <a:stretch>
              <a:fillRect/>
            </a:stretch>
          </a:blipFill>
        </p:spPr>
        <p:txBody>
          <a:bodyPr/>
          <a:lstStyle/>
          <a:p>
            <a:endParaRPr lang="en-GB"/>
          </a:p>
        </p:txBody>
      </p:sp>
      <p:sp>
        <p:nvSpPr>
          <p:cNvPr id="2" name="TextBox 1">
            <a:extLst>
              <a:ext uri="{FF2B5EF4-FFF2-40B4-BE49-F238E27FC236}">
                <a16:creationId xmlns:a16="http://schemas.microsoft.com/office/drawing/2014/main" id="{4EA5C5D9-4E46-74CE-8104-21631B743ECB}"/>
              </a:ext>
            </a:extLst>
          </p:cNvPr>
          <p:cNvSpPr txBox="1"/>
          <p:nvPr/>
        </p:nvSpPr>
        <p:spPr>
          <a:xfrm>
            <a:off x="2324358" y="3210282"/>
            <a:ext cx="12002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The Lost Happy Endings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4605" y="0"/>
            <a:ext cx="10776890" cy="75565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Freeform 3"/>
          <p:cNvSpPr/>
          <p:nvPr/>
        </p:nvSpPr>
        <p:spPr>
          <a:xfrm>
            <a:off x="203039" y="234385"/>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275012" y="4434683"/>
            <a:ext cx="3293998" cy="3314413"/>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8" name="Freeform 8"/>
          <p:cNvSpPr/>
          <p:nvPr/>
        </p:nvSpPr>
        <p:spPr>
          <a:xfrm>
            <a:off x="2953008" y="3939259"/>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a:off x="272446" y="3982794"/>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Freeform 14"/>
          <p:cNvSpPr/>
          <p:nvPr/>
        </p:nvSpPr>
        <p:spPr>
          <a:xfrm rot="-10800000">
            <a:off x="9915725" y="6724483"/>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7"/>
            <a:stretch>
              <a:fillRect l="-31365" t="-110949" r="-10184" b="-32088"/>
            </a:stretch>
          </a:blipFill>
        </p:spPr>
        <p:txBody>
          <a:bodyPr/>
          <a:lstStyle/>
          <a:p>
            <a:endParaRPr lang="en-GB"/>
          </a:p>
        </p:txBody>
      </p:sp>
      <p:grpSp>
        <p:nvGrpSpPr>
          <p:cNvPr id="19" name="Group 19"/>
          <p:cNvGrpSpPr/>
          <p:nvPr/>
        </p:nvGrpSpPr>
        <p:grpSpPr>
          <a:xfrm>
            <a:off x="7108682" y="4560400"/>
            <a:ext cx="3648158" cy="1117209"/>
            <a:chOff x="0" y="0"/>
            <a:chExt cx="4864210" cy="2067508"/>
          </a:xfrm>
        </p:grpSpPr>
        <p:sp>
          <p:nvSpPr>
            <p:cNvPr id="20" name="Freeform 20"/>
            <p:cNvSpPr/>
            <p:nvPr/>
          </p:nvSpPr>
          <p:spPr>
            <a:xfrm>
              <a:off x="0" y="109618"/>
              <a:ext cx="3106038" cy="1711145"/>
            </a:xfrm>
            <a:custGeom>
              <a:avLst/>
              <a:gdLst/>
              <a:ahLst/>
              <a:cxnLst/>
              <a:rect l="l" t="t" r="r" b="b"/>
              <a:pathLst>
                <a:path w="3106038" h="1711145">
                  <a:moveTo>
                    <a:pt x="0" y="0"/>
                  </a:moveTo>
                  <a:lnTo>
                    <a:pt x="3106038" y="0"/>
                  </a:lnTo>
                  <a:lnTo>
                    <a:pt x="3106038" y="1711144"/>
                  </a:lnTo>
                  <a:lnTo>
                    <a:pt x="0" y="17111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1" name="Freeform 21"/>
            <p:cNvSpPr/>
            <p:nvPr/>
          </p:nvSpPr>
          <p:spPr>
            <a:xfrm>
              <a:off x="2365710" y="0"/>
              <a:ext cx="2498500" cy="2067508"/>
            </a:xfrm>
            <a:custGeom>
              <a:avLst/>
              <a:gdLst/>
              <a:ahLst/>
              <a:cxnLst/>
              <a:rect l="l" t="t" r="r" b="b"/>
              <a:pathLst>
                <a:path w="2498500" h="2067508">
                  <a:moveTo>
                    <a:pt x="0" y="0"/>
                  </a:moveTo>
                  <a:lnTo>
                    <a:pt x="2498500" y="0"/>
                  </a:lnTo>
                  <a:lnTo>
                    <a:pt x="2498500" y="2067508"/>
                  </a:lnTo>
                  <a:lnTo>
                    <a:pt x="0" y="2067508"/>
                  </a:lnTo>
                  <a:lnTo>
                    <a:pt x="0" y="0"/>
                  </a:lnTo>
                  <a:close/>
                </a:path>
              </a:pathLst>
            </a:custGeom>
            <a:blipFill>
              <a:blip r:embed="rId10"/>
              <a:stretch>
                <a:fillRect/>
              </a:stretch>
            </a:blipFill>
          </p:spPr>
          <p:txBody>
            <a:bodyPr/>
            <a:lstStyle/>
            <a:p>
              <a:endParaRPr lang="en-GB"/>
            </a:p>
          </p:txBody>
        </p:sp>
        <p:sp>
          <p:nvSpPr>
            <p:cNvPr id="22" name="TextBox 22"/>
            <p:cNvSpPr txBox="1"/>
            <p:nvPr/>
          </p:nvSpPr>
          <p:spPr>
            <a:xfrm>
              <a:off x="203450" y="196218"/>
              <a:ext cx="1498997" cy="673311"/>
            </a:xfrm>
            <a:prstGeom prst="rect">
              <a:avLst/>
            </a:prstGeom>
          </p:spPr>
          <p:txBody>
            <a:bodyPr lIns="0" tIns="0" rIns="0" bIns="0" rtlCol="0" anchor="t">
              <a:spAutoFit/>
            </a:bodyPr>
            <a:lstStyle/>
            <a:p>
              <a:pPr algn="ctr">
                <a:lnSpc>
                  <a:spcPts val="4060"/>
                </a:lnSpc>
              </a:pPr>
              <a:endParaRPr lang="en-US" sz="2900">
                <a:solidFill>
                  <a:srgbClr val="000000"/>
                </a:solidFill>
                <a:latin typeface="Childos Arabic"/>
                <a:ea typeface="Childos Arabic"/>
                <a:cs typeface="Childos Arabic"/>
                <a:sym typeface="Childos Arabic"/>
              </a:endParaRPr>
            </a:p>
          </p:txBody>
        </p:sp>
        <p:sp>
          <p:nvSpPr>
            <p:cNvPr id="23" name="TextBox 23"/>
            <p:cNvSpPr txBox="1"/>
            <p:nvPr/>
          </p:nvSpPr>
          <p:spPr>
            <a:xfrm>
              <a:off x="29311" y="553603"/>
              <a:ext cx="2921138" cy="330433"/>
            </a:xfrm>
            <a:prstGeom prst="rect">
              <a:avLst/>
            </a:prstGeom>
          </p:spPr>
          <p:txBody>
            <a:bodyPr lIns="0" tIns="0" rIns="0" bIns="0" rtlCol="0" anchor="t">
              <a:spAutoFit/>
            </a:bodyPr>
            <a:lstStyle/>
            <a:p>
              <a:pPr algn="ctr">
                <a:lnSpc>
                  <a:spcPts val="1947"/>
                </a:lnSpc>
              </a:pPr>
              <a:endParaRPr lang="en-US" sz="1693" spc="-81">
                <a:solidFill>
                  <a:srgbClr val="000000"/>
                </a:solidFill>
                <a:latin typeface="Childos Arabic"/>
                <a:ea typeface="Childos Arabic"/>
                <a:cs typeface="Childos Arabic"/>
                <a:sym typeface="Childos Arabic"/>
              </a:endParaRPr>
            </a:p>
          </p:txBody>
        </p:sp>
      </p:grpSp>
      <p:sp>
        <p:nvSpPr>
          <p:cNvPr id="24" name="TextBox 24"/>
          <p:cNvSpPr txBox="1"/>
          <p:nvPr/>
        </p:nvSpPr>
        <p:spPr>
          <a:xfrm>
            <a:off x="533176" y="194484"/>
            <a:ext cx="1849407" cy="1010854"/>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Geography</a:t>
            </a:r>
          </a:p>
          <a:p>
            <a:pPr algn="ctr">
              <a:lnSpc>
                <a:spcPts val="4060"/>
              </a:lnSpc>
            </a:pPr>
            <a:r>
              <a:rPr lang="en-US" sz="2900" dirty="0">
                <a:solidFill>
                  <a:srgbClr val="000000"/>
                </a:solidFill>
                <a:latin typeface="Apricots" pitchFamily="50" charset="0"/>
                <a:ea typeface="Childos Arabic"/>
                <a:cs typeface="Childos Arabic"/>
                <a:sym typeface="Childos Arabic"/>
              </a:rPr>
              <a:t> </a:t>
            </a:r>
          </a:p>
        </p:txBody>
      </p:sp>
      <p:sp>
        <p:nvSpPr>
          <p:cNvPr id="26" name="TextBox 26"/>
          <p:cNvSpPr txBox="1"/>
          <p:nvPr/>
        </p:nvSpPr>
        <p:spPr>
          <a:xfrm>
            <a:off x="3018986" y="3920127"/>
            <a:ext cx="1801433"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Computing</a:t>
            </a:r>
          </a:p>
        </p:txBody>
      </p:sp>
      <p:sp>
        <p:nvSpPr>
          <p:cNvPr id="27" name="TextBox 27"/>
          <p:cNvSpPr txBox="1"/>
          <p:nvPr/>
        </p:nvSpPr>
        <p:spPr>
          <a:xfrm>
            <a:off x="753367" y="3930482"/>
            <a:ext cx="971550" cy="485069"/>
          </a:xfrm>
          <a:prstGeom prst="rect">
            <a:avLst/>
          </a:prstGeom>
        </p:spPr>
        <p:txBody>
          <a:bodyPr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RSHE</a:t>
            </a:r>
          </a:p>
        </p:txBody>
      </p:sp>
      <p:sp>
        <p:nvSpPr>
          <p:cNvPr id="35" name="TextBox 35"/>
          <p:cNvSpPr txBox="1"/>
          <p:nvPr/>
        </p:nvSpPr>
        <p:spPr>
          <a:xfrm>
            <a:off x="7092135" y="6142718"/>
            <a:ext cx="3184908" cy="247825"/>
          </a:xfrm>
          <a:prstGeom prst="rect">
            <a:avLst/>
          </a:prstGeom>
        </p:spPr>
        <p:txBody>
          <a:bodyPr lIns="0" tIns="0" rIns="0" bIns="0" rtlCol="0" anchor="t">
            <a:spAutoFit/>
          </a:bodyPr>
          <a:lstStyle/>
          <a:p>
            <a:pPr algn="l">
              <a:lnSpc>
                <a:spcPts val="1947"/>
              </a:lnSpc>
              <a:spcBef>
                <a:spcPct val="0"/>
              </a:spcBef>
            </a:pPr>
            <a:endParaRPr lang="en-US" sz="1693" spc="-81">
              <a:solidFill>
                <a:srgbClr val="000000"/>
              </a:solidFill>
              <a:latin typeface="Childos Arabic"/>
              <a:ea typeface="Childos Arabic"/>
              <a:cs typeface="Childos Arabic"/>
              <a:sym typeface="Childos Arabic"/>
            </a:endParaRPr>
          </a:p>
        </p:txBody>
      </p:sp>
      <p:sp>
        <p:nvSpPr>
          <p:cNvPr id="37" name="Freeform 3">
            <a:extLst>
              <a:ext uri="{FF2B5EF4-FFF2-40B4-BE49-F238E27FC236}">
                <a16:creationId xmlns:a16="http://schemas.microsoft.com/office/drawing/2014/main" id="{686BDDDC-BF75-9A68-78B7-5D0443B42464}"/>
              </a:ext>
            </a:extLst>
          </p:cNvPr>
          <p:cNvSpPr/>
          <p:nvPr/>
        </p:nvSpPr>
        <p:spPr>
          <a:xfrm>
            <a:off x="7421409" y="117079"/>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5" name="TextBox 25"/>
          <p:cNvSpPr txBox="1"/>
          <p:nvPr/>
        </p:nvSpPr>
        <p:spPr>
          <a:xfrm>
            <a:off x="7919248" y="84242"/>
            <a:ext cx="920137"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PE</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3040" y="644414"/>
            <a:ext cx="3749040" cy="311192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30"/>
          <p:cNvSpPr txBox="1"/>
          <p:nvPr/>
        </p:nvSpPr>
        <p:spPr>
          <a:xfrm>
            <a:off x="359115" y="912728"/>
            <a:ext cx="3463585" cy="2390398"/>
          </a:xfrm>
          <a:prstGeom prst="rect">
            <a:avLst/>
          </a:prstGeom>
        </p:spPr>
        <p:txBody>
          <a:bodyPr wrap="square" lIns="0" tIns="0" rIns="0" bIns="0" rtlCol="0" anchor="t">
            <a:spAutoFit/>
          </a:bodyPr>
          <a:lstStyle/>
          <a:p>
            <a:pPr algn="l">
              <a:lnSpc>
                <a:spcPts val="1699"/>
              </a:lnSpc>
              <a:spcBef>
                <a:spcPct val="0"/>
              </a:spcBef>
            </a:pPr>
            <a:r>
              <a:rPr lang="en-US" sz="1400" spc="-70" dirty="0">
                <a:solidFill>
                  <a:srgbClr val="000000"/>
                </a:solidFill>
                <a:latin typeface="Childos Arabic" panose="020B0604020202020204" charset="-78"/>
                <a:ea typeface="Childos Arabic"/>
                <a:cs typeface="Childos Arabic" panose="020B0604020202020204" charset="-78"/>
                <a:sym typeface="Childos Arabic"/>
              </a:rPr>
              <a:t>As  budding Geographers</a:t>
            </a:r>
          </a:p>
          <a:p>
            <a:pPr algn="l">
              <a:lnSpc>
                <a:spcPts val="1699"/>
              </a:lnSpc>
              <a:spcBef>
                <a:spcPct val="0"/>
              </a:spcBef>
            </a:pPr>
            <a:r>
              <a:rPr lang="en-US" sz="1400" spc="-70" dirty="0">
                <a:solidFill>
                  <a:srgbClr val="000000"/>
                </a:solidFill>
                <a:latin typeface="Childos Arabic" panose="020B0604020202020204" charset="-78"/>
                <a:ea typeface="Childos Arabic"/>
                <a:cs typeface="Childos Arabic" panose="020B0604020202020204" charset="-78"/>
                <a:sym typeface="Childos Arabic"/>
              </a:rPr>
              <a:t>We will be learning about:</a:t>
            </a:r>
          </a:p>
          <a:p>
            <a:pPr algn="l">
              <a:lnSpc>
                <a:spcPts val="1699"/>
              </a:lnSpc>
              <a:spcBef>
                <a:spcPct val="0"/>
              </a:spcBef>
            </a:pPr>
            <a:r>
              <a:rPr lang="en-US" sz="1400" spc="-70" dirty="0">
                <a:solidFill>
                  <a:srgbClr val="000000"/>
                </a:solidFill>
                <a:latin typeface="Childos Arabic" panose="020B0604020202020204" charset="-78"/>
                <a:ea typeface="Childos Arabic"/>
                <a:cs typeface="Childos Arabic" panose="020B0604020202020204" charset="-78"/>
                <a:sym typeface="Childos Arabic"/>
              </a:rPr>
              <a:t>The main rivers in the UK.</a:t>
            </a:r>
          </a:p>
          <a:p>
            <a:pPr algn="l">
              <a:lnSpc>
                <a:spcPts val="1699"/>
              </a:lnSpc>
              <a:spcBef>
                <a:spcPct val="0"/>
              </a:spcBef>
            </a:pPr>
            <a:r>
              <a:rPr lang="en-US" sz="1400" spc="-70" dirty="0">
                <a:solidFill>
                  <a:srgbClr val="000000"/>
                </a:solidFill>
                <a:latin typeface="Childos Arabic" panose="020B0604020202020204" charset="-78"/>
                <a:ea typeface="Childos Arabic"/>
                <a:cs typeface="Childos Arabic" panose="020B0604020202020204" charset="-78"/>
                <a:sym typeface="Childos Arabic"/>
              </a:rPr>
              <a:t>Major rivers across the world.</a:t>
            </a:r>
          </a:p>
          <a:p>
            <a:pPr algn="l">
              <a:lnSpc>
                <a:spcPts val="1699"/>
              </a:lnSpc>
              <a:spcBef>
                <a:spcPct val="0"/>
              </a:spcBef>
            </a:pPr>
            <a:r>
              <a:rPr lang="en-US" sz="1400" spc="-70" dirty="0">
                <a:solidFill>
                  <a:srgbClr val="000000"/>
                </a:solidFill>
                <a:latin typeface="Childos Arabic" panose="020B0604020202020204" charset="-78"/>
                <a:ea typeface="Childos Arabic"/>
                <a:cs typeface="Childos Arabic" panose="020B0604020202020204" charset="-78"/>
                <a:sym typeface="Childos Arabic"/>
              </a:rPr>
              <a:t>Where rivers start – source</a:t>
            </a:r>
          </a:p>
          <a:p>
            <a:pPr algn="l">
              <a:lnSpc>
                <a:spcPts val="1699"/>
              </a:lnSpc>
              <a:spcBef>
                <a:spcPct val="0"/>
              </a:spcBef>
            </a:pPr>
            <a:r>
              <a:rPr lang="en-US" sz="1400" spc="-70" dirty="0">
                <a:solidFill>
                  <a:srgbClr val="000000"/>
                </a:solidFill>
                <a:latin typeface="Childos Arabic" panose="020B0604020202020204" charset="-78"/>
                <a:ea typeface="Childos Arabic"/>
                <a:cs typeface="Childos Arabic" panose="020B0604020202020204" charset="-78"/>
                <a:sym typeface="Childos Arabic"/>
              </a:rPr>
              <a:t>How to measure the length of a river</a:t>
            </a:r>
          </a:p>
          <a:p>
            <a:pPr algn="l">
              <a:lnSpc>
                <a:spcPts val="1699"/>
              </a:lnSpc>
              <a:spcBef>
                <a:spcPct val="0"/>
              </a:spcBef>
            </a:pPr>
            <a:r>
              <a:rPr lang="en-US" sz="1400" spc="-70" dirty="0">
                <a:solidFill>
                  <a:srgbClr val="000000"/>
                </a:solidFill>
                <a:latin typeface="Childos Arabic" panose="020B0604020202020204" charset="-78"/>
                <a:ea typeface="Childos Arabic"/>
                <a:cs typeface="Childos Arabic" panose="020B0604020202020204" charset="-78"/>
                <a:sym typeface="Childos Arabic"/>
              </a:rPr>
              <a:t>The journey of a river</a:t>
            </a:r>
          </a:p>
          <a:p>
            <a:pPr algn="l">
              <a:lnSpc>
                <a:spcPts val="1699"/>
              </a:lnSpc>
              <a:spcBef>
                <a:spcPct val="0"/>
              </a:spcBef>
            </a:pPr>
            <a:r>
              <a:rPr lang="en-US" sz="1400" spc="-70" dirty="0">
                <a:solidFill>
                  <a:srgbClr val="000000"/>
                </a:solidFill>
                <a:latin typeface="Childos Arabic" panose="020B0604020202020204" charset="-78"/>
                <a:ea typeface="Childos Arabic"/>
                <a:cs typeface="Childos Arabic" panose="020B0604020202020204" charset="-78"/>
                <a:sym typeface="Childos Arabic"/>
              </a:rPr>
              <a:t>Features of rivers</a:t>
            </a:r>
          </a:p>
          <a:p>
            <a:pPr algn="l">
              <a:lnSpc>
                <a:spcPts val="1699"/>
              </a:lnSpc>
              <a:spcBef>
                <a:spcPct val="0"/>
              </a:spcBef>
            </a:pPr>
            <a:r>
              <a:rPr lang="en-US" sz="1400" spc="-70" dirty="0">
                <a:solidFill>
                  <a:srgbClr val="000000"/>
                </a:solidFill>
                <a:latin typeface="Childos Arabic" panose="020B0604020202020204" charset="-78"/>
                <a:ea typeface="Childos Arabic"/>
                <a:cs typeface="Childos Arabic" panose="020B0604020202020204" charset="-78"/>
                <a:sym typeface="Childos Arabic"/>
              </a:rPr>
              <a:t>The environmental changes that affect rivers</a:t>
            </a:r>
          </a:p>
          <a:p>
            <a:pPr algn="l">
              <a:lnSpc>
                <a:spcPts val="1699"/>
              </a:lnSpc>
              <a:spcBef>
                <a:spcPct val="0"/>
              </a:spcBef>
            </a:pPr>
            <a:r>
              <a:rPr lang="en-US" sz="1400" spc="-70" dirty="0">
                <a:solidFill>
                  <a:srgbClr val="000000"/>
                </a:solidFill>
                <a:latin typeface="Childos Arabic" panose="020B0604020202020204" charset="-78"/>
                <a:ea typeface="Childos Arabic"/>
                <a:cs typeface="Childos Arabic" panose="020B0604020202020204" charset="-78"/>
                <a:sym typeface="Childos Arabic"/>
              </a:rPr>
              <a:t>River pollution</a:t>
            </a:r>
          </a:p>
          <a:p>
            <a:pPr algn="l">
              <a:lnSpc>
                <a:spcPts val="1699"/>
              </a:lnSpc>
              <a:spcBef>
                <a:spcPct val="0"/>
              </a:spcBef>
            </a:pPr>
            <a:r>
              <a:rPr lang="en-US" sz="1400" spc="-70" dirty="0">
                <a:solidFill>
                  <a:srgbClr val="000000"/>
                </a:solidFill>
                <a:latin typeface="Childos Arabic" panose="020B0604020202020204" charset="-78"/>
                <a:ea typeface="Childos Arabic"/>
                <a:cs typeface="Childos Arabic" panose="020B0604020202020204" charset="-78"/>
                <a:sym typeface="Childos Arabic"/>
              </a:rPr>
              <a:t>The water cycle</a:t>
            </a:r>
            <a:endParaRPr lang="en-US" sz="1400" spc="-70" dirty="0">
              <a:solidFill>
                <a:srgbClr val="000000"/>
              </a:solidFill>
              <a:latin typeface="Childos Arabic" panose="020B0604020202020204" charset="-78"/>
              <a:ea typeface="Childos Arabic"/>
              <a:cs typeface="Childos Arabic" panose="020B0604020202020204" charset="-78"/>
            </a:endParaRPr>
          </a:p>
        </p:txBody>
      </p:sp>
      <p:sp>
        <p:nvSpPr>
          <p:cNvPr id="15" name="Freeform 15"/>
          <p:cNvSpPr/>
          <p:nvPr/>
        </p:nvSpPr>
        <p:spPr>
          <a:xfrm>
            <a:off x="3242264" y="3250502"/>
            <a:ext cx="883158" cy="485069"/>
          </a:xfrm>
          <a:custGeom>
            <a:avLst/>
            <a:gdLst/>
            <a:ahLst/>
            <a:cxnLst/>
            <a:rect l="l" t="t" r="r" b="b"/>
            <a:pathLst>
              <a:path w="2598001" h="1591276">
                <a:moveTo>
                  <a:pt x="0" y="0"/>
                </a:moveTo>
                <a:lnTo>
                  <a:pt x="2598001" y="0"/>
                </a:lnTo>
                <a:lnTo>
                  <a:pt x="2598001" y="1591276"/>
                </a:lnTo>
                <a:lnTo>
                  <a:pt x="0" y="15912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39" name="Freeform 7">
            <a:extLst>
              <a:ext uri="{FF2B5EF4-FFF2-40B4-BE49-F238E27FC236}">
                <a16:creationId xmlns:a16="http://schemas.microsoft.com/office/drawing/2014/main" id="{C5A36BEA-FDD6-7A57-857C-7B6F9B0BDA40}"/>
              </a:ext>
            </a:extLst>
          </p:cNvPr>
          <p:cNvSpPr/>
          <p:nvPr/>
        </p:nvSpPr>
        <p:spPr>
          <a:xfrm>
            <a:off x="4042372" y="653909"/>
            <a:ext cx="3390900" cy="2994660"/>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14">
              <a:extLst>
                <a:ext uri="{96DAC541-7B7A-43D3-8B79-37D633B846F1}">
                  <asvg:svgBlip xmlns:asvg="http://schemas.microsoft.com/office/drawing/2016/SVG/main" r:embed="rId15"/>
                </a:ext>
              </a:extLst>
            </a:blip>
            <a:stretch>
              <a:fillRect b="-9762"/>
            </a:stretch>
          </a:blipFill>
        </p:spPr>
        <p:txBody>
          <a:bodyPr/>
          <a:lstStyle/>
          <a:p>
            <a:endParaRPr lang="en-GB"/>
          </a:p>
        </p:txBody>
      </p:sp>
      <p:sp>
        <p:nvSpPr>
          <p:cNvPr id="41" name="Freeform 8">
            <a:extLst>
              <a:ext uri="{FF2B5EF4-FFF2-40B4-BE49-F238E27FC236}">
                <a16:creationId xmlns:a16="http://schemas.microsoft.com/office/drawing/2014/main" id="{A58844CC-7FA3-28E9-63C1-995107588FA7}"/>
              </a:ext>
            </a:extLst>
          </p:cNvPr>
          <p:cNvSpPr/>
          <p:nvPr/>
        </p:nvSpPr>
        <p:spPr>
          <a:xfrm>
            <a:off x="6485164" y="3868516"/>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0" name="TextBox 26">
            <a:extLst>
              <a:ext uri="{FF2B5EF4-FFF2-40B4-BE49-F238E27FC236}">
                <a16:creationId xmlns:a16="http://schemas.microsoft.com/office/drawing/2014/main" id="{800DF060-A4DA-E859-ED1F-18C2489DFBEB}"/>
              </a:ext>
            </a:extLst>
          </p:cNvPr>
          <p:cNvSpPr txBox="1"/>
          <p:nvPr/>
        </p:nvSpPr>
        <p:spPr>
          <a:xfrm>
            <a:off x="6532555" y="3862105"/>
            <a:ext cx="1801433"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Spanish</a:t>
            </a:r>
          </a:p>
        </p:txBody>
      </p:sp>
      <p:sp>
        <p:nvSpPr>
          <p:cNvPr id="42" name="TextBox 41">
            <a:extLst>
              <a:ext uri="{FF2B5EF4-FFF2-40B4-BE49-F238E27FC236}">
                <a16:creationId xmlns:a16="http://schemas.microsoft.com/office/drawing/2014/main" id="{06649A4A-8597-A62B-E19E-341A74998DAD}"/>
              </a:ext>
            </a:extLst>
          </p:cNvPr>
          <p:cNvSpPr txBox="1"/>
          <p:nvPr/>
        </p:nvSpPr>
        <p:spPr>
          <a:xfrm>
            <a:off x="272445" y="4779125"/>
            <a:ext cx="2452177" cy="264687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ricots" pitchFamily="50" charset="0"/>
              </a:rPr>
              <a:t>Families and Relationships</a:t>
            </a:r>
          </a:p>
          <a:p>
            <a:pPr lvl="0">
              <a:defRPr/>
            </a:pPr>
            <a:r>
              <a:rPr lang="en-US" sz="1600" dirty="0">
                <a:latin typeface="Childos Arabic"/>
                <a:cs typeface="Childos Arabic"/>
              </a:rPr>
              <a:t>We will be looking at respecting others</a:t>
            </a:r>
          </a:p>
          <a:p>
            <a:pPr lvl="0">
              <a:defRPr/>
            </a:pPr>
            <a:endParaRPr lang="en-US" sz="1600" dirty="0">
              <a:latin typeface="Childos Arabic" panose="020B0604020202020204" charset="-78"/>
              <a:cs typeface="Childos Arabic" panose="020B0604020202020204" charset="-78"/>
            </a:endParaRPr>
          </a:p>
          <a:p>
            <a:pPr>
              <a:defRPr/>
            </a:pPr>
            <a:r>
              <a:rPr lang="en-US" sz="1600" dirty="0">
                <a:latin typeface="Childos Arabic"/>
                <a:cs typeface="Childos Arabic"/>
              </a:rPr>
              <a:t>Consent – having </a:t>
            </a:r>
            <a:r>
              <a:rPr lang="en-US" sz="1600">
                <a:latin typeface="Childos Arabic"/>
                <a:cs typeface="Childos Arabic"/>
              </a:rPr>
              <a:t>responsibilities</a:t>
            </a:r>
            <a:r>
              <a:rPr lang="en-US" sz="1600" dirty="0">
                <a:latin typeface="Childos Arabic"/>
                <a:cs typeface="Childos Arabic"/>
              </a:rPr>
              <a:t> and choices</a:t>
            </a:r>
            <a:endParaRPr lang="en-US" sz="1600" dirty="0">
              <a:solidFill>
                <a:prstClr val="black"/>
              </a:solidFill>
              <a:latin typeface="Childos Arabic" panose="020B0604020202020204" charset="-78"/>
              <a:cs typeface="Childos Arabic" panose="020B0604020202020204" charset="-78"/>
            </a:endParaRPr>
          </a:p>
          <a:p>
            <a:pPr>
              <a:defRPr/>
            </a:pPr>
            <a:endParaRPr lang="en-US" sz="1600" dirty="0">
              <a:solidFill>
                <a:prstClr val="black"/>
              </a:solidFill>
              <a:latin typeface="Childos Arabic" panose="020B0604020202020204" charset="-78"/>
              <a:cs typeface="Childos Arabic" panose="020B0604020202020204" charset="-78"/>
            </a:endParaRPr>
          </a:p>
          <a:p>
            <a:pPr lvl="0">
              <a:defRPr/>
            </a:pPr>
            <a:r>
              <a:rPr lang="en-US" sz="1600" i="0" u="none" strike="noStrike" kern="1200" cap="none" spc="0" normalizeH="0" baseline="0" noProof="0" dirty="0">
                <a:ln>
                  <a:noFill/>
                </a:ln>
                <a:solidFill>
                  <a:prstClr val="black"/>
                </a:solidFill>
                <a:effectLst/>
                <a:uLnTx/>
                <a:uFillTx/>
                <a:latin typeface="Childos Arabic"/>
                <a:cs typeface="Childos Arabic"/>
              </a:rPr>
              <a:t>British values</a:t>
            </a:r>
          </a:p>
          <a:p>
            <a:pPr lvl="0">
              <a:defRPr/>
            </a:pPr>
            <a:endParaRPr lang="en-US" sz="1400" dirty="0">
              <a:solidFill>
                <a:prstClr val="black"/>
              </a:solidFill>
              <a:latin typeface="Abadi"/>
            </a:endParaRPr>
          </a:p>
          <a:p>
            <a:pPr lvl="0">
              <a:defRPr/>
            </a:pPr>
            <a:endParaRPr lang="en-US" sz="1400" i="0" u="none" strike="noStrike" kern="1200" cap="none" spc="0" normalizeH="0" baseline="0" noProof="0" dirty="0">
              <a:ln>
                <a:noFill/>
              </a:ln>
              <a:solidFill>
                <a:prstClr val="black"/>
              </a:solidFill>
              <a:effectLst/>
              <a:uLnTx/>
              <a:uFillTx/>
              <a:latin typeface="Abadi"/>
            </a:endParaRPr>
          </a:p>
          <a:p>
            <a:pPr lvl="0">
              <a:defRPr/>
            </a:pPr>
            <a:endParaRPr lang="en-US" sz="1400" i="0" u="none" strike="noStrike" kern="1200" cap="none" spc="0" normalizeH="0" baseline="0" noProof="0" dirty="0">
              <a:ln>
                <a:noFill/>
              </a:ln>
              <a:solidFill>
                <a:prstClr val="black"/>
              </a:solidFill>
              <a:effectLst/>
              <a:uLnTx/>
              <a:uFillTx/>
              <a:latin typeface="Abadi"/>
            </a:endParaRPr>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58143" y="4356087"/>
            <a:ext cx="3775075" cy="3022455"/>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3">
            <a:extLst>
              <a:ext uri="{FF2B5EF4-FFF2-40B4-BE49-F238E27FC236}">
                <a16:creationId xmlns:a16="http://schemas.microsoft.com/office/drawing/2014/main" id="{6D588802-E09F-39E7-F7BE-46C7669E0EBF}"/>
              </a:ext>
            </a:extLst>
          </p:cNvPr>
          <p:cNvSpPr/>
          <p:nvPr/>
        </p:nvSpPr>
        <p:spPr>
          <a:xfrm>
            <a:off x="4011528" y="90716"/>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4118528" y="105361"/>
            <a:ext cx="1166440" cy="485069"/>
          </a:xfrm>
          <a:prstGeom prst="rect">
            <a:avLst/>
          </a:prstGeom>
        </p:spPr>
        <p:txBody>
          <a:bodyPr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Music </a:t>
            </a:r>
          </a:p>
        </p:txBody>
      </p:sp>
      <p:sp>
        <p:nvSpPr>
          <p:cNvPr id="48" name="Freeform 8">
            <a:extLst>
              <a:ext uri="{FF2B5EF4-FFF2-40B4-BE49-F238E27FC236}">
                <a16:creationId xmlns:a16="http://schemas.microsoft.com/office/drawing/2014/main" id="{441347DA-BB7D-6444-F0CD-D873A020D9C3}"/>
              </a:ext>
            </a:extLst>
          </p:cNvPr>
          <p:cNvSpPr/>
          <p:nvPr/>
        </p:nvSpPr>
        <p:spPr>
          <a:xfrm>
            <a:off x="7548377" y="683459"/>
            <a:ext cx="3145023" cy="3000688"/>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6">
              <a:extLst>
                <a:ext uri="{96DAC541-7B7A-43D3-8B79-37D633B846F1}">
                  <asvg:svgBlip xmlns:asvg="http://schemas.microsoft.com/office/drawing/2016/SVG/main" r:embed="rId17"/>
                </a:ext>
              </a:extLst>
            </a:blip>
            <a:stretch>
              <a:fillRect l="-1763" b="-41782"/>
            </a:stretch>
          </a:blipFill>
        </p:spPr>
        <p:txBody>
          <a:bodyPr/>
          <a:lstStyle/>
          <a:p>
            <a:endParaRPr lang="en-GB" sz="1600"/>
          </a:p>
        </p:txBody>
      </p:sp>
      <p:grpSp>
        <p:nvGrpSpPr>
          <p:cNvPr id="11" name="Group 11"/>
          <p:cNvGrpSpPr>
            <a:grpSpLocks noChangeAspect="1"/>
          </p:cNvGrpSpPr>
          <p:nvPr/>
        </p:nvGrpSpPr>
        <p:grpSpPr>
          <a:xfrm rot="955323">
            <a:off x="9417160" y="72676"/>
            <a:ext cx="1180140" cy="865650"/>
            <a:chOff x="0" y="0"/>
            <a:chExt cx="4198620" cy="3079750"/>
          </a:xfrm>
        </p:grpSpPr>
        <p:sp>
          <p:nvSpPr>
            <p:cNvPr id="12" name="Freeform 12"/>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18"/>
              <a:stretch>
                <a:fillRect l="-4949" r="-4949"/>
              </a:stretch>
            </a:blipFill>
          </p:spPr>
          <p:txBody>
            <a:bodyPr/>
            <a:lstStyle/>
            <a:p>
              <a:endParaRPr lang="en-GB"/>
            </a:p>
          </p:txBody>
        </p:sp>
      </p:grpSp>
      <p:sp>
        <p:nvSpPr>
          <p:cNvPr id="49" name="TextBox 48">
            <a:extLst>
              <a:ext uri="{FF2B5EF4-FFF2-40B4-BE49-F238E27FC236}">
                <a16:creationId xmlns:a16="http://schemas.microsoft.com/office/drawing/2014/main" id="{23546ADE-92CE-A445-C5A3-0A5959E22123}"/>
              </a:ext>
            </a:extLst>
          </p:cNvPr>
          <p:cNvSpPr txBox="1"/>
          <p:nvPr/>
        </p:nvSpPr>
        <p:spPr>
          <a:xfrm>
            <a:off x="7565525" y="1018352"/>
            <a:ext cx="3127875" cy="2031325"/>
          </a:xfrm>
          <a:prstGeom prst="rect">
            <a:avLst/>
          </a:prstGeom>
          <a:noFill/>
        </p:spPr>
        <p:txBody>
          <a:bodyPr wrap="square" lIns="91440" tIns="45720" rIns="91440" bIns="45720" rtlCol="0" anchor="t">
            <a:spAutoFit/>
          </a:bodyPr>
          <a:lstStyle/>
          <a:p>
            <a:r>
              <a:rPr lang="en-GB" sz="1400" dirty="0">
                <a:latin typeface="Childos Arabic" panose="020B0604020202020204" charset="-78"/>
                <a:cs typeface="Childos Arabic" panose="020B0604020202020204" charset="-78"/>
              </a:rPr>
              <a:t>Swimming at </a:t>
            </a:r>
            <a:r>
              <a:rPr lang="en-GB" sz="1400" dirty="0" err="1">
                <a:latin typeface="Childos Arabic" panose="020B0604020202020204" charset="-78"/>
                <a:cs typeface="Childos Arabic" panose="020B0604020202020204" charset="-78"/>
              </a:rPr>
              <a:t>Southglade</a:t>
            </a:r>
            <a:endParaRPr lang="en-GB" sz="1400" dirty="0">
              <a:latin typeface="Childos Arabic" panose="020B0604020202020204" charset="-78"/>
              <a:cs typeface="Childos Arabic" panose="020B0604020202020204" charset="-78"/>
            </a:endParaRPr>
          </a:p>
          <a:p>
            <a:r>
              <a:rPr lang="en-GB" sz="1400" dirty="0">
                <a:latin typeface="Childos Arabic" panose="020B0604020202020204" charset="-78"/>
                <a:cs typeface="Childos Arabic" panose="020B0604020202020204" charset="-78"/>
              </a:rPr>
              <a:t>We will build on progress in the water.</a:t>
            </a:r>
          </a:p>
          <a:p>
            <a:r>
              <a:rPr lang="en-GB" sz="1400" dirty="0">
                <a:latin typeface="Childos Arabic" panose="020B0604020202020204" charset="-78"/>
                <a:cs typeface="Childos Arabic" panose="020B0604020202020204" charset="-78"/>
              </a:rPr>
              <a:t>We will learn front crawl stroke</a:t>
            </a:r>
          </a:p>
          <a:p>
            <a:r>
              <a:rPr lang="en-GB" sz="1400" dirty="0">
                <a:latin typeface="Childos Arabic" panose="020B0604020202020204" charset="-78"/>
                <a:cs typeface="Childos Arabic" panose="020B0604020202020204" charset="-78"/>
              </a:rPr>
              <a:t>We will learn how to swim on our back.</a:t>
            </a:r>
          </a:p>
          <a:p>
            <a:r>
              <a:rPr lang="en-GB" sz="1400" dirty="0">
                <a:latin typeface="Childos Arabic" panose="020B0604020202020204" charset="-78"/>
                <a:cs typeface="Childos Arabic" panose="020B0604020202020204" charset="-78"/>
              </a:rPr>
              <a:t>We will do water safety in the water, </a:t>
            </a:r>
            <a:r>
              <a:rPr lang="en-GB" sz="1400" dirty="0" err="1">
                <a:latin typeface="Childos Arabic" panose="020B0604020202020204" charset="-78"/>
                <a:cs typeface="Childos Arabic" panose="020B0604020202020204" charset="-78"/>
              </a:rPr>
              <a:t>incase</a:t>
            </a:r>
            <a:r>
              <a:rPr lang="en-GB" sz="1400" dirty="0">
                <a:latin typeface="Childos Arabic" panose="020B0604020202020204" charset="-78"/>
                <a:cs typeface="Childos Arabic" panose="020B0604020202020204" charset="-78"/>
              </a:rPr>
              <a:t> of accidents in a river for example and how to help others.</a:t>
            </a:r>
          </a:p>
          <a:p>
            <a:r>
              <a:rPr lang="en-GB" sz="1400" dirty="0">
                <a:latin typeface="Childos Arabic" panose="020B0604020202020204" charset="-78"/>
                <a:cs typeface="Childos Arabic" panose="020B0604020202020204" charset="-78"/>
              </a:rPr>
              <a:t>The aim is to swim 25metres on front and back by Easter.</a:t>
            </a:r>
          </a:p>
        </p:txBody>
      </p:sp>
      <p:sp>
        <p:nvSpPr>
          <p:cNvPr id="50" name="TextBox 49">
            <a:extLst>
              <a:ext uri="{FF2B5EF4-FFF2-40B4-BE49-F238E27FC236}">
                <a16:creationId xmlns:a16="http://schemas.microsoft.com/office/drawing/2014/main" id="{BF65E8B5-A14A-2540-4B39-BD0A52928774}"/>
              </a:ext>
            </a:extLst>
          </p:cNvPr>
          <p:cNvSpPr txBox="1"/>
          <p:nvPr/>
        </p:nvSpPr>
        <p:spPr>
          <a:xfrm>
            <a:off x="4125422" y="1018352"/>
            <a:ext cx="3249613" cy="2031325"/>
          </a:xfrm>
          <a:prstGeom prst="rect">
            <a:avLst/>
          </a:prstGeom>
          <a:noFill/>
        </p:spPr>
        <p:txBody>
          <a:bodyPr wrap="square" lIns="91440" tIns="45720" rIns="91440" bIns="45720" rtlCol="0" anchor="t">
            <a:spAutoFit/>
          </a:bodyPr>
          <a:lstStyle/>
          <a:p>
            <a:r>
              <a:rPr lang="en-GB" sz="1400" dirty="0">
                <a:latin typeface="Childos Arabic" panose="020B0604020202020204" charset="-78"/>
                <a:cs typeface="Childos Arabic" panose="020B0604020202020204" charset="-78"/>
              </a:rPr>
              <a:t>Our Music lessons will focus on keeping rhythms and recognising different styles and beats. We will sing along and repeat back to echo rhythms and help develop out timing. Children will then begin to play some instruments. . This will progress to pupils performing their learning within a group . This term will see more writing of music and reading of scores.</a:t>
            </a:r>
          </a:p>
        </p:txBody>
      </p:sp>
      <p:sp>
        <p:nvSpPr>
          <p:cNvPr id="2" name="TextBox 1">
            <a:extLst>
              <a:ext uri="{FF2B5EF4-FFF2-40B4-BE49-F238E27FC236}">
                <a16:creationId xmlns:a16="http://schemas.microsoft.com/office/drawing/2014/main" id="{F5F5EE2D-E800-785E-2B8B-996163D9EBFD}"/>
              </a:ext>
            </a:extLst>
          </p:cNvPr>
          <p:cNvSpPr txBox="1"/>
          <p:nvPr/>
        </p:nvSpPr>
        <p:spPr>
          <a:xfrm>
            <a:off x="3201612" y="4869118"/>
            <a:ext cx="3058683"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Childos Arabic" panose="020B0604020202020204" charset="-78"/>
                <a:ea typeface="Calibri"/>
                <a:cs typeface="Childos Arabic" panose="020B0604020202020204" charset="-78"/>
              </a:rPr>
              <a:t>Investigating weather</a:t>
            </a:r>
          </a:p>
          <a:p>
            <a:r>
              <a:rPr lang="en-GB" sz="1400" dirty="0">
                <a:latin typeface="Childos Arabic" panose="020B0604020202020204" charset="-78"/>
                <a:ea typeface="Calibri"/>
                <a:cs typeface="Childos Arabic" panose="020B0604020202020204" charset="-78"/>
              </a:rPr>
              <a:t>Which is a good link with the science work on states of matter and temperature.</a:t>
            </a:r>
          </a:p>
          <a:p>
            <a:endParaRPr lang="en-GB" sz="1400" dirty="0">
              <a:latin typeface="Childos Arabic" panose="020B0604020202020204" charset="-78"/>
              <a:ea typeface="Calibri"/>
              <a:cs typeface="Childos Arabic" panose="020B0604020202020204" charset="-78"/>
            </a:endParaRPr>
          </a:p>
          <a:p>
            <a:r>
              <a:rPr lang="en-GB" sz="1400" dirty="0">
                <a:latin typeface="Childos Arabic" panose="020B0604020202020204" charset="-78"/>
                <a:ea typeface="Calibri"/>
                <a:cs typeface="Childos Arabic" panose="020B0604020202020204" charset="-78"/>
              </a:rPr>
              <a:t>Computational thinking</a:t>
            </a:r>
          </a:p>
          <a:p>
            <a:endParaRPr lang="en-GB" sz="1400" dirty="0">
              <a:latin typeface="Childos Arabic" panose="020B0604020202020204" charset="-78"/>
              <a:ea typeface="Calibri"/>
              <a:cs typeface="Childos Arabic" panose="020B0604020202020204" charset="-78"/>
            </a:endParaRPr>
          </a:p>
          <a:p>
            <a:r>
              <a:rPr lang="en-GB" sz="1400" dirty="0">
                <a:latin typeface="Childos Arabic" panose="020B0604020202020204" charset="-78"/>
                <a:ea typeface="Calibri"/>
                <a:cs typeface="Childos Arabic" panose="020B0604020202020204" charset="-78"/>
              </a:rPr>
              <a:t>As always we will be aware of internet safety and know what to do if something unsafe comes up.</a:t>
            </a:r>
          </a:p>
          <a:p>
            <a:endParaRPr lang="en-GB" sz="1400" dirty="0">
              <a:latin typeface="Abadi"/>
              <a:ea typeface="Calibri"/>
              <a:cs typeface="Calibri"/>
            </a:endParaRPr>
          </a:p>
          <a:p>
            <a:endParaRPr lang="en-GB" sz="1400" dirty="0">
              <a:latin typeface="Abadi"/>
              <a:ea typeface="Calibri"/>
              <a:cs typeface="Calibri"/>
            </a:endParaRPr>
          </a:p>
          <a:p>
            <a:endParaRPr lang="en-GB" sz="1400" dirty="0">
              <a:latin typeface="Abadi"/>
              <a:ea typeface="Calibri"/>
              <a:cs typeface="Calibri"/>
            </a:endParaRPr>
          </a:p>
        </p:txBody>
      </p:sp>
      <p:sp>
        <p:nvSpPr>
          <p:cNvPr id="5" name="TextBox 4">
            <a:extLst>
              <a:ext uri="{FF2B5EF4-FFF2-40B4-BE49-F238E27FC236}">
                <a16:creationId xmlns:a16="http://schemas.microsoft.com/office/drawing/2014/main" id="{A2FAF564-3897-BD0E-5EA7-BE0AFC3D6403}"/>
              </a:ext>
            </a:extLst>
          </p:cNvPr>
          <p:cNvSpPr txBox="1"/>
          <p:nvPr/>
        </p:nvSpPr>
        <p:spPr>
          <a:xfrm>
            <a:off x="6973683" y="6056409"/>
            <a:ext cx="261894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Childos Arabic" panose="020B0604020202020204" charset="-78"/>
                <a:ea typeface="Calibri"/>
                <a:cs typeface="Childos Arabic" panose="020B0604020202020204" charset="-78"/>
              </a:rPr>
              <a:t>Light and dark with shading in pencil and experimenting with paint techniques, including</a:t>
            </a:r>
          </a:p>
          <a:p>
            <a:r>
              <a:rPr lang="en-GB" sz="1400" dirty="0">
                <a:latin typeface="Childos Arabic" panose="020B0604020202020204" charset="-78"/>
                <a:ea typeface="Calibri"/>
                <a:cs typeface="Childos Arabic" panose="020B0604020202020204" charset="-78"/>
              </a:rPr>
              <a:t>Pointillism</a:t>
            </a:r>
          </a:p>
          <a:p>
            <a:r>
              <a:rPr lang="en-GB" sz="1400" dirty="0">
                <a:latin typeface="Childos Arabic" panose="020B0604020202020204" charset="-78"/>
                <a:ea typeface="Calibri"/>
                <a:cs typeface="Childos Arabic" panose="020B0604020202020204" charset="-78"/>
              </a:rPr>
              <a:t>shadows</a:t>
            </a:r>
          </a:p>
        </p:txBody>
      </p:sp>
      <p:sp>
        <p:nvSpPr>
          <p:cNvPr id="6" name="TextBox 5">
            <a:extLst>
              <a:ext uri="{FF2B5EF4-FFF2-40B4-BE49-F238E27FC236}">
                <a16:creationId xmlns:a16="http://schemas.microsoft.com/office/drawing/2014/main" id="{EC2DCA37-3142-F143-22AE-9E0D2800BE6F}"/>
              </a:ext>
            </a:extLst>
          </p:cNvPr>
          <p:cNvSpPr txBox="1"/>
          <p:nvPr/>
        </p:nvSpPr>
        <p:spPr>
          <a:xfrm rot="10800000" flipV="1">
            <a:off x="6806451" y="4809357"/>
            <a:ext cx="254693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hildos Arabic" panose="020B0604020202020204" charset="-78"/>
                <a:ea typeface="Calibri"/>
                <a:cs typeface="Childos Arabic" panose="020B0604020202020204" charset="-78"/>
              </a:rPr>
              <a:t>                The weather</a:t>
            </a:r>
          </a:p>
        </p:txBody>
      </p:sp>
      <p:sp>
        <p:nvSpPr>
          <p:cNvPr id="7" name="TextBox 6">
            <a:extLst>
              <a:ext uri="{FF2B5EF4-FFF2-40B4-BE49-F238E27FC236}">
                <a16:creationId xmlns:a16="http://schemas.microsoft.com/office/drawing/2014/main" id="{93784C30-6133-9953-0AA8-07A187017D4F}"/>
              </a:ext>
            </a:extLst>
          </p:cNvPr>
          <p:cNvSpPr txBox="1"/>
          <p:nvPr/>
        </p:nvSpPr>
        <p:spPr>
          <a:xfrm>
            <a:off x="7051604" y="5629267"/>
            <a:ext cx="25410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Apricots"/>
                <a:cs typeface="Calibri"/>
              </a:rPr>
              <a:t>Art</a:t>
            </a:r>
            <a:endParaRPr lang="en-GB" b="1" dirty="0">
              <a:latin typeface="Apricots"/>
            </a:endParaRPr>
          </a:p>
        </p:txBody>
      </p:sp>
      <p:sp>
        <p:nvSpPr>
          <p:cNvPr id="10" name="Rectangle 1">
            <a:extLst>
              <a:ext uri="{FF2B5EF4-FFF2-40B4-BE49-F238E27FC236}">
                <a16:creationId xmlns:a16="http://schemas.microsoft.com/office/drawing/2014/main" id="{5BA4AA06-0176-4FD2-BE37-56E097466C96}"/>
              </a:ext>
            </a:extLst>
          </p:cNvPr>
          <p:cNvSpPr>
            <a:spLocks noChangeArrowheads="1"/>
          </p:cNvSpPr>
          <p:nvPr/>
        </p:nvSpPr>
        <p:spPr bwMode="auto">
          <a:xfrm>
            <a:off x="0"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9" ma:contentTypeDescription="Create a new document." ma:contentTypeScope="" ma:versionID="9b764cc607ac0f84d6aaa4dc1348984e">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645db4cc82d7e5976e8d916a4a00d6b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BB02E5-21C2-44A6-A718-F3FDCA4C1827}">
  <ds:schemaRefs>
    <ds:schemaRef ds:uri="http://purl.org/dc/terms/"/>
    <ds:schemaRef ds:uri="cfb5791d-50cb-459b-b260-264e49aabc23"/>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0013AA0-8E53-4B87-8B09-688F327C464F}">
  <ds:schemaRefs>
    <ds:schemaRef ds:uri="http://schemas.microsoft.com/sharepoint/v3/contenttype/forms"/>
  </ds:schemaRefs>
</ds:datastoreItem>
</file>

<file path=customXml/itemProps3.xml><?xml version="1.0" encoding="utf-8"?>
<ds:datastoreItem xmlns:ds="http://schemas.openxmlformats.org/officeDocument/2006/customXml" ds:itemID="{ACCD5D31-6A8C-4FE1-86DC-B036965C8946}"/>
</file>

<file path=docProps/app.xml><?xml version="1.0" encoding="utf-8"?>
<Properties xmlns="http://schemas.openxmlformats.org/officeDocument/2006/extended-properties" xmlns:vt="http://schemas.openxmlformats.org/officeDocument/2006/docPropsVTypes">
  <TotalTime>1171</TotalTime>
  <Words>560</Words>
  <Application>Microsoft Office PowerPoint</Application>
  <PresentationFormat>Custom</PresentationFormat>
  <Paragraphs>90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Calibri</vt:lpstr>
      <vt:lpstr>Abadi</vt:lpstr>
      <vt:lpstr>Arial</vt:lpstr>
      <vt:lpstr>Modern Love</vt:lpstr>
      <vt:lpstr>Childos Arabic</vt:lpstr>
      <vt:lpstr>Apricots</vt:lpstr>
      <vt:lpstr>Modern Love Caps</vt:lpstr>
      <vt:lpstr>Rockwell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Lisa Hunka</dc:creator>
  <cp:lastModifiedBy>Madalena Cruz</cp:lastModifiedBy>
  <cp:revision>60</cp:revision>
  <cp:lastPrinted>2026-02-13T08:15:33Z</cp:lastPrinted>
  <dcterms:created xsi:type="dcterms:W3CDTF">2006-08-16T00:00:00Z</dcterms:created>
  <dcterms:modified xsi:type="dcterms:W3CDTF">2026-02-24T12:40:35Z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