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
  </p:notesMasterIdLst>
  <p:sldIdLst>
    <p:sldId id="256" r:id="rId5"/>
    <p:sldId id="257" r:id="rId6"/>
  </p:sldIdLst>
  <p:sldSz cx="10693400" cy="7556500"/>
  <p:notesSz cx="6797675" cy="9926638"/>
  <p:embeddedFontLst>
    <p:embeddedFont>
      <p:font typeface="Abadi" panose="020B0604020104020204" pitchFamily="34" charset="0"/>
      <p:regular r:id="rId8"/>
      <p:bold r:id="rId9"/>
      <p:italic r:id="rId10"/>
      <p:boldItalic r:id="rId11"/>
    </p:embeddedFont>
    <p:embeddedFont>
      <p:font typeface="Apricots" pitchFamily="2" charset="0"/>
      <p:regular r:id="rId12"/>
    </p:embeddedFont>
    <p:embeddedFont>
      <p:font typeface="Calibri" panose="020F0502020204030204" pitchFamily="34" charset="0"/>
      <p:regular r:id="rId13"/>
      <p:bold r:id="rId14"/>
      <p:italic r:id="rId15"/>
      <p:boldItalic r:id="rId16"/>
    </p:embeddedFont>
    <p:embeddedFont>
      <p:font typeface="Childos Arabic" panose="020B0604020202020204" charset="-78"/>
      <p:regular r:id="rId17"/>
    </p:embeddedFont>
    <p:embeddedFont>
      <p:font typeface="Modern Love Caps" panose="04070805081001020A01" pitchFamily="8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70" d="100"/>
          <a:sy n="70" d="100"/>
        </p:scale>
        <p:origin x="104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7C9FC8B-09D4-4D4E-8F30-5D41E401F993}" type="datetimeFigureOut">
              <a:rPr lang="en-GB" smtClean="0"/>
              <a:t>12/04/2026</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BF689D5-3A69-44DC-953C-453E5B63AA37}" type="slidenum">
              <a:rPr lang="en-GB" smtClean="0"/>
              <a:t>‹#›</a:t>
            </a:fld>
            <a:endParaRPr lang="en-GB"/>
          </a:p>
        </p:txBody>
      </p:sp>
    </p:spTree>
    <p:extLst>
      <p:ext uri="{BB962C8B-B14F-4D97-AF65-F5344CB8AC3E}">
        <p14:creationId xmlns:p14="http://schemas.microsoft.com/office/powerpoint/2010/main" val="90571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689D5-3A69-44DC-953C-453E5B63AA37}" type="slidenum">
              <a:rPr lang="en-GB" smtClean="0"/>
              <a:t>2</a:t>
            </a:fld>
            <a:endParaRPr lang="en-GB"/>
          </a:p>
        </p:txBody>
      </p:sp>
    </p:spTree>
    <p:extLst>
      <p:ext uri="{BB962C8B-B14F-4D97-AF65-F5344CB8AC3E}">
        <p14:creationId xmlns:p14="http://schemas.microsoft.com/office/powerpoint/2010/main" val="37075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25.svg"/><Relationship Id="rId17" Type="http://schemas.openxmlformats.org/officeDocument/2006/relationships/image" Target="../media/image30.jpeg"/><Relationship Id="rId2" Type="http://schemas.openxmlformats.org/officeDocument/2006/relationships/notesSlide" Target="../notesSlides/notesSlide1.xml"/><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4.png"/><Relationship Id="rId5" Type="http://schemas.openxmlformats.org/officeDocument/2006/relationships/image" Target="../media/image7.sv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6.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31964" y="-131947"/>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flipV="1">
            <a:off x="57928" y="2154826"/>
            <a:ext cx="2316971"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927183" y="4267006"/>
            <a:ext cx="2629847" cy="3110927"/>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3701723" y="1072632"/>
            <a:ext cx="3440905" cy="3514837"/>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9"/>
            <a:stretch>
              <a:fillRect/>
            </a:stretch>
          </a:blipFill>
        </p:spPr>
        <p:txBody>
          <a:bodyPr/>
          <a:lstStyle/>
          <a:p>
            <a:endParaRPr lang="en-GB"/>
          </a:p>
        </p:txBody>
      </p:sp>
      <p:sp>
        <p:nvSpPr>
          <p:cNvPr id="10" name="Freeform 10"/>
          <p:cNvSpPr/>
          <p:nvPr/>
        </p:nvSpPr>
        <p:spPr>
          <a:xfrm>
            <a:off x="7148515" y="2019848"/>
            <a:ext cx="3291253" cy="325881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0"/>
            <a:stretch>
              <a:fillRect b="-19168"/>
            </a:stretch>
          </a:blipFill>
        </p:spPr>
        <p:txBody>
          <a:bodyPr/>
          <a:lstStyle/>
          <a:p>
            <a:endParaRPr lang="en-GB"/>
          </a:p>
        </p:txBody>
      </p:sp>
      <p:sp>
        <p:nvSpPr>
          <p:cNvPr id="7" name="Freeform 7"/>
          <p:cNvSpPr/>
          <p:nvPr/>
        </p:nvSpPr>
        <p:spPr>
          <a:xfrm>
            <a:off x="4997970" y="1157257"/>
            <a:ext cx="1313139" cy="597593"/>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TextBox 13"/>
          <p:cNvSpPr txBox="1"/>
          <p:nvPr/>
        </p:nvSpPr>
        <p:spPr>
          <a:xfrm>
            <a:off x="7249889" y="2181566"/>
            <a:ext cx="3198062" cy="3059171"/>
          </a:xfrm>
          <a:prstGeom prst="rect">
            <a:avLst/>
          </a:prstGeom>
        </p:spPr>
        <p:txBody>
          <a:bodyPr lIns="0" tIns="0" rIns="0" bIns="0" rtlCol="0" anchor="t">
            <a:spAutoFit/>
          </a:bodyPr>
          <a:lstStyle/>
          <a:p>
            <a:pPr algn="l">
              <a:lnSpc>
                <a:spcPts val="1721"/>
              </a:lnSpc>
            </a:pPr>
            <a:endParaRPr lang="en-US" sz="2400" spc="-71" dirty="0">
              <a:solidFill>
                <a:srgbClr val="000000"/>
              </a:solidFill>
              <a:latin typeface="Childos Arabic"/>
              <a:ea typeface="Childos Arabic"/>
              <a:cs typeface="Childos Arabic"/>
            </a:endParaRPr>
          </a:p>
          <a:p>
            <a:pPr>
              <a:lnSpc>
                <a:spcPts val="1721"/>
              </a:lnSpc>
            </a:pPr>
            <a:r>
              <a:rPr lang="en-GB" sz="1600" spc="-71" dirty="0">
                <a:solidFill>
                  <a:srgbClr val="000000"/>
                </a:solidFill>
                <a:latin typeface="Childos Arabic"/>
                <a:ea typeface="Childos Arabic"/>
                <a:cs typeface="Childos Arabic"/>
                <a:sym typeface="Childos Arabic"/>
              </a:rPr>
              <a:t>This half term, pupils will complete their learning on different materials and their properties, such as hardness, flexibility, transparency, and conductivity. </a:t>
            </a:r>
          </a:p>
          <a:p>
            <a:pPr>
              <a:lnSpc>
                <a:spcPts val="1721"/>
              </a:lnSpc>
            </a:pPr>
            <a:r>
              <a:rPr lang="en-GB" sz="1600" spc="-71" dirty="0">
                <a:solidFill>
                  <a:srgbClr val="000000"/>
                </a:solidFill>
                <a:latin typeface="Childos Arabic"/>
                <a:ea typeface="Childos Arabic"/>
                <a:cs typeface="Childos Arabic"/>
                <a:sym typeface="Childos Arabic"/>
              </a:rPr>
              <a:t>Following this, pupils will focus on their new learning about Forces. They will consider forces such as gravity, friction, air resistance and water resistance and explore machines such as levers, pulleys and gears while developing skills in asking questions, carrying out fair tests and explaining results using scientific vocabulary. </a:t>
            </a:r>
          </a:p>
        </p:txBody>
      </p:sp>
      <p:sp>
        <p:nvSpPr>
          <p:cNvPr id="14" name="Freeform 14"/>
          <p:cNvSpPr/>
          <p:nvPr/>
        </p:nvSpPr>
        <p:spPr>
          <a:xfrm>
            <a:off x="4620392" y="5268094"/>
            <a:ext cx="5827559" cy="2189551"/>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lIns="91440" tIns="45720" rIns="91440" bIns="45720" anchor="t"/>
          <a:lstStyle/>
          <a:p>
            <a:pPr algn="ctr"/>
            <a:endParaRPr lang="en-GB" sz="1000" kern="1200" dirty="0">
              <a:latin typeface="Arial"/>
              <a:cs typeface="Arial"/>
            </a:endParaRPr>
          </a:p>
          <a:p>
            <a:pPr algn="ctr"/>
            <a:r>
              <a:rPr lang="en-GB" sz="1600" b="1" dirty="0">
                <a:latin typeface="Apricots"/>
              </a:rPr>
              <a:t>To the Ends of the Earth</a:t>
            </a:r>
          </a:p>
          <a:p>
            <a:r>
              <a:rPr lang="en-GB" sz="1150" dirty="0">
                <a:latin typeface="Childos Arabic"/>
                <a:cs typeface="Arial"/>
              </a:rPr>
              <a:t>In this branch, pupils explore the Big Question, ‘How can we use the gifts of the Holy Spirit to be better disciples of God? To build knowledge, pupils will identify that scripture speaks of the outpouring if the gifts of the Holy Spirit on the Messiah. They will learn to describe the gifts of the Holy Spirit and think about how they help and inspire Christians to be good disciples. They will make links between the gifts and the Sacrament of Confirmation and explain discipleship with reference to a powerful example that they look up to. Pupils will consider whether/how the Sacrament of Confirmation helps Christians to grown in virtue. The main focus for their learning consider how they can use the gifts and virtues to be good disciples in today’s world. </a:t>
            </a:r>
          </a:p>
        </p:txBody>
      </p:sp>
      <p:sp>
        <p:nvSpPr>
          <p:cNvPr id="15" name="Freeform 15"/>
          <p:cNvSpPr/>
          <p:nvPr/>
        </p:nvSpPr>
        <p:spPr>
          <a:xfrm>
            <a:off x="4624258" y="4889720"/>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TextBox 19"/>
          <p:cNvSpPr txBox="1"/>
          <p:nvPr/>
        </p:nvSpPr>
        <p:spPr>
          <a:xfrm>
            <a:off x="3891926" y="2166100"/>
            <a:ext cx="3158697" cy="2190984"/>
          </a:xfrm>
          <a:prstGeom prst="rect">
            <a:avLst/>
          </a:prstGeom>
        </p:spPr>
        <p:txBody>
          <a:bodyPr wrap="square" lIns="0" tIns="0" rIns="0" bIns="0" rtlCol="0" anchor="t">
            <a:spAutoFit/>
          </a:bodyPr>
          <a:lstStyle/>
          <a:p>
            <a:pPr algn="l">
              <a:lnSpc>
                <a:spcPts val="1725"/>
              </a:lnSpc>
            </a:pPr>
            <a:r>
              <a:rPr lang="en-US" sz="1700" spc="-72" dirty="0">
                <a:solidFill>
                  <a:srgbClr val="000000"/>
                </a:solidFill>
                <a:latin typeface="Childos Arabic"/>
                <a:ea typeface="Childos Arabic"/>
                <a:cs typeface="Childos Arabic"/>
                <a:sym typeface="Childos Arabic"/>
              </a:rPr>
              <a:t>This half term we will be developing our understanding of fractions by looking at equivalent, mixed and improper fractions. We will then progress to look at decimals, making links between the fractions and the corresponding decimals. </a:t>
            </a:r>
          </a:p>
          <a:p>
            <a:pPr algn="l">
              <a:lnSpc>
                <a:spcPts val="1725"/>
              </a:lnSpc>
            </a:pPr>
            <a:r>
              <a:rPr lang="en-US" sz="1700" spc="-72" dirty="0">
                <a:solidFill>
                  <a:srgbClr val="000000"/>
                </a:solidFill>
                <a:latin typeface="Childos Arabic"/>
                <a:ea typeface="Childos Arabic"/>
                <a:cs typeface="Childos Arabic"/>
                <a:sym typeface="Childos Arabic"/>
              </a:rPr>
              <a:t>We will also be looking at our Geometry targets thinking about the properties if shapes, specifically focusing on angles. </a:t>
            </a:r>
            <a:endParaRPr lang="en-US" sz="1700" spc="-72" dirty="0">
              <a:solidFill>
                <a:srgbClr val="ED1212"/>
              </a:solidFill>
              <a:latin typeface="Childos Arabic"/>
              <a:ea typeface="Childos Arabic"/>
              <a:cs typeface="Childos Arabic"/>
              <a:sym typeface="Childos Arabic"/>
            </a:endParaRP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English</a:t>
            </a:r>
          </a:p>
        </p:txBody>
      </p:sp>
      <p:pic>
        <p:nvPicPr>
          <p:cNvPr id="2" name="Picture 6" descr="Materials Poster | BookLif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28585" y="1618539"/>
            <a:ext cx="997235" cy="70570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2"/>
          <p:cNvSpPr txBox="1"/>
          <p:nvPr/>
        </p:nvSpPr>
        <p:spPr>
          <a:xfrm>
            <a:off x="191033" y="2224316"/>
            <a:ext cx="2031466" cy="4796185"/>
          </a:xfrm>
          <a:prstGeom prst="rect">
            <a:avLst/>
          </a:prstGeom>
        </p:spPr>
        <p:txBody>
          <a:bodyPr wrap="square" lIns="0" tIns="0" rIns="0" bIns="0" rtlCol="0" anchor="t">
            <a:spAutoFit/>
          </a:bodyPr>
          <a:lstStyle/>
          <a:p>
            <a:pPr>
              <a:lnSpc>
                <a:spcPts val="1725"/>
              </a:lnSpc>
            </a:pPr>
            <a:r>
              <a:rPr lang="en-US" sz="1350" spc="-72" dirty="0">
                <a:solidFill>
                  <a:srgbClr val="000000"/>
                </a:solidFill>
                <a:latin typeface="Childos Arabic"/>
                <a:ea typeface="Childos Arabic"/>
                <a:cs typeface="Childos Arabic"/>
                <a:sym typeface="Childos Arabic"/>
              </a:rPr>
              <a:t>In this unit, we will be </a:t>
            </a:r>
          </a:p>
          <a:p>
            <a:pPr>
              <a:lnSpc>
                <a:spcPts val="1725"/>
              </a:lnSpc>
            </a:pPr>
            <a:r>
              <a:rPr lang="en-US" sz="1350" spc="-72" dirty="0">
                <a:solidFill>
                  <a:srgbClr val="000000"/>
                </a:solidFill>
                <a:latin typeface="Childos Arabic"/>
                <a:ea typeface="Childos Arabic"/>
                <a:cs typeface="Childos Arabic"/>
                <a:sym typeface="Childos Arabic"/>
              </a:rPr>
              <a:t>using the text, ‘The Lost Book of Adventure’ as the stimulus for our writing. The text combines thrilling tales of adventure from around the world – such as surviving in different climates and lands. We will be using the text to </a:t>
            </a:r>
          </a:p>
          <a:p>
            <a:pPr>
              <a:lnSpc>
                <a:spcPts val="1725"/>
              </a:lnSpc>
            </a:pPr>
            <a:r>
              <a:rPr lang="en-US" sz="1350" spc="-72" dirty="0">
                <a:solidFill>
                  <a:srgbClr val="000000"/>
                </a:solidFill>
                <a:latin typeface="Childos Arabic"/>
                <a:ea typeface="Childos Arabic"/>
                <a:cs typeface="Childos Arabic"/>
                <a:sym typeface="Childos Arabic"/>
              </a:rPr>
              <a:t>build towards writing a Survival Narrative, thinking about the possible threats and how explorers can deal with them to create an exciting composition. </a:t>
            </a:r>
          </a:p>
          <a:p>
            <a:pPr>
              <a:lnSpc>
                <a:spcPts val="1725"/>
              </a:lnSpc>
            </a:pPr>
            <a:r>
              <a:rPr lang="en-US" sz="1350" spc="-72" dirty="0">
                <a:solidFill>
                  <a:srgbClr val="000000"/>
                </a:solidFill>
                <a:latin typeface="Childos Arabic"/>
                <a:ea typeface="Childos Arabic"/>
                <a:cs typeface="Childos Arabic"/>
                <a:sym typeface="Childos Arabic"/>
              </a:rPr>
              <a:t>We will be continuing to develop our appropriate use of verb </a:t>
            </a:r>
          </a:p>
          <a:p>
            <a:pPr>
              <a:lnSpc>
                <a:spcPts val="1725"/>
              </a:lnSpc>
            </a:pPr>
            <a:r>
              <a:rPr lang="en-US" sz="1350" spc="-72" dirty="0">
                <a:solidFill>
                  <a:srgbClr val="000000"/>
                </a:solidFill>
                <a:latin typeface="Childos Arabic"/>
                <a:ea typeface="Childos Arabic"/>
                <a:cs typeface="Childos Arabic"/>
                <a:sym typeface="Childos Arabic"/>
              </a:rPr>
              <a:t>prefixes;  verb suffixes; adverbs to indicate the degree of possibility; commas to avoid ambiguity and relative clauses using a range of relative pronouns. </a:t>
            </a:r>
          </a:p>
          <a:p>
            <a:pPr algn="l">
              <a:lnSpc>
                <a:spcPts val="1725"/>
              </a:lnSpc>
            </a:pPr>
            <a:endParaRPr lang="en-US" sz="135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5111498" y="1195112"/>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
        <p:nvSpPr>
          <p:cNvPr id="25" name="TextBox 25"/>
          <p:cNvSpPr txBox="1"/>
          <p:nvPr/>
        </p:nvSpPr>
        <p:spPr>
          <a:xfrm>
            <a:off x="4792930" y="4900943"/>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2222499" y="4713943"/>
            <a:ext cx="2056354" cy="2180084"/>
          </a:xfrm>
          <a:prstGeom prst="rect">
            <a:avLst/>
          </a:prstGeom>
        </p:spPr>
        <p:txBody>
          <a:bodyPr wrap="square" lIns="0" tIns="0" rIns="0" bIns="0" rtlCol="0" anchor="t">
            <a:spAutoFit/>
          </a:bodyPr>
          <a:lstStyle/>
          <a:p>
            <a:pPr algn="ctr">
              <a:lnSpc>
                <a:spcPts val="1699"/>
              </a:lnSpc>
              <a:spcBef>
                <a:spcPct val="0"/>
              </a:spcBef>
            </a:pPr>
            <a:r>
              <a:rPr lang="en-US" sz="1300" spc="-70" dirty="0">
                <a:solidFill>
                  <a:srgbClr val="000000"/>
                </a:solidFill>
                <a:latin typeface="Childos Arabic"/>
                <a:ea typeface="Childos Arabic"/>
                <a:cs typeface="Childos Arabic"/>
                <a:sym typeface="Childos Arabic"/>
              </a:rPr>
              <a:t>We will  continue to work on our spelling rules. Spellings will be tested on a Monday every week</a:t>
            </a:r>
            <a:endParaRPr lang="en-US" sz="1300" spc="-70" dirty="0">
              <a:solidFill>
                <a:srgbClr val="FF0000"/>
              </a:solidFill>
              <a:latin typeface="Childos Arabic"/>
              <a:ea typeface="Childos Arabic"/>
              <a:cs typeface="Childos Arabic"/>
              <a:sym typeface="Childos Arabic"/>
            </a:endParaRPr>
          </a:p>
          <a:p>
            <a:pPr algn="ctr">
              <a:lnSpc>
                <a:spcPts val="1699"/>
              </a:lnSpc>
              <a:spcBef>
                <a:spcPct val="0"/>
              </a:spcBef>
            </a:pPr>
            <a:r>
              <a:rPr lang="en-US" sz="1300" spc="-70" dirty="0">
                <a:solidFill>
                  <a:srgbClr val="000000"/>
                </a:solidFill>
                <a:latin typeface="Childos Arabic"/>
                <a:ea typeface="Childos Arabic"/>
                <a:cs typeface="Childos Arabic"/>
                <a:sym typeface="Childos Arabic"/>
              </a:rPr>
              <a:t>We will focus in our whole class reading on developing our understanding of new vocabulary, fluency, prosody and comprehension skills using The Lost Thing by Shaun Tan and Clock Work by Philip Pullman. </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0" y="-262160"/>
            <a:ext cx="8427720" cy="1234440"/>
          </a:xfrm>
          <a:prstGeom prst="rect">
            <a:avLst/>
          </a:prstGeom>
          <a:noFill/>
          <a:ln>
            <a:noFill/>
          </a:ln>
        </p:spPr>
        <p:txBody>
          <a:bodyPr rot="0" vert="horz" wrap="square" lIns="91440" tIns="45720" rIns="91440" bIns="45720" anchor="t" anchorCtr="0" upright="1">
            <a:noAutofit/>
          </a:bodyPr>
          <a:lstStyle/>
          <a:p>
            <a:pPr algn="ctr">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5800" dirty="0">
                <a:effectLst/>
                <a:latin typeface="Apricots"/>
                <a:ea typeface="Calibri"/>
                <a:cs typeface="Pattaya"/>
              </a:rPr>
              <a:t>Year </a:t>
            </a:r>
            <a:r>
              <a:rPr lang="en-GB" sz="5800" dirty="0">
                <a:latin typeface="Apricots"/>
                <a:ea typeface="Calibri"/>
                <a:cs typeface="Pattaya"/>
              </a:rPr>
              <a:t>5 </a:t>
            </a:r>
            <a:r>
              <a:rPr lang="en-GB" sz="5800" dirty="0">
                <a:effectLst/>
                <a:latin typeface="Apricots"/>
                <a:ea typeface="Calibri"/>
                <a:cs typeface="Pattaya"/>
              </a:rPr>
              <a:t>Learning Overview</a:t>
            </a:r>
            <a:endParaRPr lang="en-GB" sz="1100" dirty="0">
              <a:effectLst/>
              <a:latin typeface="Apricots"/>
              <a:ea typeface="Calibri"/>
              <a:cs typeface="Pattaya"/>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1" y="809263"/>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Lent Term </a:t>
            </a:r>
            <a:r>
              <a:rPr lang="en-US" sz="2600" dirty="0">
                <a:solidFill>
                  <a:srgbClr val="FF0000"/>
                </a:solidFill>
                <a:latin typeface="Modern Love Caps" panose="04070805081001020A01" pitchFamily="82"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9347" b="20129"/>
          <a:stretch/>
        </p:blipFill>
        <p:spPr>
          <a:xfrm>
            <a:off x="8140091" y="-23012"/>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07075" y="21168"/>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5"/>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6"/>
            <a:stretch>
              <a:fillRect/>
            </a:stretch>
          </a:blipFill>
        </p:spPr>
        <p:txBody>
          <a:bodyPr/>
          <a:lstStyle/>
          <a:p>
            <a:endParaRPr lang="en-GB"/>
          </a:p>
        </p:txBody>
      </p:sp>
      <p:sp>
        <p:nvSpPr>
          <p:cNvPr id="9" name="Freeform 9"/>
          <p:cNvSpPr/>
          <p:nvPr/>
        </p:nvSpPr>
        <p:spPr>
          <a:xfrm>
            <a:off x="7507991" y="1126147"/>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TextBox 24"/>
          <p:cNvSpPr txBox="1"/>
          <p:nvPr/>
        </p:nvSpPr>
        <p:spPr>
          <a:xfrm>
            <a:off x="7734427" y="1094748"/>
            <a:ext cx="128641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Science</a:t>
            </a:r>
          </a:p>
        </p:txBody>
      </p:sp>
      <p:pic>
        <p:nvPicPr>
          <p:cNvPr id="11" name="Picture 2" descr="The Lost Book of Adventure: from the notebooks of the Unknown Adventurer :  Unknown Adventurer, Teddy Keen: Amazon.co.uk: Books">
            <a:extLst>
              <a:ext uri="{FF2B5EF4-FFF2-40B4-BE49-F238E27FC236}">
                <a16:creationId xmlns:a16="http://schemas.microsoft.com/office/drawing/2014/main" id="{551EF8EF-5BE0-4213-9994-4681F2CA8EA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50258" y="2651030"/>
            <a:ext cx="1508378" cy="186441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5"/>
          <p:cNvSpPr/>
          <p:nvPr/>
        </p:nvSpPr>
        <p:spPr>
          <a:xfrm>
            <a:off x="2222499" y="1952897"/>
            <a:ext cx="1637511" cy="75033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8" name="TextBox 18"/>
          <p:cNvSpPr txBox="1"/>
          <p:nvPr/>
        </p:nvSpPr>
        <p:spPr>
          <a:xfrm rot="-565994">
            <a:off x="2212726" y="2161225"/>
            <a:ext cx="1749945" cy="300082"/>
          </a:xfrm>
          <a:prstGeom prst="rect">
            <a:avLst/>
          </a:prstGeom>
        </p:spPr>
        <p:txBody>
          <a:bodyPr wrap="square" lIns="0" tIns="0" rIns="0" bIns="0" rtlCol="0" anchor="t">
            <a:spAutoFit/>
          </a:bodyPr>
          <a:lstStyle/>
          <a:p>
            <a:pPr algn="ctr">
              <a:lnSpc>
                <a:spcPts val="2420"/>
              </a:lnSpc>
            </a:pPr>
            <a:r>
              <a:rPr lang="en-US" spc="-123" dirty="0">
                <a:solidFill>
                  <a:srgbClr val="000000"/>
                </a:solidFill>
                <a:latin typeface="Childos Arabic"/>
                <a:ea typeface="Childos Arabic"/>
                <a:cs typeface="Childos Arabic"/>
                <a:sym typeface="Childos Arabic"/>
              </a:rPr>
              <a:t>We are reading...</a:t>
            </a:r>
          </a:p>
        </p:txBody>
      </p:sp>
      <p:pic>
        <p:nvPicPr>
          <p:cNvPr id="1028" name="Picture 4" descr="Fractions, Decimals and Percentages Assessment sheet | Teaching Resources">
            <a:extLst>
              <a:ext uri="{FF2B5EF4-FFF2-40B4-BE49-F238E27FC236}">
                <a16:creationId xmlns:a16="http://schemas.microsoft.com/office/drawing/2014/main" id="{5F077633-F080-4E8C-BC12-D9D1F8886E46}"/>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51269" y="1094748"/>
            <a:ext cx="1197156" cy="8984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orces for KS2 For Year 3, 4, 5, 6 (3535901W) | Badger Learning">
            <a:extLst>
              <a:ext uri="{FF2B5EF4-FFF2-40B4-BE49-F238E27FC236}">
                <a16:creationId xmlns:a16="http://schemas.microsoft.com/office/drawing/2014/main" id="{0284C0C5-FA65-4F0F-BEBF-63CD8FA19E00}"/>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67457" r="74010" b="1685"/>
          <a:stretch/>
        </p:blipFill>
        <p:spPr bwMode="auto">
          <a:xfrm>
            <a:off x="9409920" y="1217682"/>
            <a:ext cx="943437" cy="1120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20052" y="0"/>
            <a:ext cx="10776890" cy="75565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4" name="Freeform 4"/>
          <p:cNvSpPr/>
          <p:nvPr/>
        </p:nvSpPr>
        <p:spPr>
          <a:xfrm>
            <a:off x="-275012" y="4856891"/>
            <a:ext cx="4042708" cy="2892205"/>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dirty="0"/>
          </a:p>
        </p:txBody>
      </p:sp>
      <p:sp>
        <p:nvSpPr>
          <p:cNvPr id="8" name="Freeform 8"/>
          <p:cNvSpPr/>
          <p:nvPr/>
        </p:nvSpPr>
        <p:spPr>
          <a:xfrm>
            <a:off x="4627955" y="3720078"/>
            <a:ext cx="1801433" cy="593997"/>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776846" y="4485576"/>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505" y="273050"/>
            <a:ext cx="4543538" cy="4142135"/>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3"/>
          <p:cNvSpPr/>
          <p:nvPr/>
        </p:nvSpPr>
        <p:spPr>
          <a:xfrm>
            <a:off x="18433" y="37268"/>
            <a:ext cx="3607829"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4" name="TextBox 24"/>
          <p:cNvSpPr txBox="1"/>
          <p:nvPr/>
        </p:nvSpPr>
        <p:spPr>
          <a:xfrm>
            <a:off x="277490" y="22444"/>
            <a:ext cx="3089714" cy="469424"/>
          </a:xfrm>
          <a:prstGeom prst="rect">
            <a:avLst/>
          </a:prstGeom>
        </p:spPr>
        <p:txBody>
          <a:bodyPr wrap="square" lIns="0" tIns="0" rIns="0" bIns="0" rtlCol="0" anchor="t">
            <a:spAutoFit/>
          </a:bodyPr>
          <a:lstStyle/>
          <a:p>
            <a:pPr algn="ctr">
              <a:lnSpc>
                <a:spcPts val="4060"/>
              </a:lnSpc>
            </a:pPr>
            <a:r>
              <a:rPr lang="en-US" sz="2400" dirty="0">
                <a:solidFill>
                  <a:srgbClr val="000000"/>
                </a:solidFill>
                <a:latin typeface="Apricots" pitchFamily="50" charset="0"/>
                <a:ea typeface="Childos Arabic"/>
                <a:cs typeface="Childos Arabic"/>
                <a:sym typeface="Childos Arabic"/>
              </a:rPr>
              <a:t>History and Geography</a:t>
            </a:r>
          </a:p>
        </p:txBody>
      </p:sp>
      <p:sp>
        <p:nvSpPr>
          <p:cNvPr id="26" name="TextBox 26"/>
          <p:cNvSpPr txBox="1"/>
          <p:nvPr/>
        </p:nvSpPr>
        <p:spPr>
          <a:xfrm>
            <a:off x="4528648" y="3743435"/>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Computing</a:t>
            </a:r>
          </a:p>
        </p:txBody>
      </p:sp>
      <p:sp>
        <p:nvSpPr>
          <p:cNvPr id="27" name="TextBox 27"/>
          <p:cNvSpPr txBox="1"/>
          <p:nvPr/>
        </p:nvSpPr>
        <p:spPr>
          <a:xfrm>
            <a:off x="1308477" y="4471222"/>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sp>
        <p:nvSpPr>
          <p:cNvPr id="30" name="TextBox 30"/>
          <p:cNvSpPr txBox="1"/>
          <p:nvPr/>
        </p:nvSpPr>
        <p:spPr>
          <a:xfrm>
            <a:off x="171925" y="556682"/>
            <a:ext cx="4356723" cy="3779881"/>
          </a:xfrm>
          <a:prstGeom prst="rect">
            <a:avLst/>
          </a:prstGeom>
        </p:spPr>
        <p:txBody>
          <a:bodyPr wrap="square" lIns="0" tIns="0" rIns="0" bIns="0" rtlCol="0" anchor="t">
            <a:spAutoFit/>
          </a:bodyPr>
          <a:lstStyle/>
          <a:p>
            <a:pPr algn="ctr">
              <a:buNone/>
            </a:pPr>
            <a:r>
              <a:rPr lang="en-GB" dirty="0">
                <a:latin typeface="Apricots" pitchFamily="50" charset="0"/>
                <a:ea typeface="Calibri" panose="020F0502020204030204" pitchFamily="34" charset="0"/>
                <a:cs typeface="Arial" panose="020B0604020202020204" pitchFamily="34" charset="0"/>
              </a:rPr>
              <a:t>Vikings</a:t>
            </a:r>
            <a:endParaRPr lang="en-US" dirty="0">
              <a:latin typeface="Abadi" panose="020B0604020104020204" pitchFamily="34" charset="0"/>
              <a:ea typeface="Calibri" panose="020F0502020204030204" pitchFamily="34" charset="0"/>
              <a:cs typeface="Arial" panose="020B0604020202020204" pitchFamily="34" charset="0"/>
            </a:endParaRPr>
          </a:p>
          <a:p>
            <a:pPr>
              <a:lnSpc>
                <a:spcPts val="1699"/>
              </a:lnSpc>
              <a:spcBef>
                <a:spcPct val="0"/>
              </a:spcBef>
            </a:pPr>
            <a:r>
              <a:rPr lang="en-GB" spc="-70" dirty="0">
                <a:solidFill>
                  <a:srgbClr val="000000"/>
                </a:solidFill>
                <a:latin typeface="Childos Arabic"/>
                <a:ea typeface="Childos Arabic"/>
                <a:cs typeface="Childos Arabic"/>
                <a:sym typeface="Childos Arabic"/>
              </a:rPr>
              <a:t>Pupils will complete their learning about the Viking invasion of Britain. They will be historians thinking about drawing conclusions based on sources and thinking about the change and continuity in Britain during this time.</a:t>
            </a:r>
          </a:p>
          <a:p>
            <a:pPr>
              <a:lnSpc>
                <a:spcPts val="1699"/>
              </a:lnSpc>
              <a:spcBef>
                <a:spcPct val="0"/>
              </a:spcBef>
            </a:pPr>
            <a:endParaRPr lang="en-GB" spc="-70" dirty="0">
              <a:solidFill>
                <a:srgbClr val="000000"/>
              </a:solidFill>
              <a:latin typeface="Childos Arabic"/>
              <a:ea typeface="Childos Arabic"/>
              <a:cs typeface="Childos Arabic"/>
              <a:sym typeface="Childos Arabic"/>
            </a:endParaRPr>
          </a:p>
          <a:p>
            <a:pPr>
              <a:lnSpc>
                <a:spcPts val="1699"/>
              </a:lnSpc>
              <a:spcBef>
                <a:spcPct val="0"/>
              </a:spcBef>
            </a:pPr>
            <a:endParaRPr lang="en-GB" spc="-70" dirty="0">
              <a:solidFill>
                <a:srgbClr val="000000"/>
              </a:solidFill>
              <a:latin typeface="Childos Arabic"/>
              <a:ea typeface="Childos Arabic"/>
              <a:cs typeface="Childos Arabic"/>
              <a:sym typeface="Childos Arabic"/>
            </a:endParaRPr>
          </a:p>
          <a:p>
            <a:pPr>
              <a:lnSpc>
                <a:spcPts val="1699"/>
              </a:lnSpc>
              <a:spcBef>
                <a:spcPct val="0"/>
              </a:spcBef>
            </a:pPr>
            <a:endParaRPr lang="en-GB" spc="-70" dirty="0">
              <a:solidFill>
                <a:srgbClr val="000000"/>
              </a:solidFill>
              <a:latin typeface="Childos Arabic"/>
              <a:ea typeface="Childos Arabic"/>
              <a:cs typeface="Childos Arabic"/>
              <a:sym typeface="Childos Arabic"/>
            </a:endParaRPr>
          </a:p>
          <a:p>
            <a:pPr algn="ctr">
              <a:lnSpc>
                <a:spcPts val="1699"/>
              </a:lnSpc>
              <a:spcBef>
                <a:spcPct val="0"/>
              </a:spcBef>
            </a:pPr>
            <a:r>
              <a:rPr lang="en-GB" dirty="0">
                <a:latin typeface="Apricots" pitchFamily="50" charset="0"/>
                <a:ea typeface="Calibri" panose="020F0502020204030204" pitchFamily="34" charset="0"/>
                <a:cs typeface="Arial" panose="020B0604020202020204" pitchFamily="34" charset="0"/>
              </a:rPr>
              <a:t>Europe</a:t>
            </a:r>
            <a:endParaRPr lang="en-US" sz="1050" dirty="0">
              <a:latin typeface="Abadi" panose="020B0604020104020204" pitchFamily="34" charset="0"/>
              <a:ea typeface="Calibri" panose="020F0502020204030204" pitchFamily="34" charset="0"/>
              <a:cs typeface="Arial" panose="020B0604020202020204" pitchFamily="34" charset="0"/>
            </a:endParaRPr>
          </a:p>
          <a:p>
            <a:pPr>
              <a:lnSpc>
                <a:spcPts val="1699"/>
              </a:lnSpc>
              <a:spcBef>
                <a:spcPct val="0"/>
              </a:spcBef>
            </a:pPr>
            <a:r>
              <a:rPr lang="en-US" spc="-70" dirty="0">
                <a:solidFill>
                  <a:srgbClr val="000000"/>
                </a:solidFill>
                <a:latin typeface="Childos Arabic"/>
                <a:ea typeface="Childos Arabic"/>
                <a:cs typeface="Childos Arabic"/>
                <a:sym typeface="Childos Arabic"/>
              </a:rPr>
              <a:t>Pupils will develop their locational knowledge focusing on the continent of Europe. They will know a continent is a large land mass and a group of countries, knowing the names of eight European countries, capital cities and other major cities. They will consider key physical and human characteristics of some countries in Europe. </a:t>
            </a:r>
          </a:p>
        </p:txBody>
      </p:sp>
      <p:sp>
        <p:nvSpPr>
          <p:cNvPr id="39" name="Freeform 7">
            <a:extLst>
              <a:ext uri="{FF2B5EF4-FFF2-40B4-BE49-F238E27FC236}">
                <a16:creationId xmlns:a16="http://schemas.microsoft.com/office/drawing/2014/main" id="{C5A36BEA-FDD6-7A57-857C-7B6F9B0BDA40}"/>
              </a:ext>
            </a:extLst>
          </p:cNvPr>
          <p:cNvSpPr/>
          <p:nvPr/>
        </p:nvSpPr>
        <p:spPr>
          <a:xfrm>
            <a:off x="4660900" y="653909"/>
            <a:ext cx="2772372" cy="299466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9">
              <a:extLst>
                <a:ext uri="{96DAC541-7B7A-43D3-8B79-37D633B846F1}">
                  <asvg:svgBlip xmlns:asvg="http://schemas.microsoft.com/office/drawing/2016/SVG/main" r:embed="rId10"/>
                </a:ext>
              </a:extLst>
            </a:blip>
            <a:stretch>
              <a:fillRect b="-9762"/>
            </a:stretch>
          </a:blipFill>
        </p:spPr>
        <p:txBody>
          <a:bodyPr/>
          <a:lstStyle/>
          <a:p>
            <a:endParaRPr lang="en-GB"/>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7134" y="4260995"/>
            <a:ext cx="3775075" cy="329550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3509757" y="4606506"/>
            <a:ext cx="3789148" cy="2954655"/>
          </a:xfrm>
          <a:prstGeom prst="rect">
            <a:avLst/>
          </a:prstGeom>
          <a:noFill/>
        </p:spPr>
        <p:txBody>
          <a:bodyPr wrap="square">
            <a:spAutoFit/>
          </a:bodyPr>
          <a:lstStyle/>
          <a:p>
            <a:pPr algn="ctr">
              <a:buNone/>
            </a:pPr>
            <a:r>
              <a:rPr lang="en-GB" dirty="0">
                <a:effectLst/>
                <a:latin typeface="Apricots" pitchFamily="50" charset="0"/>
                <a:ea typeface="Calibri" panose="020F0502020204030204" pitchFamily="34" charset="0"/>
                <a:cs typeface="Arial" panose="020B0604020202020204" pitchFamily="34" charset="0"/>
              </a:rPr>
              <a:t>Stop Motion Animation and Online Safety:</a:t>
            </a:r>
            <a:endParaRPr lang="en-US" sz="1050" dirty="0">
              <a:effectLst/>
              <a:latin typeface="Abadi" panose="020B0604020104020204" pitchFamily="34" charset="0"/>
              <a:ea typeface="Calibri" panose="020F0502020204030204" pitchFamily="34" charset="0"/>
              <a:cs typeface="Arial" panose="020B0604020202020204" pitchFamily="34" charset="0"/>
            </a:endParaRPr>
          </a:p>
          <a:p>
            <a:pPr lvl="0"/>
            <a:r>
              <a:rPr lang="en-GB" sz="1500" dirty="0">
                <a:latin typeface="Childos Arabic" panose="020B0604020202020204" charset="-78"/>
                <a:ea typeface="Calibri" panose="020F0502020204030204" pitchFamily="34" charset="0"/>
                <a:cs typeface="Childos Arabic" panose="020B0604020202020204" charset="-78"/>
              </a:rPr>
              <a:t>Pupils will continue to learn how to create a short stop-motion animation thinking about using small changes between images. Pupils will think of a simple story for their animation. Pupils will also be focusing on Online Safety and how they can look after themselves and others online. They will explore inline communication, protecting personal information and offering advice to combat the negative effects of online use. </a:t>
            </a:r>
            <a:endParaRPr lang="en-US" sz="900" dirty="0">
              <a:latin typeface="Abadi" panose="020B0604020104020204" pitchFamily="34" charset="0"/>
              <a:ea typeface="Calibri" panose="020F0502020204030204" pitchFamily="34" charset="0"/>
              <a:cs typeface="Arial" panose="020B0604020202020204" pitchFamily="34" charset="0"/>
            </a:endParaRPr>
          </a:p>
        </p:txBody>
      </p:sp>
      <p:sp>
        <p:nvSpPr>
          <p:cNvPr id="46" name="Freeform 3">
            <a:extLst>
              <a:ext uri="{FF2B5EF4-FFF2-40B4-BE49-F238E27FC236}">
                <a16:creationId xmlns:a16="http://schemas.microsoft.com/office/drawing/2014/main" id="{6D588802-E09F-39E7-F7BE-46C7669E0EBF}"/>
              </a:ext>
            </a:extLst>
          </p:cNvPr>
          <p:cNvSpPr/>
          <p:nvPr/>
        </p:nvSpPr>
        <p:spPr>
          <a:xfrm>
            <a:off x="4971613" y="117079"/>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5346700" y="105361"/>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1">
              <a:extLst>
                <a:ext uri="{96DAC541-7B7A-43D3-8B79-37D633B846F1}">
                  <asvg:svgBlip xmlns:asvg="http://schemas.microsoft.com/office/drawing/2016/SVG/main" r:embed="rId12"/>
                </a:ext>
              </a:extLst>
            </a:blip>
            <a:stretch>
              <a:fillRect l="-1763" b="-41782"/>
            </a:stretch>
          </a:blipFill>
        </p:spPr>
        <p:txBody>
          <a:bodyPr/>
          <a:lstStyle/>
          <a:p>
            <a:endParaRPr lang="en-GB" sz="1600" dirty="0"/>
          </a:p>
        </p:txBody>
      </p:sp>
      <p:sp>
        <p:nvSpPr>
          <p:cNvPr id="40" name="Freeform 13"/>
          <p:cNvSpPr/>
          <p:nvPr/>
        </p:nvSpPr>
        <p:spPr>
          <a:xfrm>
            <a:off x="7348295" y="3648569"/>
            <a:ext cx="3302037" cy="3888275"/>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13"/>
            <a:stretch>
              <a:fillRect t="-3890" r="-87558" b="-174205"/>
            </a:stretch>
          </a:blipFill>
        </p:spPr>
        <p:txBody>
          <a:bodyPr/>
          <a:lstStyle/>
          <a:p>
            <a:endParaRPr lang="en-GB"/>
          </a:p>
        </p:txBody>
      </p:sp>
      <p:sp>
        <p:nvSpPr>
          <p:cNvPr id="41" name="Freeform 14"/>
          <p:cNvSpPr/>
          <p:nvPr/>
        </p:nvSpPr>
        <p:spPr>
          <a:xfrm rot="-10800000">
            <a:off x="9618127" y="3884286"/>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14"/>
            <a:stretch>
              <a:fillRect l="-31365" t="-110949" r="-10184" b="-32088"/>
            </a:stretch>
          </a:blipFill>
        </p:spPr>
        <p:txBody>
          <a:bodyPr/>
          <a:lstStyle/>
          <a:p>
            <a:endParaRPr lang="en-GB"/>
          </a:p>
        </p:txBody>
      </p:sp>
      <p:grpSp>
        <p:nvGrpSpPr>
          <p:cNvPr id="55" name="Group 32"/>
          <p:cNvGrpSpPr/>
          <p:nvPr/>
        </p:nvGrpSpPr>
        <p:grpSpPr>
          <a:xfrm rot="1143128">
            <a:off x="7647678" y="3755099"/>
            <a:ext cx="1970995" cy="824020"/>
            <a:chOff x="364496" y="-1624570"/>
            <a:chExt cx="2124877" cy="699761"/>
          </a:xfrm>
        </p:grpSpPr>
        <p:sp>
          <p:nvSpPr>
            <p:cNvPr id="56" name="Freeform 33"/>
            <p:cNvSpPr/>
            <p:nvPr/>
          </p:nvSpPr>
          <p:spPr>
            <a:xfrm rot="20860880">
              <a:off x="366451" y="-1624570"/>
              <a:ext cx="2122922" cy="557267"/>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7" name="TextBox 34"/>
            <p:cNvSpPr txBox="1"/>
            <p:nvPr/>
          </p:nvSpPr>
          <p:spPr>
            <a:xfrm rot="20287035">
              <a:off x="364496" y="-1571568"/>
              <a:ext cx="2090791" cy="646759"/>
            </a:xfrm>
            <a:prstGeom prst="rect">
              <a:avLst/>
            </a:prstGeom>
          </p:spPr>
          <p:txBody>
            <a:bodyPr wrap="square" lIns="0" tIns="0" rIns="0" bIns="0" rtlCol="0" anchor="t">
              <a:spAutoFit/>
            </a:bodyPr>
            <a:lstStyle/>
            <a:p>
              <a:pPr algn="ctr">
                <a:lnSpc>
                  <a:spcPts val="4060"/>
                </a:lnSpc>
              </a:pPr>
              <a:r>
                <a:rPr lang="en-US" sz="2500" dirty="0">
                  <a:solidFill>
                    <a:srgbClr val="000000"/>
                  </a:solidFill>
                  <a:latin typeface="Apricots" pitchFamily="50" charset="0"/>
                  <a:ea typeface="Childos Arabic"/>
                  <a:cs typeface="Childos Arabic"/>
                  <a:sym typeface="Childos Arabic"/>
                </a:rPr>
                <a:t>Art and DT</a:t>
              </a:r>
            </a:p>
          </p:txBody>
        </p:sp>
      </p:grpSp>
      <p:sp>
        <p:nvSpPr>
          <p:cNvPr id="58" name="TextBox 35"/>
          <p:cNvSpPr txBox="1"/>
          <p:nvPr/>
        </p:nvSpPr>
        <p:spPr>
          <a:xfrm>
            <a:off x="7493496" y="4662233"/>
            <a:ext cx="3296385" cy="2673168"/>
          </a:xfrm>
          <a:prstGeom prst="rect">
            <a:avLst/>
          </a:prstGeom>
        </p:spPr>
        <p:txBody>
          <a:bodyPr wrap="square" lIns="0" tIns="0" rIns="0" bIns="0" rtlCol="0" anchor="t">
            <a:spAutoFit/>
          </a:bodyPr>
          <a:lstStyle/>
          <a:p>
            <a:pPr>
              <a:lnSpc>
                <a:spcPts val="1947"/>
              </a:lnSpc>
              <a:spcBef>
                <a:spcPct val="0"/>
              </a:spcBef>
            </a:pPr>
            <a:r>
              <a:rPr lang="en-GB" sz="1400" spc="-81" dirty="0">
                <a:solidFill>
                  <a:srgbClr val="000000"/>
                </a:solidFill>
                <a:latin typeface="Childos Arabic"/>
                <a:ea typeface="Childos Arabic"/>
                <a:cs typeface="Childos Arabic"/>
                <a:sym typeface="Childos Arabic"/>
              </a:rPr>
              <a:t>Pupils  will continue to explore how to </a:t>
            </a:r>
          </a:p>
          <a:p>
            <a:pPr>
              <a:lnSpc>
                <a:spcPts val="1947"/>
              </a:lnSpc>
              <a:spcBef>
                <a:spcPct val="0"/>
              </a:spcBef>
            </a:pPr>
            <a:r>
              <a:rPr lang="en-GB" sz="1400" spc="-81" dirty="0">
                <a:solidFill>
                  <a:srgbClr val="000000"/>
                </a:solidFill>
                <a:latin typeface="Childos Arabic"/>
                <a:ea typeface="Childos Arabic"/>
                <a:cs typeface="Childos Arabic"/>
                <a:sym typeface="Childos Arabic"/>
              </a:rPr>
              <a:t>create portraits using a variety of mixed </a:t>
            </a:r>
          </a:p>
          <a:p>
            <a:pPr>
              <a:lnSpc>
                <a:spcPts val="1947"/>
              </a:lnSpc>
              <a:spcBef>
                <a:spcPct val="0"/>
              </a:spcBef>
            </a:pPr>
            <a:r>
              <a:rPr lang="en-GB" sz="1400" spc="-81" dirty="0">
                <a:solidFill>
                  <a:srgbClr val="000000"/>
                </a:solidFill>
                <a:latin typeface="Childos Arabic"/>
                <a:ea typeface="Childos Arabic"/>
                <a:cs typeface="Childos Arabic"/>
                <a:sym typeface="Childos Arabic"/>
              </a:rPr>
              <a:t>media They will learn about proportions and </a:t>
            </a:r>
          </a:p>
          <a:p>
            <a:pPr>
              <a:lnSpc>
                <a:spcPts val="1947"/>
              </a:lnSpc>
              <a:spcBef>
                <a:spcPct val="0"/>
              </a:spcBef>
            </a:pPr>
            <a:r>
              <a:rPr lang="en-GB" sz="1400" spc="-81" dirty="0">
                <a:solidFill>
                  <a:srgbClr val="000000"/>
                </a:solidFill>
                <a:latin typeface="Childos Arabic"/>
                <a:ea typeface="Childos Arabic"/>
                <a:cs typeface="Childos Arabic"/>
                <a:sym typeface="Childos Arabic"/>
              </a:rPr>
              <a:t>features of the human face, experiment with texture, colour, and layering, and study examples of portrait art from different artists and cultures.</a:t>
            </a:r>
            <a:r>
              <a:rPr lang="en-US" sz="1400" spc="-81" dirty="0">
                <a:solidFill>
                  <a:srgbClr val="000000"/>
                </a:solidFill>
                <a:latin typeface="Childos Arabic"/>
                <a:cs typeface="Childos Arabic"/>
                <a:sym typeface="Childos Arabic"/>
              </a:rPr>
              <a:t>.</a:t>
            </a:r>
          </a:p>
          <a:p>
            <a:pPr>
              <a:lnSpc>
                <a:spcPts val="1947"/>
              </a:lnSpc>
              <a:spcBef>
                <a:spcPct val="0"/>
              </a:spcBef>
            </a:pPr>
            <a:r>
              <a:rPr lang="en-US" sz="1400" spc="-81" dirty="0">
                <a:solidFill>
                  <a:srgbClr val="000000"/>
                </a:solidFill>
                <a:latin typeface="Childos Arabic"/>
                <a:cs typeface="Childos Arabic"/>
                <a:sym typeface="Childos Arabic"/>
              </a:rPr>
              <a:t>Pupils will also focus on exploring how bridge designs and materials affect strength and stability through building a bridge. They will identify stronger and weaker supporting shapes to improve the strength and evaluate the success of our structures. </a:t>
            </a:r>
            <a:endParaRPr lang="en-US" sz="1400" dirty="0"/>
          </a:p>
        </p:txBody>
      </p:sp>
      <p:pic>
        <p:nvPicPr>
          <p:cNvPr id="5" name="Picture 4"/>
          <p:cNvPicPr>
            <a:picLocks noChangeAspect="1"/>
          </p:cNvPicPr>
          <p:nvPr/>
        </p:nvPicPr>
        <p:blipFill>
          <a:blip r:embed="rId15"/>
          <a:stretch>
            <a:fillRect/>
          </a:stretch>
        </p:blipFill>
        <p:spPr>
          <a:xfrm>
            <a:off x="6271301" y="3723002"/>
            <a:ext cx="942975" cy="781050"/>
          </a:xfrm>
          <a:prstGeom prst="rect">
            <a:avLst/>
          </a:prstGeom>
        </p:spPr>
      </p:pic>
      <p:sp>
        <p:nvSpPr>
          <p:cNvPr id="49" name="TextBox 48">
            <a:extLst>
              <a:ext uri="{FF2B5EF4-FFF2-40B4-BE49-F238E27FC236}">
                <a16:creationId xmlns:a16="http://schemas.microsoft.com/office/drawing/2014/main" id="{750C707D-758E-4730-B80A-ECE1569A45FB}"/>
              </a:ext>
            </a:extLst>
          </p:cNvPr>
          <p:cNvSpPr txBox="1"/>
          <p:nvPr/>
        </p:nvSpPr>
        <p:spPr>
          <a:xfrm>
            <a:off x="4795541" y="955796"/>
            <a:ext cx="2667979" cy="2677656"/>
          </a:xfrm>
          <a:prstGeom prst="rect">
            <a:avLst/>
          </a:prstGeom>
          <a:noFill/>
        </p:spPr>
        <p:txBody>
          <a:bodyPr wrap="square">
            <a:spAutoFit/>
          </a:bodyPr>
          <a:lstStyle/>
          <a:p>
            <a:pPr algn="ctr">
              <a:buNone/>
            </a:pPr>
            <a:r>
              <a:rPr lang="en-GB" dirty="0">
                <a:effectLst/>
                <a:latin typeface="Apricots" pitchFamily="50" charset="0"/>
                <a:ea typeface="Calibri" panose="020F0502020204030204" pitchFamily="34" charset="0"/>
                <a:cs typeface="Arial" panose="020B0604020202020204" pitchFamily="34" charset="0"/>
              </a:rPr>
              <a:t>Dancing in the Street</a:t>
            </a:r>
            <a:endParaRPr lang="en-US" sz="1050" dirty="0">
              <a:effectLst/>
              <a:latin typeface="Abadi" panose="020B0604020104020204" pitchFamily="34" charset="0"/>
              <a:ea typeface="Calibri" panose="020F0502020204030204" pitchFamily="34" charset="0"/>
              <a:cs typeface="Arial" panose="020B0604020202020204" pitchFamily="34" charset="0"/>
            </a:endParaRPr>
          </a:p>
          <a:p>
            <a:pPr lvl="0"/>
            <a:r>
              <a:rPr lang="en-GB" sz="1500" dirty="0">
                <a:latin typeface="Childos Arabic" panose="020B0604020202020204" charset="-78"/>
                <a:ea typeface="Calibri" panose="020F0502020204030204" pitchFamily="34" charset="0"/>
                <a:cs typeface="Childos Arabic" panose="020B0604020202020204" charset="-78"/>
              </a:rPr>
              <a:t>Within this unit, pupils will focus on improvisation. They will use all of the skills from the previous units to listen and apply their understanding to improvise and play a melody. In this learning, they will be introduced to semi-quavers and use these notes within their improvisation. </a:t>
            </a:r>
            <a:endParaRPr lang="en-US" sz="900" dirty="0">
              <a:latin typeface="Abadi" panose="020B0604020104020204" pitchFamily="34" charset="0"/>
              <a:ea typeface="Calibri" panose="020F050202020403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E4B2EC7-4E57-49A3-AF79-D32254B1D630}"/>
              </a:ext>
            </a:extLst>
          </p:cNvPr>
          <p:cNvSpPr txBox="1"/>
          <p:nvPr/>
        </p:nvSpPr>
        <p:spPr>
          <a:xfrm>
            <a:off x="171925" y="4967289"/>
            <a:ext cx="3304789" cy="2439129"/>
          </a:xfrm>
          <a:prstGeom prst="rect">
            <a:avLst/>
          </a:prstGeom>
          <a:noFill/>
        </p:spPr>
        <p:txBody>
          <a:bodyPr wrap="square">
            <a:spAutoFit/>
          </a:bodyPr>
          <a:lstStyle/>
          <a:p>
            <a:pPr algn="ctr">
              <a:buNone/>
            </a:pPr>
            <a:r>
              <a:rPr lang="en-GB" sz="2200" dirty="0">
                <a:latin typeface="Apricots" pitchFamily="50" charset="0"/>
                <a:ea typeface="Calibri" panose="020F0502020204030204" pitchFamily="34" charset="0"/>
                <a:cs typeface="Arial" panose="020B0604020202020204" pitchFamily="34" charset="0"/>
              </a:rPr>
              <a:t>Athletics</a:t>
            </a:r>
            <a:endParaRPr lang="en-US" sz="2200" dirty="0">
              <a:effectLst/>
              <a:latin typeface="Abadi" panose="020B0604020104020204" pitchFamily="34" charset="0"/>
              <a:ea typeface="Calibri" panose="020F0502020204030204" pitchFamily="34" charset="0"/>
              <a:cs typeface="Arial" panose="020B0604020202020204" pitchFamily="34" charset="0"/>
            </a:endParaRPr>
          </a:p>
          <a:p>
            <a:pPr lvl="0"/>
            <a:r>
              <a:rPr lang="en-GB" sz="1450" dirty="0">
                <a:latin typeface="Childos Arabic" panose="020B0604020202020204" charset="-78"/>
                <a:ea typeface="Calibri" panose="020F0502020204030204" pitchFamily="34" charset="0"/>
                <a:cs typeface="Childos Arabic" panose="020B0604020202020204" charset="-78"/>
              </a:rPr>
              <a:t>During this term, pupils will focus on their athletics skills to prepare for Sports Day. They will develop skills in many areas including throwing, running, jumping and focusing in developing skills, accuracy and stamina within these different areas. </a:t>
            </a:r>
          </a:p>
          <a:p>
            <a:pPr lvl="0"/>
            <a:r>
              <a:rPr lang="en-GB" sz="1450" dirty="0">
                <a:latin typeface="Childos Arabic" panose="020B0604020202020204" charset="-78"/>
                <a:ea typeface="Calibri" panose="020F0502020204030204" pitchFamily="34" charset="0"/>
                <a:cs typeface="Childos Arabic" panose="020B0604020202020204" charset="-78"/>
              </a:rPr>
              <a:t>PE will take place on a Thursday and Fitness will be on a Friday so please wear full PE kits. </a:t>
            </a:r>
            <a:endParaRPr lang="en-US" sz="1450" dirty="0">
              <a:latin typeface="Abadi" panose="020B0604020104020204" pitchFamily="34" charset="0"/>
              <a:ea typeface="Calibri" panose="020F0502020204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06649A4A-8597-A62B-E19E-341A74998DAD}"/>
              </a:ext>
            </a:extLst>
          </p:cNvPr>
          <p:cNvSpPr txBox="1"/>
          <p:nvPr/>
        </p:nvSpPr>
        <p:spPr>
          <a:xfrm>
            <a:off x="7669123" y="827282"/>
            <a:ext cx="3024277" cy="27007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ricots" pitchFamily="50" charset="0"/>
              </a:rPr>
              <a:t>Created to love in Community and British Values and Economic Wellbeing</a:t>
            </a:r>
          </a:p>
          <a:p>
            <a:pPr>
              <a:lnSpc>
                <a:spcPts val="1699"/>
              </a:lnSpc>
              <a:spcBef>
                <a:spcPct val="0"/>
              </a:spcBef>
            </a:pPr>
            <a:r>
              <a:rPr lang="en-GB" sz="1400" spc="-70" dirty="0">
                <a:solidFill>
                  <a:srgbClr val="000000"/>
                </a:solidFill>
                <a:latin typeface="Childos Arabic"/>
                <a:ea typeface="Childos Arabic"/>
                <a:cs typeface="Childos Arabic"/>
                <a:sym typeface="Childos Arabic"/>
              </a:rPr>
              <a:t>Pupils will continue to focus on understanding how to apply their thinking about British Values to support us all to live well in community together.</a:t>
            </a:r>
          </a:p>
          <a:p>
            <a:pPr>
              <a:lnSpc>
                <a:spcPts val="1699"/>
              </a:lnSpc>
              <a:spcBef>
                <a:spcPct val="0"/>
              </a:spcBef>
            </a:pPr>
            <a:r>
              <a:rPr kumimoji="0" lang="en-GB" sz="1400" i="0" u="none" strike="noStrike" kern="1200" cap="none" spc="-70" normalizeH="0" baseline="0" noProof="0" dirty="0">
                <a:ln>
                  <a:noFill/>
                </a:ln>
                <a:solidFill>
                  <a:srgbClr val="000000"/>
                </a:solidFill>
                <a:effectLst/>
                <a:uLnTx/>
                <a:uFillTx/>
                <a:latin typeface="Childos Arabic"/>
                <a:cs typeface="Childos Arabic"/>
                <a:sym typeface="Childos Arabic"/>
              </a:rPr>
              <a:t>They will then focus on learning about Economic Wellbeing, considering how we can make our money stretch further, thinking about budgeting a</a:t>
            </a:r>
            <a:r>
              <a:rPr lang="en-GB" sz="1400" spc="-70" dirty="0" err="1">
                <a:solidFill>
                  <a:srgbClr val="000000"/>
                </a:solidFill>
                <a:latin typeface="Childos Arabic"/>
                <a:cs typeface="Childos Arabic"/>
                <a:sym typeface="Childos Arabic"/>
              </a:rPr>
              <a:t>nd</a:t>
            </a:r>
            <a:r>
              <a:rPr lang="en-GB" sz="1400" spc="-70" dirty="0">
                <a:solidFill>
                  <a:srgbClr val="000000"/>
                </a:solidFill>
                <a:latin typeface="Childos Arabic"/>
                <a:cs typeface="Childos Arabic"/>
                <a:sym typeface="Childos Arabic"/>
              </a:rPr>
              <a:t> risks associated with money. </a:t>
            </a:r>
            <a:endParaRPr kumimoji="0" lang="en-GB" sz="1400" i="0" u="none" strike="noStrike" kern="1200" cap="none" spc="0" normalizeH="0" baseline="0" noProof="0" dirty="0">
              <a:ln>
                <a:noFill/>
              </a:ln>
              <a:solidFill>
                <a:prstClr val="black"/>
              </a:solidFill>
              <a:effectLst/>
              <a:uLnTx/>
              <a:uFillTx/>
              <a:latin typeface="Apricots" pitchFamily="50" charset="0"/>
            </a:endParaRPr>
          </a:p>
        </p:txBody>
      </p:sp>
      <p:pic>
        <p:nvPicPr>
          <p:cNvPr id="2052" name="Picture 4" descr="Children's Picture Europe Map - Large">
            <a:extLst>
              <a:ext uri="{FF2B5EF4-FFF2-40B4-BE49-F238E27FC236}">
                <a16:creationId xmlns:a16="http://schemas.microsoft.com/office/drawing/2014/main" id="{D294FF83-1E83-4125-B3BE-7E7F3BB5FA1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49302" y="1734279"/>
            <a:ext cx="1307132" cy="9380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king Workshop for Schools - UK Nationwide! KS1 &amp; KS2">
            <a:extLst>
              <a:ext uri="{FF2B5EF4-FFF2-40B4-BE49-F238E27FC236}">
                <a16:creationId xmlns:a16="http://schemas.microsoft.com/office/drawing/2014/main" id="{9E4FAD1C-3043-45C4-908C-4D179C4FE81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5092" y="2010936"/>
            <a:ext cx="1587255" cy="6613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11" ma:contentTypeDescription="Create a new document." ma:contentTypeScope="" ma:versionID="773fcb41b80e4a21a92703eaed14419a">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5060a4bb48387286f81cc3af7d5f7e9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fbf535-62f4-4f73-8e4e-90631a6611da">
      <Terms xmlns="http://schemas.microsoft.com/office/infopath/2007/PartnerControls"/>
    </lcf76f155ced4ddcb4097134ff3c332f>
    <TaxCatchAll xmlns="f0f4da6c-3674-4c9c-a6da-79b4cac209cf" xsi:nil="true"/>
  </documentManagement>
</p:properties>
</file>

<file path=customXml/itemProps1.xml><?xml version="1.0" encoding="utf-8"?>
<ds:datastoreItem xmlns:ds="http://schemas.openxmlformats.org/officeDocument/2006/customXml" ds:itemID="{C645FA48-5271-4A70-A6E9-AD0D4425AD88}"/>
</file>

<file path=customXml/itemProps2.xml><?xml version="1.0" encoding="utf-8"?>
<ds:datastoreItem xmlns:ds="http://schemas.openxmlformats.org/officeDocument/2006/customXml" ds:itemID="{FDA33F9B-9911-4903-8F48-C79F3F287821}">
  <ds:schemaRefs>
    <ds:schemaRef ds:uri="http://schemas.microsoft.com/sharepoint/v3/contenttype/forms"/>
  </ds:schemaRefs>
</ds:datastoreItem>
</file>

<file path=customXml/itemProps3.xml><?xml version="1.0" encoding="utf-8"?>
<ds:datastoreItem xmlns:ds="http://schemas.openxmlformats.org/officeDocument/2006/customXml" ds:itemID="{499EBEF8-BCAB-4702-A1C9-B86ECA4BEC33}">
  <ds:schemaRefs>
    <ds:schemaRef ds:uri="00968519-5d44-4105-b617-ce00d1225ab8"/>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http://purl.org/dc/terms/"/>
    <ds:schemaRef ds:uri="33d196cb-1cf0-4551-a10f-53e844cfd8d1"/>
    <ds:schemaRef ds:uri="993e413b-35f7-4ef4-a77a-74834a51b24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6282</TotalTime>
  <Words>943</Words>
  <Application>Microsoft Office PowerPoint</Application>
  <PresentationFormat>Custom</PresentationFormat>
  <Paragraphs>53</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Abadi</vt:lpstr>
      <vt:lpstr>Times New Roman</vt:lpstr>
      <vt:lpstr>Pattaya</vt:lpstr>
      <vt:lpstr>Childos Arabic</vt:lpstr>
      <vt:lpstr>Apricots</vt:lpstr>
      <vt:lpstr>Calibri</vt:lpstr>
      <vt:lpstr>Modern Love Caps</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Michelle Brogan</dc:creator>
  <cp:lastModifiedBy>Michelle Brogan</cp:lastModifiedBy>
  <cp:revision>115</cp:revision>
  <cp:lastPrinted>2025-07-21T07:10:37Z</cp:lastPrinted>
  <dcterms:created xsi:type="dcterms:W3CDTF">2006-08-16T00:00:00Z</dcterms:created>
  <dcterms:modified xsi:type="dcterms:W3CDTF">2026-04-12T21:15:15Z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y fmtid="{D5CDD505-2E9C-101B-9397-08002B2CF9AE}" pid="3" name="MediaServiceImageTags">
    <vt:lpwstr/>
  </property>
</Properties>
</file>