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badi" panose="020B0604020104020204" pitchFamily="34" charset="0"/>
      <p:regular r:id="rId5"/>
    </p:embeddedFont>
    <p:embeddedFont>
      <p:font typeface="Aldhabi" panose="01000000000000000000" pitchFamily="2" charset="-78"/>
      <p:regular r:id="rId6"/>
    </p:embeddedFont>
    <p:embeddedFont>
      <p:font typeface="Apricots" pitchFamily="2" charset="0"/>
      <p:regular r:id="rId7"/>
    </p:embeddedFont>
    <p:embeddedFont>
      <p:font typeface="Calibri" panose="020F0502020204030204" pitchFamily="34" charset="0"/>
      <p:regular r:id="rId8"/>
      <p:bold r:id="rId9"/>
      <p:italic r:id="rId10"/>
      <p:boldItalic r:id="rId11"/>
    </p:embeddedFont>
    <p:embeddedFont>
      <p:font typeface="Childos Arabic" panose="020B0604020202020204" charset="-78"/>
      <p:regular r:id="rId12"/>
    </p:embeddedFont>
    <p:embeddedFont>
      <p:font typeface="Modern Love" panose="04090805081005020601" pitchFamily="82" charset="0"/>
      <p:regular r:id="rId13"/>
    </p:embeddedFont>
    <p:embeddedFont>
      <p:font typeface="Modern Love Caps" panose="04070805081001020A01" pitchFamily="82" charset="0"/>
      <p:regular r:id="rId14"/>
    </p:embeddedFont>
    <p:embeddedFont>
      <p:font typeface="Rockwell" panose="02060603020205020403" pitchFamily="18"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annah Ogunlade" initials="SO" lastIdx="2" clrIdx="0">
    <p:extLst>
      <p:ext uri="{19B8F6BF-5375-455C-9EA6-DF929625EA0E}">
        <p15:presenceInfo xmlns:p15="http://schemas.microsoft.com/office/powerpoint/2012/main" userId="S::Savannah.Ogunlade@st-margaretclitherow.nottingham.sch.uk::c667b3b7-af0a-4df7-bbb6-072b3262c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104"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67B025-682D-4AED-8DA3-CEAA2C2258AE}" type="datetimeFigureOut">
              <a:rPr lang="en-GB" smtClean="0"/>
              <a:t>14/04/2026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8ED157-C844-4F52-9A92-48E1B0917368}" type="slidenum">
              <a:rPr lang="en-GB" smtClean="0"/>
              <a:t>‹#›</a:t>
            </a:fld>
            <a:endParaRPr lang="en-GB"/>
          </a:p>
        </p:txBody>
      </p:sp>
    </p:spTree>
    <p:extLst>
      <p:ext uri="{BB962C8B-B14F-4D97-AF65-F5344CB8AC3E}">
        <p14:creationId xmlns:p14="http://schemas.microsoft.com/office/powerpoint/2010/main" val="24367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ED157-C844-4F52-9A92-48E1B0917368}" type="slidenum">
              <a:rPr lang="en-GB" smtClean="0"/>
              <a:t>2</a:t>
            </a:fld>
            <a:endParaRPr lang="en-GB"/>
          </a:p>
        </p:txBody>
      </p:sp>
    </p:spTree>
    <p:extLst>
      <p:ext uri="{BB962C8B-B14F-4D97-AF65-F5344CB8AC3E}">
        <p14:creationId xmlns:p14="http://schemas.microsoft.com/office/powerpoint/2010/main" val="349894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9.svg"/><Relationship Id="rId12"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3.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22824" y="10743"/>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38773" y="3191996"/>
            <a:ext cx="2643154" cy="4216290"/>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 name="Freeform 5"/>
          <p:cNvSpPr/>
          <p:nvPr/>
        </p:nvSpPr>
        <p:spPr>
          <a:xfrm rot="1933650">
            <a:off x="1594545" y="2062972"/>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6" name="Freeform 6"/>
          <p:cNvSpPr/>
          <p:nvPr/>
        </p:nvSpPr>
        <p:spPr>
          <a:xfrm>
            <a:off x="2142971" y="4511268"/>
            <a:ext cx="2986824" cy="3305581"/>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688840" y="1903728"/>
            <a:ext cx="3194329" cy="2488826"/>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39468" y="1207647"/>
            <a:ext cx="3062636" cy="706719"/>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0" name="Freeform 10"/>
          <p:cNvSpPr/>
          <p:nvPr/>
        </p:nvSpPr>
        <p:spPr>
          <a:xfrm>
            <a:off x="7031933" y="1680139"/>
            <a:ext cx="3291253" cy="4072358"/>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13" name="TextBox 13"/>
          <p:cNvSpPr txBox="1"/>
          <p:nvPr/>
        </p:nvSpPr>
        <p:spPr>
          <a:xfrm>
            <a:off x="7120516" y="1853555"/>
            <a:ext cx="3172680" cy="4563813"/>
          </a:xfrm>
          <a:prstGeom prst="rect">
            <a:avLst/>
          </a:prstGeom>
        </p:spPr>
        <p:txBody>
          <a:bodyPr wrap="square" lIns="0" tIns="0" rIns="0" bIns="0" rtlCol="0" anchor="t">
            <a:spAutoFit/>
          </a:bodyPr>
          <a:lstStyle/>
          <a:p>
            <a:pPr>
              <a:lnSpc>
                <a:spcPts val="1721"/>
              </a:lnSpc>
            </a:pPr>
            <a:r>
              <a:rPr lang="en-US" sz="1400" b="1" spc="-71" dirty="0">
                <a:solidFill>
                  <a:srgbClr val="000000"/>
                </a:solidFill>
                <a:latin typeface="Abadi" panose="020B0604020104020204" pitchFamily="34" charset="0"/>
                <a:ea typeface="Childos Arabic"/>
                <a:cs typeface="Childos Arabic"/>
                <a:sym typeface="Childos Arabic"/>
              </a:rPr>
              <a:t>The Natural World:</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Know some similarities and differences between  the natural world around me and contrasting environments, drawing on experiences and what has been read in  class.</a:t>
            </a:r>
          </a:p>
          <a:p>
            <a:pPr>
              <a:lnSpc>
                <a:spcPts val="1721"/>
              </a:lnSpc>
            </a:pPr>
            <a:r>
              <a:rPr lang="en-GB" sz="1400" b="1" spc="-71" dirty="0">
                <a:solidFill>
                  <a:srgbClr val="000000"/>
                </a:solidFill>
                <a:latin typeface="Abadi" panose="020B0604020104020204" pitchFamily="34" charset="0"/>
                <a:ea typeface="Childos Arabic"/>
                <a:cs typeface="Childos Arabic"/>
                <a:sym typeface="Childos Arabic"/>
              </a:rPr>
              <a:t>People, Culture and Communities:</a:t>
            </a:r>
            <a:endParaRPr lang="en-GB" sz="1400" spc="-71" dirty="0">
              <a:solidFill>
                <a:srgbClr val="000000"/>
              </a:solidFill>
              <a:latin typeface="Abadi" panose="020B0604020104020204" pitchFamily="34" charset="0"/>
              <a:ea typeface="Childos Arabic"/>
              <a:cs typeface="Childos Arabic"/>
              <a:sym typeface="Childos Arabic"/>
            </a:endParaRP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Make comparisons of settings and fictional  settings.</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Explain some similarities and differences between  life in this country and other countries, drawing on knowledge from stories, non-fiction texts and, when appropriate, maps.</a:t>
            </a:r>
          </a:p>
          <a:p>
            <a:pPr marL="161587" lvl="1">
              <a:lnSpc>
                <a:spcPts val="1721"/>
              </a:lnSpc>
            </a:pPr>
            <a:r>
              <a:rPr lang="en-GB" sz="1400" b="1" spc="-71" dirty="0">
                <a:solidFill>
                  <a:srgbClr val="000000"/>
                </a:solidFill>
                <a:latin typeface="Abadi" panose="020B0604020104020204" pitchFamily="34" charset="0"/>
                <a:ea typeface="Childos Arabic"/>
                <a:cs typeface="Childos Arabic"/>
                <a:sym typeface="Childos Arabic"/>
              </a:rPr>
              <a:t>Past and Present:</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Comment on images of familiar situations in the past.</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understand the  past through settings, characters and events encountered in books read in class  and storytelling.</a:t>
            </a:r>
          </a:p>
          <a:p>
            <a:pPr marL="161587" lvl="1">
              <a:lnSpc>
                <a:spcPts val="1721"/>
              </a:lnSpc>
            </a:pPr>
            <a:endParaRPr lang="en-GB" sz="1200" b="1" spc="-71" dirty="0">
              <a:solidFill>
                <a:srgbClr val="000000"/>
              </a:solidFill>
              <a:latin typeface="Abadi" panose="020B0604020104020204" pitchFamily="34" charset="0"/>
              <a:ea typeface="Childos Arabic"/>
              <a:cs typeface="Childos Arabic"/>
              <a:sym typeface="Childos Arabic"/>
            </a:endParaRPr>
          </a:p>
          <a:p>
            <a:pPr marL="161587" lvl="1">
              <a:lnSpc>
                <a:spcPts val="1721"/>
              </a:lnSpc>
            </a:pPr>
            <a:endParaRPr lang="en-GB" sz="1050" spc="-71" dirty="0">
              <a:solidFill>
                <a:srgbClr val="000000"/>
              </a:solidFill>
              <a:latin typeface="Abadi" panose="020B0604020104020204" pitchFamily="34" charset="0"/>
              <a:ea typeface="Childos Arabic"/>
              <a:cs typeface="Childos Arabic"/>
              <a:sym typeface="Childos Arabic"/>
            </a:endParaRPr>
          </a:p>
          <a:p>
            <a:pPr marL="161587" lvl="1">
              <a:lnSpc>
                <a:spcPts val="1721"/>
              </a:lnSpc>
            </a:pPr>
            <a:endParaRPr lang="en-GB" sz="1200" spc="-71" dirty="0">
              <a:solidFill>
                <a:srgbClr val="000000"/>
              </a:solidFill>
              <a:latin typeface="Abadi" panose="020B0604020104020204" pitchFamily="34" charset="0"/>
              <a:ea typeface="Childos Arabic"/>
              <a:cs typeface="Childos Arabic"/>
              <a:sym typeface="Childos Arabic"/>
            </a:endParaRPr>
          </a:p>
        </p:txBody>
      </p:sp>
      <p:sp>
        <p:nvSpPr>
          <p:cNvPr id="14" name="Freeform 14"/>
          <p:cNvSpPr/>
          <p:nvPr/>
        </p:nvSpPr>
        <p:spPr>
          <a:xfrm>
            <a:off x="4786125" y="5767390"/>
            <a:ext cx="5798165" cy="2216233"/>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algn="ctr"/>
            <a:r>
              <a:rPr lang="en-GB" b="1" dirty="0"/>
              <a:t> </a:t>
            </a:r>
            <a:endParaRPr lang="en-GB" b="1" dirty="0">
              <a:latin typeface="Apricots" pitchFamily="50" charset="0"/>
            </a:endParaRPr>
          </a:p>
          <a:p>
            <a:pPr algn="ctr"/>
            <a:r>
              <a:rPr lang="en-GB" b="1" dirty="0">
                <a:latin typeface="Apricots" pitchFamily="50" charset="0"/>
              </a:rPr>
              <a:t>To the Ends of the Earth</a:t>
            </a:r>
          </a:p>
          <a:p>
            <a:pPr algn="ctr"/>
            <a:r>
              <a:rPr lang="en-GB" sz="1200" dirty="0">
                <a:latin typeface="Abadi" panose="020B0604020104020204" pitchFamily="34" charset="0"/>
              </a:rPr>
              <a:t>This half term in RE, we are learning about the coming of the Holy Spirit at Pentecost and how the early Christians shared the Good News of Jesus through their actions and community life. We are exploring how we are all called to live together as one family, remembering that everyone is a child of God. Even though we may be different, we are all connected, like one big family holding hands, and we are learning how to care for and love one another just as Jesus taught us.</a:t>
            </a:r>
          </a:p>
        </p:txBody>
      </p:sp>
      <p:sp>
        <p:nvSpPr>
          <p:cNvPr id="15" name="Freeform 15"/>
          <p:cNvSpPr/>
          <p:nvPr/>
        </p:nvSpPr>
        <p:spPr>
          <a:xfrm>
            <a:off x="4686687" y="5275467"/>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1225286">
            <a:off x="1519288" y="2335024"/>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230592"/>
            <a:ext cx="3145326" cy="1962076"/>
          </a:xfrm>
          <a:prstGeom prst="rect">
            <a:avLst/>
          </a:prstGeom>
        </p:spPr>
        <p:txBody>
          <a:bodyPr lIns="0" tIns="0" rIns="0" bIns="0" rtlCol="0" anchor="t">
            <a:spAutoFit/>
          </a:bodyPr>
          <a:lstStyle/>
          <a:p>
            <a:pPr algn="l">
              <a:lnSpc>
                <a:spcPts val="1725"/>
              </a:lnSpc>
            </a:pPr>
            <a:r>
              <a:rPr lang="en-US" sz="1600" b="1" spc="-72" dirty="0">
                <a:solidFill>
                  <a:srgbClr val="000000"/>
                </a:solidFill>
                <a:latin typeface="Abadi" panose="020B0604020104020204" pitchFamily="34" charset="0"/>
                <a:ea typeface="Childos Arabic"/>
                <a:cs typeface="Childos Arabic"/>
                <a:sym typeface="Childos Arabic"/>
              </a:rPr>
              <a:t>We will be looking at:</a:t>
            </a:r>
            <a:endParaRPr lang="en-US" sz="1600" spc="-72" dirty="0">
              <a:solidFill>
                <a:srgbClr val="000000"/>
              </a:solidFill>
              <a:latin typeface="Abadi" panose="020B0604020104020204" pitchFamily="34" charset="0"/>
              <a:ea typeface="Childos Arabic"/>
              <a:cs typeface="Childos Arabic"/>
              <a:sym typeface="Childos Arabic"/>
            </a:endParaRP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3D Shapes </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Building numbers beyond 10.</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Verbal counting beyond 20.</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How many now? Adding and take away.</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Sharing and grouping.</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Even and odd.</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Doubles.</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Literacy </a:t>
            </a:r>
          </a:p>
        </p:txBody>
      </p:sp>
      <p:sp>
        <p:nvSpPr>
          <p:cNvPr id="22" name="TextBox 22"/>
          <p:cNvSpPr txBox="1"/>
          <p:nvPr/>
        </p:nvSpPr>
        <p:spPr>
          <a:xfrm>
            <a:off x="152286" y="2372611"/>
            <a:ext cx="1658537" cy="657231"/>
          </a:xfrm>
          <a:prstGeom prst="rect">
            <a:avLst/>
          </a:prstGeom>
        </p:spPr>
        <p:txBody>
          <a:bodyPr lIns="0" tIns="0" rIns="0" bIns="0" rtlCol="0" anchor="t">
            <a:spAutoFit/>
          </a:bodyPr>
          <a:lstStyle/>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085690" y="1254094"/>
            <a:ext cx="3198062" cy="456920"/>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ea typeface="Childos Arabic"/>
                <a:cs typeface="Childos Arabic"/>
                <a:sym typeface="Childos Arabic"/>
              </a:rPr>
              <a:t>Understanding the World</a:t>
            </a:r>
          </a:p>
        </p:txBody>
      </p:sp>
      <p:sp>
        <p:nvSpPr>
          <p:cNvPr id="25" name="TextBox 25"/>
          <p:cNvSpPr txBox="1"/>
          <p:nvPr/>
        </p:nvSpPr>
        <p:spPr>
          <a:xfrm>
            <a:off x="4789373" y="5267428"/>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2549650" y="4920043"/>
            <a:ext cx="2115465" cy="2180084"/>
          </a:xfrm>
          <a:prstGeom prst="rect">
            <a:avLst/>
          </a:prstGeom>
        </p:spPr>
        <p:txBody>
          <a:bodyPr wrap="square" lIns="0" tIns="0" rIns="0" bIns="0" rtlCol="0" anchor="t">
            <a:spAutoFit/>
          </a:bodyPr>
          <a:lstStyle/>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We follow the Little Wandle scheme. </a:t>
            </a:r>
          </a:p>
          <a:p>
            <a:pPr>
              <a:lnSpc>
                <a:spcPts val="1699"/>
              </a:lnSpc>
              <a:spcBef>
                <a:spcPct val="0"/>
              </a:spcBef>
            </a:pPr>
            <a:r>
              <a:rPr lang="en-US" sz="1478" b="1" u="sng" spc="-70" dirty="0">
                <a:solidFill>
                  <a:srgbClr val="000000"/>
                </a:solidFill>
                <a:latin typeface="Abadi" panose="020B0604020104020204" pitchFamily="34" charset="0"/>
                <a:ea typeface="Childos Arabic"/>
                <a:cs typeface="Childos Arabic"/>
                <a:sym typeface="Childos Arabic"/>
              </a:rPr>
              <a:t>Graphemes:</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Review all Phase 3 sounds</a:t>
            </a:r>
          </a:p>
          <a:p>
            <a:pPr>
              <a:lnSpc>
                <a:spcPts val="1699"/>
              </a:lnSpc>
              <a:spcBef>
                <a:spcPct val="0"/>
              </a:spcBef>
            </a:pPr>
            <a:endParaRPr lang="en-US" sz="1478" spc="-70" dirty="0">
              <a:solidFill>
                <a:srgbClr val="000000"/>
              </a:solidFill>
              <a:latin typeface="Abadi" panose="020B0604020104020204" pitchFamily="34" charset="0"/>
              <a:ea typeface="Childos Arabic"/>
              <a:cs typeface="Childos Arabic"/>
              <a:sym typeface="Childos Arabic"/>
            </a:endParaRPr>
          </a:p>
          <a:p>
            <a:pPr>
              <a:lnSpc>
                <a:spcPts val="1699"/>
              </a:lnSpc>
              <a:spcBef>
                <a:spcPct val="0"/>
              </a:spcBef>
            </a:pPr>
            <a:r>
              <a:rPr lang="en-US" sz="1478" b="1" u="sng" spc="-70" dirty="0">
                <a:solidFill>
                  <a:srgbClr val="000000"/>
                </a:solidFill>
                <a:latin typeface="Abadi" panose="020B0604020104020204" pitchFamily="34" charset="0"/>
                <a:ea typeface="Childos Arabic"/>
                <a:cs typeface="Childos Arabic"/>
                <a:sym typeface="Childos Arabic"/>
              </a:rPr>
              <a:t>Tricky words::</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said, so, have, like, some, come, love, do, were, here, little, says, there, when, what, one, out, today.</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31460" y="-212974"/>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F2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6465464" y="838449"/>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4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Pentecost 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6"/>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7"/>
            <a:stretch>
              <a:fillRect/>
            </a:stretch>
          </a:blipFill>
        </p:spPr>
        <p:txBody>
          <a:bodyPr/>
          <a:lstStyle/>
          <a:p>
            <a:endParaRPr lang="en-GB"/>
          </a:p>
        </p:txBody>
      </p:sp>
      <p:sp>
        <p:nvSpPr>
          <p:cNvPr id="36" name="Freeform 5">
            <a:extLst>
              <a:ext uri="{FF2B5EF4-FFF2-40B4-BE49-F238E27FC236}">
                <a16:creationId xmlns:a16="http://schemas.microsoft.com/office/drawing/2014/main" id="{E765FE06-29DB-4234-974E-559E9C9E122E}"/>
              </a:ext>
            </a:extLst>
          </p:cNvPr>
          <p:cNvSpPr/>
          <p:nvPr/>
        </p:nvSpPr>
        <p:spPr>
          <a:xfrm rot="1111653">
            <a:off x="3338584" y="4266029"/>
            <a:ext cx="1514696" cy="667362"/>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37" name="TextBox 18">
            <a:extLst>
              <a:ext uri="{FF2B5EF4-FFF2-40B4-BE49-F238E27FC236}">
                <a16:creationId xmlns:a16="http://schemas.microsoft.com/office/drawing/2014/main" id="{28A4C081-FCB6-44CB-930C-3DFBBB98BF9A}"/>
              </a:ext>
            </a:extLst>
          </p:cNvPr>
          <p:cNvSpPr txBox="1"/>
          <p:nvPr/>
        </p:nvSpPr>
        <p:spPr>
          <a:xfrm rot="836563">
            <a:off x="2986059" y="4456542"/>
            <a:ext cx="2204910" cy="323165"/>
          </a:xfrm>
          <a:prstGeom prst="rect">
            <a:avLst/>
          </a:prstGeom>
        </p:spPr>
        <p:txBody>
          <a:bodyPr lIns="0" tIns="0" rIns="0" bIns="0" rtlCol="0" anchor="t">
            <a:spAutoFit/>
          </a:bodyPr>
          <a:lstStyle/>
          <a:p>
            <a:pPr algn="ctr">
              <a:lnSpc>
                <a:spcPts val="2420"/>
              </a:lnSpc>
            </a:pPr>
            <a:r>
              <a:rPr lang="en-US" sz="2400" spc="-123" dirty="0">
                <a:solidFill>
                  <a:srgbClr val="000000"/>
                </a:solidFill>
                <a:latin typeface="Childos Arabic"/>
                <a:ea typeface="Childos Arabic"/>
                <a:cs typeface="Childos Arabic"/>
                <a:sym typeface="Childos Arabic"/>
              </a:rPr>
              <a:t>Phonics</a:t>
            </a:r>
          </a:p>
        </p:txBody>
      </p:sp>
      <p:sp>
        <p:nvSpPr>
          <p:cNvPr id="38" name="TextBox 19">
            <a:extLst>
              <a:ext uri="{FF2B5EF4-FFF2-40B4-BE49-F238E27FC236}">
                <a16:creationId xmlns:a16="http://schemas.microsoft.com/office/drawing/2014/main" id="{5122111F-9F73-47C8-9520-5121C969E653}"/>
              </a:ext>
            </a:extLst>
          </p:cNvPr>
          <p:cNvSpPr txBox="1"/>
          <p:nvPr/>
        </p:nvSpPr>
        <p:spPr>
          <a:xfrm>
            <a:off x="184490" y="3723756"/>
            <a:ext cx="2376234" cy="2826415"/>
          </a:xfrm>
          <a:prstGeom prst="rect">
            <a:avLst/>
          </a:prstGeom>
        </p:spPr>
        <p:txBody>
          <a:bodyPr wrap="square" lIns="0" tIns="0" rIns="0" bIns="0" rtlCol="0" anchor="t">
            <a:spAutoFit/>
          </a:bodyPr>
          <a:lstStyle/>
          <a:p>
            <a:pPr>
              <a:lnSpc>
                <a:spcPts val="1725"/>
              </a:lnSpc>
            </a:pPr>
            <a:r>
              <a:rPr lang="en-US" sz="1400" b="1" spc="-72" dirty="0">
                <a:solidFill>
                  <a:srgbClr val="000000"/>
                </a:solidFill>
                <a:latin typeface="Abadi" panose="020B0604020104020204" pitchFamily="34" charset="0"/>
                <a:ea typeface="Childos Arabic"/>
                <a:cs typeface="Childos Arabic"/>
                <a:sym typeface="Childos Arabic"/>
              </a:rPr>
              <a:t>Comprehension:</a:t>
            </a:r>
          </a:p>
          <a:p>
            <a:pPr marL="285750" indent="-285750">
              <a:lnSpc>
                <a:spcPts val="1725"/>
              </a:lnSpc>
              <a:buFont typeface="Arial" panose="020B0604020202020204" pitchFamily="34" charset="0"/>
              <a:buChar char="•"/>
            </a:pPr>
            <a:r>
              <a:rPr lang="en-GB" sz="1400" spc="-72" dirty="0">
                <a:solidFill>
                  <a:srgbClr val="000000"/>
                </a:solidFill>
                <a:latin typeface="Abadi" panose="020B0604020104020204" pitchFamily="34" charset="0"/>
                <a:ea typeface="Childos Arabic"/>
                <a:cs typeface="Childos Arabic"/>
                <a:sym typeface="Childos Arabic"/>
              </a:rPr>
              <a:t>Listen to stories, accurately anticipating key events &amp; respond to what they hear with relevant comments, questions, and reactions.</a:t>
            </a:r>
          </a:p>
          <a:p>
            <a:pPr marL="285750" indent="-285750">
              <a:lnSpc>
                <a:spcPts val="1725"/>
              </a:lnSpc>
              <a:buFont typeface="Arial" panose="020B0604020202020204" pitchFamily="34" charset="0"/>
              <a:buChar char="•"/>
            </a:pPr>
            <a:endParaRPr lang="en-GB" sz="1400" b="1" spc="-72" dirty="0">
              <a:solidFill>
                <a:srgbClr val="000000"/>
              </a:solidFill>
              <a:latin typeface="Abadi" panose="020B0604020104020204" pitchFamily="34" charset="0"/>
              <a:ea typeface="Childos Arabic"/>
              <a:cs typeface="Childos Arabic"/>
              <a:sym typeface="Childos Arabic"/>
            </a:endParaRPr>
          </a:p>
          <a:p>
            <a:pPr>
              <a:lnSpc>
                <a:spcPts val="1725"/>
              </a:lnSpc>
            </a:pPr>
            <a:r>
              <a:rPr lang="en-US" sz="1400" b="1" spc="-72" dirty="0">
                <a:solidFill>
                  <a:srgbClr val="000000"/>
                </a:solidFill>
                <a:latin typeface="Abadi" panose="020B0604020104020204" pitchFamily="34" charset="0"/>
                <a:ea typeface="Childos Arabic"/>
                <a:cs typeface="Childos Arabic"/>
                <a:sym typeface="Childos Arabic"/>
              </a:rPr>
              <a:t>Writing</a:t>
            </a:r>
            <a:r>
              <a:rPr lang="en-US" sz="1400" spc="-72" dirty="0">
                <a:solidFill>
                  <a:srgbClr val="000000"/>
                </a:solidFill>
                <a:latin typeface="Abadi" panose="020B0604020104020204" pitchFamily="34" charset="0"/>
                <a:ea typeface="Childos Arabic"/>
                <a:cs typeface="Childos Arabic"/>
                <a:sym typeface="Childos Arabic"/>
              </a:rPr>
              <a:t>:</a:t>
            </a:r>
          </a:p>
          <a:p>
            <a:pPr marL="285750" indent="-285750">
              <a:lnSpc>
                <a:spcPts val="1725"/>
              </a:lnSpc>
              <a:buFont typeface="Arial" panose="020B0604020202020204" pitchFamily="34" charset="0"/>
              <a:buChar char="•"/>
            </a:pPr>
            <a:r>
              <a:rPr lang="en-GB" sz="1400" spc="-72" dirty="0">
                <a:solidFill>
                  <a:srgbClr val="000000"/>
                </a:solidFill>
                <a:latin typeface="Abadi" panose="020B0604020104020204" pitchFamily="34" charset="0"/>
                <a:ea typeface="Childos Arabic"/>
                <a:cs typeface="Childos Arabic"/>
                <a:sym typeface="Childos Arabic"/>
              </a:rPr>
              <a:t>Write for a purpose in role play using phonetically plausible attempts at words whilst beginning to use finger spaces. </a:t>
            </a:r>
          </a:p>
        </p:txBody>
      </p:sp>
      <p:pic>
        <p:nvPicPr>
          <p:cNvPr id="11" name="Picture 10">
            <a:extLst>
              <a:ext uri="{FF2B5EF4-FFF2-40B4-BE49-F238E27FC236}">
                <a16:creationId xmlns:a16="http://schemas.microsoft.com/office/drawing/2014/main" id="{211AE1A0-3F0C-47A1-8272-E4EEE010BF89}"/>
              </a:ext>
            </a:extLst>
          </p:cNvPr>
          <p:cNvPicPr>
            <a:picLocks noChangeAspect="1"/>
          </p:cNvPicPr>
          <p:nvPr/>
        </p:nvPicPr>
        <p:blipFill>
          <a:blip r:embed="rId18"/>
          <a:stretch>
            <a:fillRect/>
          </a:stretch>
        </p:blipFill>
        <p:spPr>
          <a:xfrm>
            <a:off x="296289" y="2600201"/>
            <a:ext cx="1632324" cy="1011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66746" y="-45452"/>
            <a:ext cx="10852472" cy="7591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105472" y="51853"/>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92100" y="4422072"/>
            <a:ext cx="2798206" cy="255394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9" name="Freeform 9"/>
          <p:cNvSpPr/>
          <p:nvPr/>
        </p:nvSpPr>
        <p:spPr>
          <a:xfrm>
            <a:off x="141559" y="439120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6737703" y="4250527"/>
            <a:ext cx="3768123" cy="2711293"/>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265201" y="3594906"/>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452340" y="90533"/>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PSED </a:t>
            </a:r>
          </a:p>
        </p:txBody>
      </p:sp>
      <p:sp>
        <p:nvSpPr>
          <p:cNvPr id="27" name="TextBox 27"/>
          <p:cNvSpPr txBox="1"/>
          <p:nvPr/>
        </p:nvSpPr>
        <p:spPr>
          <a:xfrm>
            <a:off x="533077" y="4375985"/>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grpSp>
        <p:nvGrpSpPr>
          <p:cNvPr id="32" name="Group 32"/>
          <p:cNvGrpSpPr/>
          <p:nvPr/>
        </p:nvGrpSpPr>
        <p:grpSpPr>
          <a:xfrm rot="857849">
            <a:off x="7060946" y="4248315"/>
            <a:ext cx="1978058" cy="485069"/>
            <a:chOff x="35007" y="155519"/>
            <a:chExt cx="2122922" cy="646759"/>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742151">
              <a:off x="716747" y="155519"/>
              <a:ext cx="703151" cy="64675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grpSp>
      <p:sp>
        <p:nvSpPr>
          <p:cNvPr id="35" name="TextBox 35"/>
          <p:cNvSpPr txBox="1"/>
          <p:nvPr/>
        </p:nvSpPr>
        <p:spPr>
          <a:xfrm>
            <a:off x="7072427" y="5026676"/>
            <a:ext cx="3641665" cy="1204176"/>
          </a:xfrm>
          <a:prstGeom prst="rect">
            <a:avLst/>
          </a:prstGeom>
        </p:spPr>
        <p:txBody>
          <a:bodyPr wrap="square" lIns="0" tIns="0" rIns="0" bIns="0" rtlCol="0" anchor="t">
            <a:spAutoFit/>
          </a:bodyPr>
          <a:lstStyle/>
          <a:p>
            <a:pPr>
              <a:lnSpc>
                <a:spcPts val="1947"/>
              </a:lnSpc>
              <a:spcBef>
                <a:spcPct val="0"/>
              </a:spcBef>
            </a:pPr>
            <a:r>
              <a:rPr lang="en-GB" sz="1600" b="1" spc="-81" dirty="0">
                <a:solidFill>
                  <a:srgbClr val="000000"/>
                </a:solidFill>
                <a:latin typeface="Abadi" panose="020B0604020104020204" pitchFamily="34" charset="0"/>
                <a:ea typeface="Childos Arabic"/>
                <a:cs typeface="Childos Arabic"/>
                <a:sym typeface="Childos Arabic"/>
              </a:rPr>
              <a:t>Coordination and balance</a:t>
            </a:r>
            <a:endParaRPr lang="en-GB" sz="1400" spc="-81" dirty="0">
              <a:solidFill>
                <a:srgbClr val="000000"/>
              </a:solidFill>
              <a:latin typeface="Abadi" panose="020B0604020104020204" pitchFamily="34" charset="0"/>
              <a:ea typeface="Childos Arabic"/>
              <a:cs typeface="Childos Arabic"/>
              <a:sym typeface="Childos Arabic"/>
            </a:endParaRPr>
          </a:p>
          <a:p>
            <a:pPr marL="285750" indent="-285750">
              <a:lnSpc>
                <a:spcPts val="1947"/>
              </a:lnSpc>
              <a:spcBef>
                <a:spcPct val="0"/>
              </a:spcBef>
              <a:buFont typeface="Arial" panose="020B0604020202020204" pitchFamily="34" charset="0"/>
              <a:buChar char="•"/>
            </a:pPr>
            <a:r>
              <a:rPr lang="en-GB" sz="1400" spc="-81" dirty="0">
                <a:solidFill>
                  <a:srgbClr val="000000"/>
                </a:solidFill>
                <a:latin typeface="Abadi" panose="020B0604020104020204" pitchFamily="34" charset="0"/>
                <a:ea typeface="Childos Arabic"/>
                <a:cs typeface="Childos Arabic"/>
                <a:sym typeface="Childos Arabic"/>
              </a:rPr>
              <a:t>Children are able to show good control and coordination in large and small movements.</a:t>
            </a:r>
          </a:p>
          <a:p>
            <a:pPr marL="285750" indent="-285750">
              <a:lnSpc>
                <a:spcPts val="1947"/>
              </a:lnSpc>
              <a:spcBef>
                <a:spcPct val="0"/>
              </a:spcBef>
              <a:buFont typeface="Arial" panose="020B0604020202020204" pitchFamily="34" charset="0"/>
              <a:buChar char="•"/>
            </a:pPr>
            <a:r>
              <a:rPr lang="en-GB" sz="1400" spc="-81" dirty="0">
                <a:solidFill>
                  <a:srgbClr val="000000"/>
                </a:solidFill>
                <a:latin typeface="Abadi" panose="020B0604020104020204" pitchFamily="34" charset="0"/>
                <a:ea typeface="Childos Arabic"/>
                <a:cs typeface="Childos Arabic"/>
                <a:sym typeface="Childos Arabic"/>
              </a:rPr>
              <a:t>To move with confidence and coordination on simple equipment. </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3145022" cy="57096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563198" y="104044"/>
            <a:ext cx="2937644"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Physical Development</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325057"/>
            <a:ext cx="3749040" cy="40467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6432" y="4422072"/>
            <a:ext cx="4706422"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196848" y="4724078"/>
            <a:ext cx="4860796" cy="2923877"/>
          </a:xfrm>
          <a:prstGeom prst="rect">
            <a:avLst/>
          </a:prstGeom>
          <a:noFill/>
        </p:spPr>
        <p:txBody>
          <a:bodyPr wrap="square">
            <a:spAutoFit/>
          </a:bodyPr>
          <a:lstStyle/>
          <a:p>
            <a:pPr>
              <a:buNone/>
            </a:pPr>
            <a:r>
              <a:rPr lang="en-GB" sz="1400" b="1" dirty="0">
                <a:latin typeface="Abadi" panose="020B0604020104020204" pitchFamily="34" charset="0"/>
                <a:ea typeface="Calibri" panose="020F0502020204030204" pitchFamily="34" charset="0"/>
                <a:cs typeface="Aldhabi" panose="020B0604020202020204" pitchFamily="2" charset="-78"/>
              </a:rPr>
              <a:t>Creating with Materials:</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Explore different textures.</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Draw with details.</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Work in a group to create a box model, listening to each other’s ideas about how to improve and change their model.</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Explain how they have made a model and what its purpose is.</a:t>
            </a:r>
          </a:p>
          <a:p>
            <a:r>
              <a:rPr lang="en-GB" sz="1400" b="1" dirty="0">
                <a:latin typeface="Abadi" panose="020B0604020104020204" pitchFamily="34" charset="0"/>
                <a:ea typeface="Calibri" panose="020F0502020204030204" pitchFamily="34" charset="0"/>
                <a:cs typeface="Aldhabi" panose="020B0604020202020204" pitchFamily="2" charset="-78"/>
              </a:rPr>
              <a:t>Being Imaginative and Expressive:</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Change the tempo and dynamics whilst playing music.</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Use a wide variety of instruments.</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Begin to understand emotion through music and describe music  in simple term e.g. ‘happy’, ‘sad’ or ‘scary’.</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Use familiar stories to innovate small world play with their peers</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Use the outside areas (stage/boat/trim-trail) to act out familiar stories and change them with their peers.</a:t>
            </a:r>
          </a:p>
          <a:p>
            <a:pPr marL="285750" indent="-285750">
              <a:buFont typeface="Arial" panose="020B0604020202020204" pitchFamily="34" charset="0"/>
              <a:buChar char="•"/>
            </a:pPr>
            <a:endParaRPr lang="en-GB" sz="1200" dirty="0">
              <a:latin typeface="Abadi" panose="020B0604020104020204" pitchFamily="34" charset="0"/>
              <a:ea typeface="Calibri" panose="020F0502020204030204" pitchFamily="34" charset="0"/>
              <a:cs typeface="Aldhabi" panose="020B0604020202020204" pitchFamily="2" charset="-78"/>
            </a:endParaRP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1">
              <a:extLst>
                <a:ext uri="{96DAC541-7B7A-43D3-8B79-37D633B846F1}">
                  <asvg:svgBlip xmlns:asvg="http://schemas.microsoft.com/office/drawing/2016/SVG/main" r:embed="rId12"/>
                </a:ext>
              </a:extLst>
            </a:blip>
            <a:stretch>
              <a:fillRect l="-1763" b="-41782"/>
            </a:stretch>
          </a:blipFill>
        </p:spPr>
        <p:txBody>
          <a:bodyPr/>
          <a:lstStyle/>
          <a:p>
            <a:endParaRPr lang="en-GB" sz="1600" dirty="0"/>
          </a:p>
        </p:txBody>
      </p:sp>
      <p:grpSp>
        <p:nvGrpSpPr>
          <p:cNvPr id="11" name="Group 11"/>
          <p:cNvGrpSpPr>
            <a:grpSpLocks noChangeAspect="1"/>
          </p:cNvGrpSpPr>
          <p:nvPr/>
        </p:nvGrpSpPr>
        <p:grpSpPr>
          <a:xfrm rot="955323">
            <a:off x="9417160" y="6555801"/>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3"/>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16683" y="738790"/>
            <a:ext cx="3269043" cy="3477875"/>
          </a:xfrm>
          <a:prstGeom prst="rect">
            <a:avLst/>
          </a:prstGeom>
          <a:noFill/>
        </p:spPr>
        <p:txBody>
          <a:bodyPr wrap="square" rtlCol="0">
            <a:spAutoFit/>
          </a:bodyPr>
          <a:lstStyle/>
          <a:p>
            <a:r>
              <a:rPr lang="en-GB" sz="1600" b="1" dirty="0">
                <a:latin typeface="Abadi" panose="020B0604020104020204" pitchFamily="34" charset="0"/>
              </a:rPr>
              <a:t>Fine Motor Skills</a:t>
            </a:r>
            <a:r>
              <a:rPr lang="en-GB" sz="1600" dirty="0">
                <a:latin typeface="Abadi" panose="020B0604020104020204" pitchFamily="34" charset="0"/>
              </a:rPr>
              <a:t>:</a:t>
            </a:r>
          </a:p>
          <a:p>
            <a:pPr marL="171450" indent="-171450">
              <a:buFont typeface="Arial" panose="020B0604020202020204" pitchFamily="34" charset="0"/>
              <a:buChar char="•"/>
            </a:pPr>
            <a:r>
              <a:rPr lang="en-GB" sz="1400" dirty="0">
                <a:latin typeface="Abadi" panose="020B0604020104020204" pitchFamily="34" charset="0"/>
              </a:rPr>
              <a:t>Develop the foundations of a handwriting style which is fast, accurate and efficient..</a:t>
            </a:r>
          </a:p>
          <a:p>
            <a:r>
              <a:rPr lang="en-GB" sz="1600" b="1" dirty="0">
                <a:latin typeface="Abadi" panose="020B0604020104020204" pitchFamily="34" charset="0"/>
              </a:rPr>
              <a:t>Gross Motor Skills</a:t>
            </a:r>
            <a:r>
              <a:rPr lang="en-GB" sz="1600" dirty="0">
                <a:latin typeface="Abadi" panose="020B0604020104020204" pitchFamily="34" charset="0"/>
              </a:rPr>
              <a:t>:</a:t>
            </a:r>
          </a:p>
          <a:p>
            <a:pPr marL="171450" indent="-171450">
              <a:buFont typeface="Arial" panose="020B0604020202020204" pitchFamily="34" charset="0"/>
              <a:buChar char="•"/>
            </a:pPr>
            <a:r>
              <a:rPr lang="en-GB" sz="1400" dirty="0">
                <a:latin typeface="Abadi" panose="020B0604020104020204" pitchFamily="34" charset="0"/>
              </a:rPr>
              <a:t>Develop the overall body strength, co-ordination, balance and agility needed to  engage successfully with future physical education sessions and other physical disciplines including dance, gymnastics, sport and swimming.</a:t>
            </a:r>
            <a:endParaRPr lang="en-GB" sz="1600" dirty="0">
              <a:latin typeface="Abadi" panose="020B0604020104020204" pitchFamily="34" charset="0"/>
            </a:endParaRPr>
          </a:p>
          <a:p>
            <a:endParaRPr lang="en-GB" sz="1600" dirty="0">
              <a:latin typeface="Abadi" panose="020B0604020104020204" pitchFamily="34" charset="0"/>
            </a:endParaRPr>
          </a:p>
          <a:p>
            <a:endParaRPr lang="en-GB" sz="1600" dirty="0">
              <a:latin typeface="Abadi" panose="020B0604020104020204" pitchFamily="34" charset="0"/>
            </a:endParaRPr>
          </a:p>
          <a:p>
            <a:endParaRPr lang="en-GB" sz="1600" dirty="0">
              <a:latin typeface="Abadi" panose="020B0604020104020204" pitchFamily="34" charset="0"/>
            </a:endParaRPr>
          </a:p>
        </p:txBody>
      </p:sp>
      <p:sp>
        <p:nvSpPr>
          <p:cNvPr id="39" name="Freeform 7">
            <a:extLst>
              <a:ext uri="{FF2B5EF4-FFF2-40B4-BE49-F238E27FC236}">
                <a16:creationId xmlns:a16="http://schemas.microsoft.com/office/drawing/2014/main" id="{C5A36BEA-FDD6-7A57-857C-7B6F9B0BDA40}"/>
              </a:ext>
            </a:extLst>
          </p:cNvPr>
          <p:cNvSpPr/>
          <p:nvPr/>
        </p:nvSpPr>
        <p:spPr>
          <a:xfrm>
            <a:off x="3992528" y="289432"/>
            <a:ext cx="3489697" cy="346070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4">
              <a:extLst>
                <a:ext uri="{96DAC541-7B7A-43D3-8B79-37D633B846F1}">
                  <asvg:svgBlip xmlns:asvg="http://schemas.microsoft.com/office/drawing/2016/SVG/main" r:embed="rId15"/>
                </a:ext>
              </a:extLst>
            </a:blip>
            <a:stretch>
              <a:fillRect b="-9762"/>
            </a:stretch>
          </a:blipFill>
        </p:spPr>
        <p:txBody>
          <a:bodyPr/>
          <a:lstStyle/>
          <a:p>
            <a:endParaRPr lang="en-GB"/>
          </a:p>
        </p:txBody>
      </p:sp>
      <p:sp>
        <p:nvSpPr>
          <p:cNvPr id="50" name="TextBox 49">
            <a:extLst>
              <a:ext uri="{FF2B5EF4-FFF2-40B4-BE49-F238E27FC236}">
                <a16:creationId xmlns:a16="http://schemas.microsoft.com/office/drawing/2014/main" id="{BF65E8B5-A14A-2540-4B39-BD0A52928774}"/>
              </a:ext>
            </a:extLst>
          </p:cNvPr>
          <p:cNvSpPr txBox="1"/>
          <p:nvPr/>
        </p:nvSpPr>
        <p:spPr>
          <a:xfrm>
            <a:off x="4027371" y="1567194"/>
            <a:ext cx="3483932" cy="1815882"/>
          </a:xfrm>
          <a:prstGeom prst="rect">
            <a:avLst/>
          </a:prstGeom>
          <a:solidFill>
            <a:schemeClr val="bg1"/>
          </a:solidFill>
        </p:spPr>
        <p:txBody>
          <a:bodyPr wrap="square" rtlCol="0">
            <a:spAutoFit/>
          </a:bodyPr>
          <a:lstStyle/>
          <a:p>
            <a:r>
              <a:rPr lang="en-GB" sz="1400" b="1" dirty="0">
                <a:latin typeface="Abadi" panose="020B0604020104020204" pitchFamily="34" charset="0"/>
              </a:rPr>
              <a:t>Listening</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Follow a story without pictures or props.</a:t>
            </a:r>
          </a:p>
          <a:p>
            <a:pPr marL="171450" indent="-171450">
              <a:buFont typeface="Arial" panose="020B0604020202020204" pitchFamily="34" charset="0"/>
              <a:buChar char="•"/>
            </a:pPr>
            <a:r>
              <a:rPr lang="en-GB" sz="1200" dirty="0">
                <a:latin typeface="Abadi" panose="020B0604020104020204" pitchFamily="34" charset="0"/>
              </a:rPr>
              <a:t>Understand and use questions such as who; why; when; where and how.</a:t>
            </a:r>
          </a:p>
          <a:p>
            <a:r>
              <a:rPr lang="en-GB" sz="1400" b="1" dirty="0">
                <a:latin typeface="Abadi" panose="020B0604020104020204" pitchFamily="34" charset="0"/>
              </a:rPr>
              <a:t>Speaking</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Use language to imagine and recreate roles and experiences in play situations.</a:t>
            </a:r>
          </a:p>
          <a:p>
            <a:pPr marL="171450" indent="-171450">
              <a:buFont typeface="Arial" panose="020B0604020202020204" pitchFamily="34" charset="0"/>
              <a:buChar char="•"/>
            </a:pPr>
            <a:r>
              <a:rPr lang="en-GB" sz="1200" dirty="0">
                <a:latin typeface="Abadi" panose="020B0604020104020204" pitchFamily="34" charset="0"/>
              </a:rPr>
              <a:t>Link statements and stick to a main theme or intention.</a:t>
            </a:r>
          </a:p>
        </p:txBody>
      </p:sp>
      <p:sp>
        <p:nvSpPr>
          <p:cNvPr id="46" name="Freeform 3">
            <a:extLst>
              <a:ext uri="{FF2B5EF4-FFF2-40B4-BE49-F238E27FC236}">
                <a16:creationId xmlns:a16="http://schemas.microsoft.com/office/drawing/2014/main" id="{6D588802-E09F-39E7-F7BE-46C7669E0EBF}"/>
              </a:ext>
            </a:extLst>
          </p:cNvPr>
          <p:cNvSpPr/>
          <p:nvPr/>
        </p:nvSpPr>
        <p:spPr>
          <a:xfrm>
            <a:off x="3963225" y="806989"/>
            <a:ext cx="3346443" cy="55000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012242" y="803024"/>
            <a:ext cx="3142742" cy="982705"/>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cs typeface="Childos Arabic"/>
                <a:sym typeface="Childos Arabic"/>
              </a:rPr>
              <a:t>Communication and Language</a:t>
            </a:r>
            <a:endParaRPr lang="en-GB" sz="2000" dirty="0"/>
          </a:p>
          <a:p>
            <a:pPr algn="ctr">
              <a:lnSpc>
                <a:spcPts val="4060"/>
              </a:lnSpc>
            </a:pPr>
            <a:r>
              <a:rPr lang="en-US" sz="2000" dirty="0">
                <a:solidFill>
                  <a:srgbClr val="000000"/>
                </a:solidFill>
                <a:latin typeface="Apricots" pitchFamily="50" charset="0"/>
                <a:ea typeface="Childos Arabic"/>
                <a:cs typeface="Childos Arabic"/>
                <a:sym typeface="Childos Arabic"/>
              </a:rPr>
              <a:t> </a:t>
            </a:r>
          </a:p>
        </p:txBody>
      </p:sp>
      <p:sp>
        <p:nvSpPr>
          <p:cNvPr id="44" name="TextBox 43">
            <a:extLst>
              <a:ext uri="{FF2B5EF4-FFF2-40B4-BE49-F238E27FC236}">
                <a16:creationId xmlns:a16="http://schemas.microsoft.com/office/drawing/2014/main" id="{610BBA92-0F8E-48C4-B5F5-6DE4F8766C09}"/>
              </a:ext>
            </a:extLst>
          </p:cNvPr>
          <p:cNvSpPr txBox="1"/>
          <p:nvPr/>
        </p:nvSpPr>
        <p:spPr>
          <a:xfrm>
            <a:off x="323011" y="571814"/>
            <a:ext cx="3663874" cy="4124206"/>
          </a:xfrm>
          <a:prstGeom prst="rect">
            <a:avLst/>
          </a:prstGeom>
          <a:noFill/>
        </p:spPr>
        <p:txBody>
          <a:bodyPr wrap="square" rtlCol="0">
            <a:spAutoFit/>
          </a:bodyPr>
          <a:lstStyle/>
          <a:p>
            <a:r>
              <a:rPr lang="en-GB" sz="1400" b="1" dirty="0">
                <a:latin typeface="Abadi" panose="020B0604020104020204" pitchFamily="34" charset="0"/>
              </a:rPr>
              <a:t>Self-regulation:</a:t>
            </a:r>
          </a:p>
          <a:p>
            <a:pPr marL="171450" indent="-171450">
              <a:buFont typeface="Arial" panose="020B0604020202020204" pitchFamily="34" charset="0"/>
              <a:buChar char="•"/>
            </a:pPr>
            <a:r>
              <a:rPr lang="en-GB" sz="1200" dirty="0">
                <a:latin typeface="Abadi" panose="020B0604020104020204" pitchFamily="34" charset="0"/>
              </a:rPr>
              <a:t>Understand own and other people’s feelings, offering empathy and comfort.</a:t>
            </a:r>
          </a:p>
          <a:p>
            <a:pPr marL="171450" indent="-171450">
              <a:buFont typeface="Arial" panose="020B0604020202020204" pitchFamily="34" charset="0"/>
              <a:buChar char="•"/>
            </a:pPr>
            <a:r>
              <a:rPr lang="en-GB" sz="1200" dirty="0">
                <a:latin typeface="Abadi" panose="020B0604020104020204" pitchFamily="34" charset="0"/>
              </a:rPr>
              <a:t>Take steps to resolve conflicts with other children by finding a compromise sometimes with support.</a:t>
            </a:r>
          </a:p>
          <a:p>
            <a:r>
              <a:rPr lang="en-GB" sz="1400" b="1" dirty="0">
                <a:latin typeface="Abadi" panose="020B0604020104020204" pitchFamily="34" charset="0"/>
              </a:rPr>
              <a:t>Managing self:</a:t>
            </a:r>
          </a:p>
          <a:p>
            <a:pPr marL="171450" indent="-171450">
              <a:buFont typeface="Arial" panose="020B0604020202020204" pitchFamily="34" charset="0"/>
              <a:buChar char="•"/>
            </a:pPr>
            <a:r>
              <a:rPr lang="en-GB" sz="1200" dirty="0">
                <a:latin typeface="Abadi" panose="020B0604020104020204" pitchFamily="34" charset="0"/>
              </a:rPr>
              <a:t>Try new activities and show independence, resilience, and perseverance in the face of challenge.</a:t>
            </a:r>
          </a:p>
          <a:p>
            <a:pPr marL="171450" indent="-171450">
              <a:buFont typeface="Arial" panose="020B0604020202020204" pitchFamily="34" charset="0"/>
              <a:buChar char="•"/>
            </a:pPr>
            <a:r>
              <a:rPr lang="en-GB" sz="1200" dirty="0">
                <a:latin typeface="Abadi" panose="020B0604020104020204" pitchFamily="34" charset="0"/>
              </a:rPr>
              <a:t>Know the reasons for rules, know right from wrong and try to behave accordingly.</a:t>
            </a:r>
          </a:p>
          <a:p>
            <a:pPr marL="171450" indent="-171450">
              <a:buFont typeface="Arial" panose="020B0604020202020204" pitchFamily="34" charset="0"/>
              <a:buChar char="•"/>
            </a:pPr>
            <a:r>
              <a:rPr lang="en-GB" sz="1200" dirty="0">
                <a:latin typeface="Abadi" panose="020B0604020104020204" pitchFamily="34" charset="0"/>
              </a:rPr>
              <a:t>Dress and undress mostly independently. </a:t>
            </a:r>
          </a:p>
          <a:p>
            <a:r>
              <a:rPr lang="en-GB" sz="1400" b="1" dirty="0">
                <a:latin typeface="Abadi" panose="020B0604020104020204" pitchFamily="34" charset="0"/>
              </a:rPr>
              <a:t>Building relationships:</a:t>
            </a:r>
          </a:p>
          <a:p>
            <a:pPr marL="285750" indent="-285750">
              <a:buFont typeface="Arial" panose="020B0604020202020204" pitchFamily="34" charset="0"/>
              <a:buChar char="•"/>
            </a:pPr>
            <a:r>
              <a:rPr lang="en-GB" sz="1200" dirty="0">
                <a:latin typeface="Abadi" panose="020B0604020104020204" pitchFamily="34" charset="0"/>
              </a:rPr>
              <a:t>Frequently play cooperatively and take turns with others. </a:t>
            </a:r>
          </a:p>
          <a:p>
            <a:pPr marL="285750" indent="-285750">
              <a:buFont typeface="Arial" panose="020B0604020202020204" pitchFamily="34" charset="0"/>
              <a:buChar char="•"/>
            </a:pPr>
            <a:r>
              <a:rPr lang="en-GB" sz="1200" dirty="0">
                <a:latin typeface="Abadi" panose="020B0604020104020204" pitchFamily="34" charset="0"/>
              </a:rPr>
              <a:t>Form positive attachments to adults and friendships with peers.</a:t>
            </a:r>
          </a:p>
          <a:p>
            <a:pPr marL="285750" indent="-285750">
              <a:buFont typeface="Arial" panose="020B0604020202020204" pitchFamily="34" charset="0"/>
              <a:buChar char="•"/>
            </a:pPr>
            <a:r>
              <a:rPr lang="en-GB" sz="1200" dirty="0">
                <a:latin typeface="Abadi" panose="020B0604020104020204" pitchFamily="34" charset="0"/>
              </a:rPr>
              <a:t>Show sensitivity to their own and to others’ needs.</a:t>
            </a:r>
          </a:p>
          <a:p>
            <a:endParaRPr lang="en-GB" sz="1400" dirty="0">
              <a:latin typeface="Abadi" panose="020B0604020104020204" pitchFamily="34" charset="0"/>
            </a:endParaRPr>
          </a:p>
          <a:p>
            <a:endParaRPr lang="en-GB" sz="1400" dirty="0">
              <a:latin typeface="Abadi" panose="020B0604020104020204" pitchFamily="34" charset="0"/>
            </a:endParaRPr>
          </a:p>
        </p:txBody>
      </p:sp>
      <p:sp>
        <p:nvSpPr>
          <p:cNvPr id="51" name="TextBox 50">
            <a:extLst>
              <a:ext uri="{FF2B5EF4-FFF2-40B4-BE49-F238E27FC236}">
                <a16:creationId xmlns:a16="http://schemas.microsoft.com/office/drawing/2014/main" id="{C9962B85-E3B2-4F79-A56A-563FF05B8612}"/>
              </a:ext>
            </a:extLst>
          </p:cNvPr>
          <p:cNvSpPr txBox="1"/>
          <p:nvPr/>
        </p:nvSpPr>
        <p:spPr>
          <a:xfrm>
            <a:off x="153192" y="5052591"/>
            <a:ext cx="1933391" cy="1000274"/>
          </a:xfrm>
          <a:prstGeom prst="rect">
            <a:avLst/>
          </a:prstGeom>
          <a:noFill/>
        </p:spPr>
        <p:txBody>
          <a:bodyPr wrap="square" rtlCol="0">
            <a:spAutoFit/>
          </a:bodyPr>
          <a:lstStyle/>
          <a:p>
            <a:r>
              <a:rPr lang="en-GB" sz="1400" b="1" dirty="0"/>
              <a:t>Economic Well-being</a:t>
            </a:r>
          </a:p>
          <a:p>
            <a:r>
              <a:rPr lang="en-GB" sz="1100" dirty="0">
                <a:latin typeface="Abadi" panose="020B0604020104020204" pitchFamily="34" charset="0"/>
              </a:rPr>
              <a:t>Developed through continuous provision in Maths and Role Play areas.</a:t>
            </a:r>
          </a:p>
          <a:p>
            <a:endParaRPr lang="en-GB" sz="1200" dirty="0">
              <a:latin typeface="Abadi" panose="020B0604020104020204" pitchFamily="34" charset="0"/>
            </a:endParaRPr>
          </a:p>
        </p:txBody>
      </p:sp>
      <p:sp>
        <p:nvSpPr>
          <p:cNvPr id="8" name="Freeform 8"/>
          <p:cNvSpPr/>
          <p:nvPr/>
        </p:nvSpPr>
        <p:spPr>
          <a:xfrm>
            <a:off x="3419160" y="3814135"/>
            <a:ext cx="2561877" cy="858640"/>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a:r>
              <a:rPr lang="en-US" sz="2400" dirty="0">
                <a:solidFill>
                  <a:srgbClr val="000000"/>
                </a:solidFill>
                <a:latin typeface="Apricots" pitchFamily="50" charset="0"/>
                <a:cs typeface="Childos Arabic"/>
                <a:sym typeface="Childos Arabic"/>
              </a:rPr>
              <a:t>Expressive Arts and Design</a:t>
            </a:r>
            <a:endParaRPr lang="en-GB"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11" ma:contentTypeDescription="Create a new document." ma:contentTypeScope="" ma:versionID="773fcb41b80e4a21a92703eaed14419a">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5060a4bb48387286f81cc3af7d5f7e9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B464BE-C01D-4057-B418-659531EB880A}"/>
</file>

<file path=customXml/itemProps2.xml><?xml version="1.0" encoding="utf-8"?>
<ds:datastoreItem xmlns:ds="http://schemas.openxmlformats.org/officeDocument/2006/customXml" ds:itemID="{75F20F5B-CB63-4719-890D-A35699CCEB90}"/>
</file>

<file path=customXml/itemProps3.xml><?xml version="1.0" encoding="utf-8"?>
<ds:datastoreItem xmlns:ds="http://schemas.openxmlformats.org/officeDocument/2006/customXml" ds:itemID="{639376AD-6447-456E-AD42-01B1D72CFB3D}"/>
</file>

<file path=docProps/app.xml><?xml version="1.0" encoding="utf-8"?>
<Properties xmlns="http://schemas.openxmlformats.org/officeDocument/2006/extended-properties" xmlns:vt="http://schemas.openxmlformats.org/officeDocument/2006/docPropsVTypes">
  <TotalTime>468</TotalTime>
  <Words>762</Words>
  <Application>Microsoft Office PowerPoint</Application>
  <PresentationFormat>Custom</PresentationFormat>
  <Paragraphs>88</Paragraphs>
  <Slides>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vt:i4>
      </vt:variant>
    </vt:vector>
  </HeadingPairs>
  <TitlesOfParts>
    <vt:vector size="14" baseType="lpstr">
      <vt:lpstr>Apricots</vt:lpstr>
      <vt:lpstr>Aldhabi</vt:lpstr>
      <vt:lpstr>Calibri</vt:lpstr>
      <vt:lpstr>Times New Roman</vt:lpstr>
      <vt:lpstr>Arial</vt:lpstr>
      <vt:lpstr>Childos Arabic</vt:lpstr>
      <vt:lpstr>Pattaya</vt:lpstr>
      <vt:lpstr>Rockwell</vt:lpstr>
      <vt:lpstr>Modern Love Caps</vt:lpstr>
      <vt:lpstr>Modern Love</vt:lpstr>
      <vt:lpstr>Abadi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Savannah Ogunlade</dc:creator>
  <cp:lastModifiedBy>Savannah Ogunlade</cp:lastModifiedBy>
  <cp:revision>44</cp:revision>
  <cp:lastPrinted>2025-11-04T06:39:14Z</cp:lastPrinted>
  <dcterms:created xsi:type="dcterms:W3CDTF">2006-08-16T00:00:00Z</dcterms:created>
  <dcterms:modified xsi:type="dcterms:W3CDTF">2026-04-14T13:01:18Z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