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797675" cy="9926638"/>
  <p:embeddedFontLst>
    <p:embeddedFont>
      <p:font typeface="Apricots" panose="020B0604020202020204" charset="0"/>
      <p:regular r:id="rId5"/>
    </p:embeddedFont>
    <p:embeddedFont>
      <p:font typeface="Arial Rounded MT Bold" panose="020F0704030504030204" pitchFamily="34" charset="0"/>
      <p:regular r:id="rId6"/>
    </p:embeddedFont>
    <p:embeddedFont>
      <p:font typeface="Bahnschrift Light" panose="020B0502040204020203" pitchFamily="34"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hildos Arabic" panose="020B0604020202020204" charset="-78"/>
      <p:regular r:id="rId14"/>
    </p:embeddedFont>
    <p:embeddedFont>
      <p:font typeface="Lucida Handwriting" panose="03010101010101010101" pitchFamily="66" charset="0"/>
      <p:regular r:id="rId15"/>
    </p:embeddedFont>
    <p:embeddedFont>
      <p:font typeface="Modern Love" panose="04090805081005020601" pitchFamily="82" charset="0"/>
      <p:regular r:id="rId16"/>
    </p:embeddedFont>
    <p:embeddedFont>
      <p:font typeface="Modern Love Caps" panose="04070805081001020A01" pitchFamily="82" charset="0"/>
      <p:regular r:id="rId17"/>
    </p:embeddedFont>
    <p:embeddedFont>
      <p:font typeface="Rockwell" panose="02060603020205020403"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88D60E-1EDA-4E09-81E8-BD5E9AFB6D96}" type="datetimeFigureOut">
              <a:rPr lang="en-GB" smtClean="0"/>
              <a:t>07/05/2026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D0A222-7B0A-4CF7-88E7-D99D0383C351}" type="slidenum">
              <a:rPr lang="en-GB" smtClean="0"/>
              <a:t>‹#›</a:t>
            </a:fld>
            <a:endParaRPr lang="en-GB"/>
          </a:p>
        </p:txBody>
      </p:sp>
    </p:spTree>
    <p:extLst>
      <p:ext uri="{BB962C8B-B14F-4D97-AF65-F5344CB8AC3E}">
        <p14:creationId xmlns:p14="http://schemas.microsoft.com/office/powerpoint/2010/main" val="128917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1</a:t>
            </a:fld>
            <a:endParaRPr lang="en-GB"/>
          </a:p>
        </p:txBody>
      </p:sp>
    </p:spTree>
    <p:extLst>
      <p:ext uri="{BB962C8B-B14F-4D97-AF65-F5344CB8AC3E}">
        <p14:creationId xmlns:p14="http://schemas.microsoft.com/office/powerpoint/2010/main" val="176190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D0A222-7B0A-4CF7-88E7-D99D0383C351}" type="slidenum">
              <a:rPr lang="en-GB" smtClean="0"/>
              <a:t>2</a:t>
            </a:fld>
            <a:endParaRPr lang="en-GB"/>
          </a:p>
        </p:txBody>
      </p:sp>
    </p:spTree>
    <p:extLst>
      <p:ext uri="{BB962C8B-B14F-4D97-AF65-F5344CB8AC3E}">
        <p14:creationId xmlns:p14="http://schemas.microsoft.com/office/powerpoint/2010/main" val="200225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9.svg"/><Relationship Id="rId12"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1.jpe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3.svg"/><Relationship Id="rId9" Type="http://schemas.openxmlformats.org/officeDocument/2006/relationships/image" Target="../media/image26.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22983"/>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420"/>
              </a:lnSpc>
            </a:pPr>
            <a:r>
              <a:rPr lang="en-US" spc="-123" dirty="0">
                <a:solidFill>
                  <a:srgbClr val="000000"/>
                </a:solidFill>
                <a:latin typeface="Childos Arabic"/>
                <a:ea typeface="Childos Arabic"/>
                <a:cs typeface="Childos Arabic"/>
                <a:sym typeface="Childos Arabic"/>
              </a:rPr>
              <a:t>We are reading...</a:t>
            </a:r>
          </a:p>
        </p:txBody>
      </p:sp>
      <p:sp>
        <p:nvSpPr>
          <p:cNvPr id="3" name="Freeform 3"/>
          <p:cNvSpPr/>
          <p:nvPr/>
        </p:nvSpPr>
        <p:spPr>
          <a:xfrm>
            <a:off x="241748" y="1519551"/>
            <a:ext cx="1980751"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4" name="Freeform 4"/>
          <p:cNvSpPr/>
          <p:nvPr/>
        </p:nvSpPr>
        <p:spPr>
          <a:xfrm flipV="1">
            <a:off x="17170" y="2142839"/>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5" name="Freeform 5"/>
          <p:cNvSpPr/>
          <p:nvPr/>
        </p:nvSpPr>
        <p:spPr>
          <a:xfrm>
            <a:off x="1851042" y="2264373"/>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6" name="Freeform 6"/>
          <p:cNvSpPr/>
          <p:nvPr/>
        </p:nvSpPr>
        <p:spPr>
          <a:xfrm>
            <a:off x="1927184" y="5564395"/>
            <a:ext cx="2234064" cy="1860984"/>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r>
              <a:rPr lang="en-GB" dirty="0"/>
              <a:t>In Love of Reading we will be reading the books;</a:t>
            </a:r>
          </a:p>
          <a:p>
            <a:r>
              <a:rPr lang="en-GB" dirty="0"/>
              <a:t>‘Erol’s Garden’ and ‘Where’s Lenny?’</a:t>
            </a:r>
          </a:p>
        </p:txBody>
      </p:sp>
      <p:sp>
        <p:nvSpPr>
          <p:cNvPr id="7" name="Freeform 7"/>
          <p:cNvSpPr/>
          <p:nvPr/>
        </p:nvSpPr>
        <p:spPr>
          <a:xfrm>
            <a:off x="3629928" y="151955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8" name="Freeform 8"/>
          <p:cNvSpPr/>
          <p:nvPr/>
        </p:nvSpPr>
        <p:spPr>
          <a:xfrm>
            <a:off x="3734703" y="2088153"/>
            <a:ext cx="3194329" cy="123444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2"/>
            <a:stretch>
              <a:fillRect/>
            </a:stretch>
          </a:blipFill>
        </p:spPr>
        <p:txBody>
          <a:bodyPr/>
          <a:lstStyle/>
          <a:p>
            <a:endParaRPr lang="en-GB" dirty="0"/>
          </a:p>
        </p:txBody>
      </p:sp>
      <p:sp>
        <p:nvSpPr>
          <p:cNvPr id="9" name="Freeform 9"/>
          <p:cNvSpPr/>
          <p:nvPr/>
        </p:nvSpPr>
        <p:spPr>
          <a:xfrm>
            <a:off x="7160864" y="1503221"/>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0" name="Freeform 10"/>
          <p:cNvSpPr/>
          <p:nvPr/>
        </p:nvSpPr>
        <p:spPr>
          <a:xfrm>
            <a:off x="6946900" y="1949450"/>
            <a:ext cx="3276600" cy="3101924"/>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3"/>
            <a:stretch>
              <a:fillRect b="-19168"/>
            </a:stretch>
          </a:blipFill>
        </p:spPr>
        <p:txBody>
          <a:bodyPr/>
          <a:lstStyle/>
          <a:p>
            <a:r>
              <a:rPr lang="en-GB" sz="2000" b="1" dirty="0">
                <a:latin typeface="Lucida Handwriting" panose="03010101010101010101" pitchFamily="66" charset="0"/>
              </a:rPr>
              <a:t>Economic  well-being</a:t>
            </a:r>
          </a:p>
          <a:p>
            <a:endParaRPr lang="en-GB" sz="900" b="1" dirty="0">
              <a:latin typeface="Bahnschrift Light" panose="020B0502040204020203" pitchFamily="34" charset="0"/>
            </a:endParaRPr>
          </a:p>
          <a:p>
            <a:r>
              <a:rPr lang="en-GB" dirty="0">
                <a:latin typeface="Lucida Handwriting" panose="03010101010101010101" pitchFamily="66" charset="0"/>
                <a:cs typeface="Calibri Light" panose="020F0302020204030204" pitchFamily="34" charset="0"/>
              </a:rPr>
              <a:t>We will be playing in our shop and learning that we need money to but things and   gaining an  understanding  that some things we need and others we want but don’t need them. </a:t>
            </a:r>
          </a:p>
          <a:p>
            <a:endParaRPr lang="en-GB" sz="2000" dirty="0">
              <a:latin typeface="Bahnschrift Light" panose="020B0502040204020203" pitchFamily="34" charset="0"/>
            </a:endParaRPr>
          </a:p>
        </p:txBody>
      </p:sp>
      <p:sp>
        <p:nvSpPr>
          <p:cNvPr id="13" name="TextBox 13"/>
          <p:cNvSpPr txBox="1"/>
          <p:nvPr/>
        </p:nvSpPr>
        <p:spPr>
          <a:xfrm>
            <a:off x="7214660" y="2363086"/>
            <a:ext cx="3198062" cy="439031"/>
          </a:xfrm>
          <a:prstGeom prst="rect">
            <a:avLst/>
          </a:prstGeom>
        </p:spPr>
        <p:txBody>
          <a:bodyPr lIns="0" tIns="0" rIns="0" bIns="0" rtlCol="0" anchor="t">
            <a:spAutoFit/>
          </a:bodyPr>
          <a:lstStyle/>
          <a:p>
            <a:pPr marL="171450" indent="-171450" algn="l">
              <a:lnSpc>
                <a:spcPts val="1721"/>
              </a:lnSpc>
              <a:buFont typeface="Arial" panose="020B0604020202020204" pitchFamily="34" charset="0"/>
              <a:buChar char="•"/>
            </a:pPr>
            <a:endParaRPr lang="en-US" sz="1200" spc="-71" dirty="0">
              <a:solidFill>
                <a:srgbClr val="000000"/>
              </a:solidFill>
              <a:latin typeface="Childos Arabic"/>
              <a:ea typeface="Childos Arabic"/>
              <a:cs typeface="Childos Arabic"/>
              <a:sym typeface="Childos Arabic"/>
            </a:endParaRP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14" name="Freeform 14"/>
          <p:cNvSpPr/>
          <p:nvPr/>
        </p:nvSpPr>
        <p:spPr>
          <a:xfrm>
            <a:off x="4161248" y="5502336"/>
            <a:ext cx="6443943" cy="2039853"/>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algn="ctr"/>
            <a:endParaRPr lang="en-GB" sz="1600" dirty="0"/>
          </a:p>
          <a:p>
            <a:pPr algn="ctr"/>
            <a:r>
              <a:rPr lang="en-GB" sz="1600" dirty="0"/>
              <a:t>This term, children in Nursery we will be learning about ‘Desert to Garden’. We will be learning about that Lent is a time to get ready, to k now Lent is a time to get closer to Jesus, to know Lent is a time to grow in love for others,</a:t>
            </a:r>
          </a:p>
          <a:p>
            <a:pPr algn="ctr"/>
            <a:r>
              <a:rPr lang="en-GB" sz="1600" dirty="0"/>
              <a:t>To know Jesus came to Jerusalem on a donkey (Palm Sunday), to know that Jesus died on the cross and it is a sad time (Good Friday) to know that Jesus rose again on Easter Sunday </a:t>
            </a:r>
            <a:endParaRPr lang="en-GB" sz="1600" b="1" dirty="0">
              <a:latin typeface="Apricots" pitchFamily="50" charset="0"/>
            </a:endParaRPr>
          </a:p>
        </p:txBody>
      </p:sp>
      <p:sp>
        <p:nvSpPr>
          <p:cNvPr id="15" name="Freeform 15"/>
          <p:cNvSpPr/>
          <p:nvPr/>
        </p:nvSpPr>
        <p:spPr>
          <a:xfrm>
            <a:off x="4624294" y="5036166"/>
            <a:ext cx="1933390" cy="507515"/>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8" name="TextBox 18"/>
          <p:cNvSpPr txBox="1"/>
          <p:nvPr/>
        </p:nvSpPr>
        <p:spPr>
          <a:xfrm rot="-565994">
            <a:off x="1659662" y="2535573"/>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83706" y="2167286"/>
            <a:ext cx="3145326" cy="1093248"/>
          </a:xfrm>
          <a:prstGeom prst="rect">
            <a:avLst/>
          </a:prstGeom>
        </p:spPr>
        <p:txBody>
          <a:bodyPr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 be looking at:</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Number 6</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Height and Length</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Mass</a:t>
            </a:r>
          </a:p>
          <a:p>
            <a:pPr marL="323850" lvl="1" indent="-161925" algn="l">
              <a:lnSpc>
                <a:spcPts val="1725"/>
              </a:lnSpc>
              <a:buFont typeface="Arial"/>
              <a:buChar char="•"/>
            </a:pPr>
            <a:r>
              <a:rPr lang="en-US" sz="1500" spc="-72" dirty="0">
                <a:solidFill>
                  <a:srgbClr val="000000"/>
                </a:solidFill>
                <a:latin typeface="Childos Arabic"/>
                <a:ea typeface="Childos Arabic"/>
                <a:cs typeface="Childos Arabic"/>
                <a:sym typeface="Childos Arabic"/>
              </a:rPr>
              <a:t>Capacity</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68003" y="2166545"/>
            <a:ext cx="1791239" cy="5005858"/>
          </a:xfrm>
          <a:prstGeom prst="rect">
            <a:avLst/>
          </a:prstGeom>
        </p:spPr>
        <p:txBody>
          <a:bodyPr wrap="square" lIns="0" tIns="0" rIns="0" bIns="0" rtlCol="0" anchor="t">
            <a:spAutoFit/>
          </a:bodyPr>
          <a:lstStyle/>
          <a:p>
            <a:pPr algn="l">
              <a:lnSpc>
                <a:spcPts val="1725"/>
              </a:lnSpc>
            </a:pPr>
            <a:r>
              <a:rPr lang="en-US" sz="1200" spc="-72" dirty="0">
                <a:solidFill>
                  <a:srgbClr val="000000"/>
                </a:solidFill>
                <a:latin typeface="Childos Arabic"/>
                <a:ea typeface="Childos Arabic"/>
                <a:cs typeface="Childos Arabic"/>
                <a:sym typeface="Childos Arabic"/>
              </a:rPr>
              <a:t>In Reading we will be  suggesting how the story might end.</a:t>
            </a:r>
          </a:p>
          <a:p>
            <a:pPr algn="l">
              <a:lnSpc>
                <a:spcPts val="1725"/>
              </a:lnSpc>
            </a:pPr>
            <a:r>
              <a:rPr lang="en-US" sz="1200" spc="-72" dirty="0">
                <a:solidFill>
                  <a:srgbClr val="000000"/>
                </a:solidFill>
                <a:latin typeface="Childos Arabic"/>
                <a:ea typeface="Childos Arabic"/>
                <a:cs typeface="Childos Arabic"/>
                <a:sym typeface="Childos Arabic"/>
              </a:rPr>
              <a:t>In Writing we will be</a:t>
            </a:r>
            <a:r>
              <a:rPr lang="en-US" sz="1200" spc="-72" dirty="0">
                <a:solidFill>
                  <a:srgbClr val="000000"/>
                </a:solidFill>
                <a:latin typeface="Childos Arabic" panose="020B0604020202020204" charset="-78"/>
                <a:ea typeface="Childos Arabic"/>
                <a:cs typeface="Childos Arabic" panose="020B0604020202020204" charset="-78"/>
                <a:sym typeface="Childos Arabic"/>
              </a:rPr>
              <a:t>. i</a:t>
            </a:r>
            <a:r>
              <a:rPr lang="en-US" sz="1200" dirty="0">
                <a:latin typeface="Childos Arabic" panose="020B0604020202020204" charset="-78"/>
                <a:cs typeface="Childos Arabic" panose="020B0604020202020204" charset="-78"/>
              </a:rPr>
              <a:t>mitating adults’ writing by making continuous lines of shapes and symbols (early writing) from left to right and beginning to write some letters.</a:t>
            </a:r>
            <a:endParaRPr lang="en-GB" sz="1200" dirty="0">
              <a:latin typeface="Childos Arabic" panose="020B0604020202020204" charset="-78"/>
              <a:cs typeface="Childos Arabic" panose="020B0604020202020204" charset="-78"/>
            </a:endParaRPr>
          </a:p>
          <a:p>
            <a:pPr>
              <a:lnSpc>
                <a:spcPts val="1725"/>
              </a:lnSpc>
            </a:pPr>
            <a:r>
              <a:rPr lang="en-US" sz="1200" spc="-72" dirty="0">
                <a:solidFill>
                  <a:srgbClr val="000000"/>
                </a:solidFill>
                <a:latin typeface="Childos Arabic"/>
                <a:ea typeface="Childos Arabic"/>
                <a:cs typeface="Childos Arabic"/>
                <a:sym typeface="Childos Arabic"/>
              </a:rPr>
              <a:t>n Phonics we will be using the </a:t>
            </a:r>
            <a:r>
              <a:rPr lang="en-US" sz="1200" spc="-72" dirty="0" err="1">
                <a:solidFill>
                  <a:srgbClr val="000000"/>
                </a:solidFill>
                <a:latin typeface="Childos Arabic"/>
                <a:ea typeface="Childos Arabic"/>
                <a:cs typeface="Childos Arabic"/>
                <a:sym typeface="Childos Arabic"/>
              </a:rPr>
              <a:t>Programme</a:t>
            </a:r>
            <a:r>
              <a:rPr lang="en-US" sz="1200" spc="-72" dirty="0">
                <a:solidFill>
                  <a:srgbClr val="000000"/>
                </a:solidFill>
                <a:latin typeface="Childos Arabic"/>
                <a:ea typeface="Childos Arabic"/>
                <a:cs typeface="Childos Arabic"/>
                <a:sym typeface="Childos Arabic"/>
              </a:rPr>
              <a:t> ‘Little </a:t>
            </a:r>
            <a:r>
              <a:rPr lang="en-US" sz="1200" spc="-72" dirty="0" err="1">
                <a:solidFill>
                  <a:srgbClr val="000000"/>
                </a:solidFill>
                <a:latin typeface="Childos Arabic"/>
                <a:ea typeface="Childos Arabic"/>
                <a:cs typeface="Childos Arabic"/>
                <a:sym typeface="Childos Arabic"/>
              </a:rPr>
              <a:t>Wandle</a:t>
            </a:r>
            <a:r>
              <a:rPr lang="en-US" sz="1200" spc="-72" dirty="0">
                <a:solidFill>
                  <a:srgbClr val="000000"/>
                </a:solidFill>
                <a:latin typeface="Childos Arabic"/>
                <a:ea typeface="Childos Arabic"/>
                <a:cs typeface="Childos Arabic"/>
                <a:sym typeface="Childos Arabic"/>
              </a:rPr>
              <a:t> to start to learn sounds </a:t>
            </a:r>
            <a:r>
              <a:rPr lang="pt-BR" sz="1200" dirty="0"/>
              <a:t>u r h b f l</a:t>
            </a:r>
            <a:r>
              <a:rPr lang="en-US" sz="1200" spc="-72" dirty="0">
                <a:solidFill>
                  <a:srgbClr val="000000"/>
                </a:solidFill>
                <a:latin typeface="Childos Arabic"/>
                <a:ea typeface="Childos Arabic"/>
                <a:cs typeface="Childos Arabic"/>
                <a:sym typeface="Childos Arabic"/>
              </a:rPr>
              <a:t>  and playing phonics games in groups.</a:t>
            </a:r>
          </a:p>
          <a:p>
            <a:pPr algn="l">
              <a:lnSpc>
                <a:spcPts val="1725"/>
              </a:lnSpc>
            </a:pPr>
            <a:r>
              <a:rPr lang="en-US" sz="1200" spc="-72" dirty="0">
                <a:solidFill>
                  <a:srgbClr val="000000"/>
                </a:solidFill>
                <a:latin typeface="Childos Arabic"/>
                <a:ea typeface="Childos Arabic"/>
                <a:cs typeface="Childos Arabic"/>
                <a:sym typeface="Childos Arabic"/>
              </a:rPr>
              <a:t>We will continue to do ‘Rhyme Time’  where we will play games that develop our:</a:t>
            </a:r>
          </a:p>
          <a:p>
            <a:pPr algn="l">
              <a:lnSpc>
                <a:spcPts val="1725"/>
              </a:lnSpc>
            </a:pPr>
            <a:r>
              <a:rPr lang="en-US" sz="1200" spc="-72" dirty="0">
                <a:solidFill>
                  <a:srgbClr val="000000"/>
                </a:solidFill>
                <a:latin typeface="Childos Arabic"/>
                <a:ea typeface="Childos Arabic"/>
                <a:cs typeface="Childos Arabic"/>
                <a:sym typeface="Childos Arabic"/>
              </a:rPr>
              <a:t>Listening, Syllables, Rhyming, Alliteration and Sound Knowledge We will be </a:t>
            </a:r>
            <a:r>
              <a:rPr lang="en-US" sz="1200" spc="-72" dirty="0" err="1">
                <a:solidFill>
                  <a:srgbClr val="000000"/>
                </a:solidFill>
                <a:latin typeface="Childos Arabic"/>
                <a:ea typeface="Childos Arabic"/>
                <a:cs typeface="Childos Arabic"/>
                <a:sym typeface="Childos Arabic"/>
              </a:rPr>
              <a:t>elarning</a:t>
            </a:r>
            <a:r>
              <a:rPr lang="en-US" sz="1200" spc="-72" dirty="0">
                <a:solidFill>
                  <a:srgbClr val="000000"/>
                </a:solidFill>
                <a:latin typeface="Childos Arabic"/>
                <a:ea typeface="Childos Arabic"/>
                <a:cs typeface="Childos Arabic"/>
                <a:sym typeface="Childos Arabic"/>
              </a:rPr>
              <a:t> the rhymes – Mary, Mary quite contrary,  Round and round the garden and Ring a ring a roses. </a:t>
            </a:r>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err="1">
                <a:solidFill>
                  <a:srgbClr val="000000"/>
                </a:solidFill>
                <a:latin typeface="Apricots" pitchFamily="50" charset="0"/>
                <a:ea typeface="Childos Arabic"/>
                <a:cs typeface="Childos Arabic"/>
                <a:sym typeface="Childos Arabic"/>
              </a:rPr>
              <a:t>Maths</a:t>
            </a:r>
            <a:endParaRPr lang="en-US" sz="2900" dirty="0">
              <a:solidFill>
                <a:srgbClr val="000000"/>
              </a:solidFill>
              <a:latin typeface="Apricots" pitchFamily="50" charset="0"/>
              <a:ea typeface="Childos Arabic"/>
              <a:cs typeface="Childos Arabic"/>
              <a:sym typeface="Childos Arabic"/>
            </a:endParaRPr>
          </a:p>
        </p:txBody>
      </p:sp>
      <p:sp>
        <p:nvSpPr>
          <p:cNvPr id="24" name="TextBox 24"/>
          <p:cNvSpPr txBox="1"/>
          <p:nvPr/>
        </p:nvSpPr>
        <p:spPr>
          <a:xfrm>
            <a:off x="7085690" y="1430226"/>
            <a:ext cx="2065381" cy="469424"/>
          </a:xfrm>
          <a:prstGeom prst="rect">
            <a:avLst/>
          </a:prstGeom>
        </p:spPr>
        <p:txBody>
          <a:bodyPr wrap="square" lIns="0" tIns="0" rIns="0" bIns="0" rtlCol="0" anchor="t">
            <a:spAutoFit/>
          </a:bodyPr>
          <a:lstStyle/>
          <a:p>
            <a:pPr algn="ctr">
              <a:lnSpc>
                <a:spcPts val="4060"/>
              </a:lnSpc>
            </a:pPr>
            <a:r>
              <a:rPr lang="en-US" sz="2400" dirty="0">
                <a:solidFill>
                  <a:srgbClr val="000000"/>
                </a:solidFill>
                <a:latin typeface="Apricots" pitchFamily="50" charset="0"/>
                <a:ea typeface="Childos Arabic"/>
                <a:cs typeface="Childos Arabic"/>
                <a:sym typeface="Childos Arabic"/>
              </a:rPr>
              <a:t>RSHE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0" y="-262160"/>
            <a:ext cx="8964106" cy="1234440"/>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400" dirty="0">
                <a:latin typeface="Apricots" pitchFamily="50" charset="0"/>
                <a:ea typeface="Calibri" panose="020F0502020204030204" pitchFamily="34" charset="0"/>
                <a:cs typeface="Pattaya" panose="00000500000000000000" pitchFamily="2" charset="-34"/>
              </a:rPr>
              <a:t>Nursery</a:t>
            </a:r>
            <a:r>
              <a:rPr lang="en-GB" sz="5400" dirty="0">
                <a:effectLst/>
                <a:latin typeface="Apricots" pitchFamily="50" charset="0"/>
                <a:ea typeface="Calibri" panose="020F0502020204030204" pitchFamily="34" charset="0"/>
                <a:cs typeface="Pattaya" panose="00000500000000000000" pitchFamily="2" charset="-34"/>
              </a:rPr>
              <a:t> Learning Overview</a:t>
            </a:r>
            <a:endParaRPr lang="en-GB" sz="5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57881" y="809263"/>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latin typeface="Modern Love Caps" panose="04070805081001020A01" pitchFamily="82" charset="0"/>
                <a:ea typeface="Calibri" panose="020F0502020204030204" pitchFamily="34" charset="0"/>
                <a:cs typeface="Times New Roman" panose="02020603050405020304" pitchFamily="18" charset="0"/>
              </a:rPr>
              <a:t>Lent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171371" y="4832851"/>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pic>
        <p:nvPicPr>
          <p:cNvPr id="11" name="Picture 10">
            <a:extLst>
              <a:ext uri="{FF2B5EF4-FFF2-40B4-BE49-F238E27FC236}">
                <a16:creationId xmlns:a16="http://schemas.microsoft.com/office/drawing/2014/main" id="{A78B2446-862C-4B2D-9270-E6743F6AA16F}"/>
              </a:ext>
            </a:extLst>
          </p:cNvPr>
          <p:cNvPicPr>
            <a:picLocks noChangeAspect="1"/>
          </p:cNvPicPr>
          <p:nvPr/>
        </p:nvPicPr>
        <p:blipFill>
          <a:blip r:embed="rId19"/>
          <a:stretch>
            <a:fillRect/>
          </a:stretch>
        </p:blipFill>
        <p:spPr>
          <a:xfrm>
            <a:off x="2043605" y="883950"/>
            <a:ext cx="2048434" cy="920576"/>
          </a:xfrm>
          <a:prstGeom prst="rect">
            <a:avLst/>
          </a:prstGeom>
        </p:spPr>
      </p:pic>
      <p:sp>
        <p:nvSpPr>
          <p:cNvPr id="12" name="Rectangle 11">
            <a:extLst>
              <a:ext uri="{FF2B5EF4-FFF2-40B4-BE49-F238E27FC236}">
                <a16:creationId xmlns:a16="http://schemas.microsoft.com/office/drawing/2014/main" id="{CE5DB0D2-F83B-4FAC-93A6-68053B3343A2}"/>
              </a:ext>
            </a:extLst>
          </p:cNvPr>
          <p:cNvSpPr/>
          <p:nvPr/>
        </p:nvSpPr>
        <p:spPr>
          <a:xfrm>
            <a:off x="2055636" y="997441"/>
            <a:ext cx="1899172" cy="700192"/>
          </a:xfrm>
          <a:prstGeom prst="rect">
            <a:avLst/>
          </a:prstGeom>
        </p:spPr>
        <p:txBody>
          <a:bodyPr wrap="square">
            <a:spAutoFit/>
          </a:bodyPr>
          <a:lstStyle/>
          <a:p>
            <a:pPr algn="ctr">
              <a:lnSpc>
                <a:spcPts val="2420"/>
              </a:lnSpc>
            </a:pPr>
            <a:r>
              <a:rPr lang="en-US" spc="-123" dirty="0">
                <a:solidFill>
                  <a:srgbClr val="FF0000"/>
                </a:solidFill>
                <a:latin typeface="Childos Arabic"/>
                <a:ea typeface="Childos Arabic"/>
                <a:cs typeface="Childos Arabic"/>
                <a:sym typeface="Childos Arabic"/>
              </a:rPr>
              <a:t>Our topic is  ‘Where the wild things are</a:t>
            </a:r>
          </a:p>
        </p:txBody>
      </p:sp>
      <p:pic>
        <p:nvPicPr>
          <p:cNvPr id="37" name="Picture 36">
            <a:extLst>
              <a:ext uri="{FF2B5EF4-FFF2-40B4-BE49-F238E27FC236}">
                <a16:creationId xmlns:a16="http://schemas.microsoft.com/office/drawing/2014/main" id="{77F53C09-0119-4973-895F-C54A01B63EE4}"/>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2043605" y="3109017"/>
            <a:ext cx="1199515" cy="1183005"/>
          </a:xfrm>
          <a:prstGeom prst="rect">
            <a:avLst/>
          </a:prstGeom>
          <a:noFill/>
        </p:spPr>
      </p:pic>
      <p:pic>
        <p:nvPicPr>
          <p:cNvPr id="42" name="Picture 41">
            <a:extLst>
              <a:ext uri="{FF2B5EF4-FFF2-40B4-BE49-F238E27FC236}">
                <a16:creationId xmlns:a16="http://schemas.microsoft.com/office/drawing/2014/main" id="{61A69A82-688C-49C2-9C06-B907CE34050B}"/>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2002929" y="4292022"/>
            <a:ext cx="1200785" cy="1347470"/>
          </a:xfrm>
          <a:prstGeom prst="rect">
            <a:avLst/>
          </a:prstGeom>
          <a:noFill/>
        </p:spPr>
      </p:pic>
      <p:pic>
        <p:nvPicPr>
          <p:cNvPr id="43" name="Picture 42">
            <a:extLst>
              <a:ext uri="{FF2B5EF4-FFF2-40B4-BE49-F238E27FC236}">
                <a16:creationId xmlns:a16="http://schemas.microsoft.com/office/drawing/2014/main" id="{056DA430-B8C2-47EF-8B81-0A573F5BE6DE}"/>
              </a:ext>
            </a:extLst>
          </p:cNvPr>
          <p:cNvPicPr/>
          <p:nvPr/>
        </p:nvPicPr>
        <p:blipFill>
          <a:blip r:embed="rId22">
            <a:extLst>
              <a:ext uri="{28A0092B-C50C-407E-A947-70E740481C1C}">
                <a14:useLocalDpi xmlns:a14="http://schemas.microsoft.com/office/drawing/2010/main" val="0"/>
              </a:ext>
            </a:extLst>
          </a:blip>
          <a:srcRect/>
          <a:stretch>
            <a:fillRect/>
          </a:stretch>
        </p:blipFill>
        <p:spPr bwMode="auto">
          <a:xfrm>
            <a:off x="3286807" y="3193475"/>
            <a:ext cx="956310" cy="979170"/>
          </a:xfrm>
          <a:prstGeom prst="rect">
            <a:avLst/>
          </a:prstGeom>
          <a:noFill/>
        </p:spPr>
      </p:pic>
      <p:pic>
        <p:nvPicPr>
          <p:cNvPr id="44" name="Picture 43">
            <a:extLst>
              <a:ext uri="{FF2B5EF4-FFF2-40B4-BE49-F238E27FC236}">
                <a16:creationId xmlns:a16="http://schemas.microsoft.com/office/drawing/2014/main" id="{E18AA27C-DF85-4B11-878B-794C0070F1A0}"/>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10915" y="4185661"/>
            <a:ext cx="1141730" cy="1239520"/>
          </a:xfrm>
          <a:prstGeom prst="rect">
            <a:avLst/>
          </a:prstGeom>
          <a:noFill/>
        </p:spPr>
      </p:pic>
      <p:pic>
        <p:nvPicPr>
          <p:cNvPr id="45" name="Picture 44">
            <a:extLst>
              <a:ext uri="{FF2B5EF4-FFF2-40B4-BE49-F238E27FC236}">
                <a16:creationId xmlns:a16="http://schemas.microsoft.com/office/drawing/2014/main" id="{76D6820F-FAD8-482D-A7CA-74E8EDB5C798}"/>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4286804" y="3216371"/>
            <a:ext cx="1146366" cy="962782"/>
          </a:xfrm>
          <a:prstGeom prst="rect">
            <a:avLst/>
          </a:prstGeom>
          <a:noFill/>
        </p:spPr>
      </p:pic>
      <p:pic>
        <p:nvPicPr>
          <p:cNvPr id="51" name="Picture 50">
            <a:extLst>
              <a:ext uri="{FF2B5EF4-FFF2-40B4-BE49-F238E27FC236}">
                <a16:creationId xmlns:a16="http://schemas.microsoft.com/office/drawing/2014/main" id="{42CF0551-E773-40C3-B404-8664E2B995E7}"/>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13951" y="4170197"/>
            <a:ext cx="872025" cy="900743"/>
          </a:xfrm>
          <a:prstGeom prst="rect">
            <a:avLst/>
          </a:prstGeom>
          <a:noFill/>
        </p:spPr>
      </p:pic>
      <p:pic>
        <p:nvPicPr>
          <p:cNvPr id="52" name="Picture 51">
            <a:extLst>
              <a:ext uri="{FF2B5EF4-FFF2-40B4-BE49-F238E27FC236}">
                <a16:creationId xmlns:a16="http://schemas.microsoft.com/office/drawing/2014/main" id="{7C7F62FF-0310-4EC2-8238-F712840D9EB7}"/>
              </a:ext>
            </a:extLst>
          </p:cNvPr>
          <p:cNvPicPr/>
          <p:nvPr/>
        </p:nvPicPr>
        <p:blipFill>
          <a:blip r:embed="rId26">
            <a:extLst>
              <a:ext uri="{28A0092B-C50C-407E-A947-70E740481C1C}">
                <a14:useLocalDpi xmlns:a14="http://schemas.microsoft.com/office/drawing/2010/main" val="0"/>
              </a:ext>
            </a:extLst>
          </a:blip>
          <a:srcRect/>
          <a:stretch>
            <a:fillRect/>
          </a:stretch>
        </p:blipFill>
        <p:spPr bwMode="auto">
          <a:xfrm>
            <a:off x="5433174" y="3188370"/>
            <a:ext cx="1001395" cy="12693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3">
            <a:extLst>
              <a:ext uri="{FF2B5EF4-FFF2-40B4-BE49-F238E27FC236}">
                <a16:creationId xmlns:a16="http://schemas.microsoft.com/office/drawing/2014/main" id="{9E7B716F-FD0F-41BC-BCDF-41FD8058E8A2}"/>
              </a:ext>
            </a:extLst>
          </p:cNvPr>
          <p:cNvSpPr/>
          <p:nvPr/>
        </p:nvSpPr>
        <p:spPr>
          <a:xfrm>
            <a:off x="7760231" y="3835830"/>
            <a:ext cx="2844074" cy="561322"/>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9489" y="249020"/>
            <a:ext cx="2454780" cy="49011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3501" y="4667205"/>
            <a:ext cx="3744483" cy="1625645"/>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wrap="square"/>
          <a:lstStyle/>
          <a:p>
            <a:pPr lvl="0">
              <a:lnSpc>
                <a:spcPct val="107000"/>
              </a:lnSpc>
              <a:spcBef>
                <a:spcPts val="10"/>
              </a:spcBef>
              <a:spcAft>
                <a:spcPts val="0"/>
              </a:spcAft>
            </a:pPr>
            <a:r>
              <a:rPr lang="en-US" sz="1200" b="1" i="1" spc="-5" dirty="0">
                <a:latin typeface="Calibri Light" panose="020F0302020204030204" pitchFamily="34" charset="0"/>
                <a:ea typeface="Arial MT"/>
                <a:cs typeface="Times New Roman" panose="02020603050405020304" pitchFamily="18" charset="0"/>
              </a:rPr>
              <a:t> </a:t>
            </a:r>
            <a:r>
              <a:rPr lang="en-US" sz="1200" b="1" i="1" dirty="0">
                <a:latin typeface="Calibri Light" panose="020F0302020204030204" pitchFamily="34" charset="0"/>
                <a:ea typeface="Arial MT"/>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US" sz="1200" b="1" i="1" dirty="0">
                <a:latin typeface="Calibri" panose="020F0502020204030204" pitchFamily="34" charset="0"/>
                <a:ea typeface="Calibri" panose="020F0502020204030204" pitchFamily="34" charset="0"/>
                <a:cs typeface="Times New Roman" panose="02020603050405020304" pitchFamily="18" charset="0"/>
              </a:rPr>
              <a:t>G</a:t>
            </a:r>
            <a:r>
              <a:rPr lang="en-US" sz="1200" b="1" i="1" dirty="0"/>
              <a:t>o up steps and stairs, or climb up apparatus, using alternate feet.</a:t>
            </a:r>
            <a:endParaRPr lang="en-GB" sz="1200" dirty="0"/>
          </a:p>
          <a:p>
            <a:pPr marL="285750" indent="-285750">
              <a:lnSpc>
                <a:spcPct val="107000"/>
              </a:lnSpc>
              <a:spcAft>
                <a:spcPts val="800"/>
              </a:spcAft>
              <a:buFont typeface="Arial" panose="020B0604020202020204" pitchFamily="34" charset="0"/>
              <a:buChar char="•"/>
            </a:pPr>
            <a:r>
              <a:rPr lang="en-US" sz="1200" b="1" i="1" dirty="0"/>
              <a:t>Match their developing physical skills to tasks and activities in the setting. E.g. they decide whether to crawl, walk or run across a plank, depending on its length and width</a:t>
            </a:r>
            <a:endParaRPr lang="en-GB" sz="1200" dirty="0">
              <a:ea typeface="Calibri" panose="020F0502020204030204" pitchFamily="34" charset="0"/>
              <a:cs typeface="Times New Roman" panose="02020603050405020304" pitchFamily="18" charset="0"/>
            </a:endParaRPr>
          </a:p>
        </p:txBody>
      </p:sp>
      <p:sp>
        <p:nvSpPr>
          <p:cNvPr id="8" name="Freeform 8"/>
          <p:cNvSpPr/>
          <p:nvPr/>
        </p:nvSpPr>
        <p:spPr>
          <a:xfrm>
            <a:off x="4023118" y="3628350"/>
            <a:ext cx="2725849"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a:off x="343440" y="4159689"/>
            <a:ext cx="1888842"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7168530" y="4238136"/>
            <a:ext cx="3494576" cy="3167210"/>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pPr marL="171450" indent="-171450">
              <a:buFont typeface="Arial" panose="020B0604020202020204" pitchFamily="34" charset="0"/>
              <a:buChar char="•"/>
            </a:pPr>
            <a:r>
              <a:rPr lang="en-GB" sz="1400" dirty="0">
                <a:latin typeface="Arial Rounded MT Bold" panose="020F0704030504030204" pitchFamily="34" charset="0"/>
                <a:cs typeface="Arial" panose="020B0604020202020204" pitchFamily="34" charset="0"/>
              </a:rPr>
              <a:t>Begin to understand ‘how’ questions.</a:t>
            </a:r>
          </a:p>
          <a:p>
            <a:pPr marL="171450" indent="-171450">
              <a:buFont typeface="Arial" panose="020B0604020202020204" pitchFamily="34" charset="0"/>
              <a:buChar char="•"/>
            </a:pPr>
            <a:r>
              <a:rPr lang="en-GB" sz="1400" dirty="0">
                <a:latin typeface="Arial Rounded MT Bold" panose="020F0704030504030204" pitchFamily="34" charset="0"/>
                <a:cs typeface="Arial" panose="020B0604020202020204" pitchFamily="34" charset="0"/>
              </a:rPr>
              <a:t>Know many rhymes, talk about familiar books and tell a long story.</a:t>
            </a:r>
          </a:p>
          <a:p>
            <a:pPr marL="171450" indent="-171450">
              <a:buFont typeface="Arial" panose="020B0604020202020204" pitchFamily="34" charset="0"/>
              <a:buChar char="•"/>
            </a:pPr>
            <a:r>
              <a:rPr lang="en-GB" sz="1400" dirty="0">
                <a:latin typeface="Arial Rounded MT Bold" panose="020F0704030504030204" pitchFamily="34" charset="0"/>
                <a:cs typeface="Arial" panose="020B0604020202020204" pitchFamily="34" charset="0"/>
              </a:rPr>
              <a:t>Understand simple concepts of a new thing e.g. full and empty. (Link to Maths and Height and Length, Mass and Capacity)</a:t>
            </a:r>
          </a:p>
          <a:p>
            <a:r>
              <a:rPr lang="en-GB" b="1" dirty="0"/>
              <a:t>	</a:t>
            </a:r>
          </a:p>
          <a:p>
            <a:endParaRPr lang="en-GB" b="1" dirty="0"/>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23095" y="155159"/>
            <a:ext cx="2377543"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Understanding the World</a:t>
            </a:r>
          </a:p>
        </p:txBody>
      </p:sp>
      <p:sp>
        <p:nvSpPr>
          <p:cNvPr id="26" name="TextBox 26"/>
          <p:cNvSpPr txBox="1"/>
          <p:nvPr/>
        </p:nvSpPr>
        <p:spPr>
          <a:xfrm>
            <a:off x="3972206" y="3464802"/>
            <a:ext cx="2788018" cy="444417"/>
          </a:xfrm>
          <a:prstGeom prst="rect">
            <a:avLst/>
          </a:prstGeom>
        </p:spPr>
        <p:txBody>
          <a:bodyPr wrap="square" lIns="0" tIns="0" rIns="0" bIns="0" rtlCol="0" anchor="t">
            <a:spAutoFit/>
          </a:bodyPr>
          <a:lstStyle/>
          <a:p>
            <a:pPr algn="ctr">
              <a:lnSpc>
                <a:spcPts val="4060"/>
              </a:lnSpc>
            </a:pPr>
            <a:r>
              <a:rPr lang="en-US" sz="1600" dirty="0">
                <a:solidFill>
                  <a:srgbClr val="000000"/>
                </a:solidFill>
                <a:latin typeface="Apricots" pitchFamily="50" charset="0"/>
                <a:ea typeface="Childos Arabic"/>
                <a:cs typeface="Childos Arabic"/>
                <a:sym typeface="Childos Arabic"/>
              </a:rPr>
              <a:t>Expressive </a:t>
            </a:r>
            <a:r>
              <a:rPr lang="en-US" sz="1600" dirty="0" err="1">
                <a:solidFill>
                  <a:srgbClr val="000000"/>
                </a:solidFill>
                <a:latin typeface="Apricots" pitchFamily="50" charset="0"/>
                <a:ea typeface="Childos Arabic"/>
                <a:cs typeface="Childos Arabic"/>
                <a:sym typeface="Childos Arabic"/>
              </a:rPr>
              <a:t>Ar</a:t>
            </a:r>
            <a:r>
              <a:rPr lang="en-US" sz="1600" dirty="0">
                <a:solidFill>
                  <a:srgbClr val="000000"/>
                </a:solidFill>
                <a:latin typeface="Apricots" pitchFamily="50" charset="0"/>
                <a:ea typeface="Childos Arabic"/>
                <a:cs typeface="Childos Arabic"/>
                <a:sym typeface="Childos Arabic"/>
              </a:rPr>
              <a:t> t and Design</a:t>
            </a:r>
          </a:p>
        </p:txBody>
      </p:sp>
      <p:sp>
        <p:nvSpPr>
          <p:cNvPr id="27" name="TextBox 27"/>
          <p:cNvSpPr txBox="1"/>
          <p:nvPr/>
        </p:nvSpPr>
        <p:spPr>
          <a:xfrm>
            <a:off x="343440" y="4144619"/>
            <a:ext cx="1952724"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Gross Motor</a:t>
            </a:r>
          </a:p>
        </p:txBody>
      </p:sp>
      <p:sp>
        <p:nvSpPr>
          <p:cNvPr id="37" name="Freeform 3">
            <a:extLst>
              <a:ext uri="{FF2B5EF4-FFF2-40B4-BE49-F238E27FC236}">
                <a16:creationId xmlns:a16="http://schemas.microsoft.com/office/drawing/2014/main" id="{686BDDDC-BF75-9A68-78B7-5D0443B42464}"/>
              </a:ext>
            </a:extLst>
          </p:cNvPr>
          <p:cNvSpPr/>
          <p:nvPr/>
        </p:nvSpPr>
        <p:spPr>
          <a:xfrm>
            <a:off x="7421409" y="117079"/>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p:nvPr/>
        </p:nvSpPr>
        <p:spPr>
          <a:xfrm>
            <a:off x="7919248" y="8424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85" y="646796"/>
            <a:ext cx="3969409" cy="329484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150511" y="908403"/>
            <a:ext cx="3463585" cy="2618409"/>
          </a:xfrm>
          <a:prstGeom prst="rect">
            <a:avLst/>
          </a:prstGeom>
        </p:spPr>
        <p:txBody>
          <a:bodyPr wrap="square" lIns="0" tIns="0" rIns="0" bIns="0" rtlCol="0" anchor="t">
            <a:spAutoFit/>
          </a:bodyPr>
          <a:lstStyle/>
          <a:p>
            <a:pPr algn="l">
              <a:lnSpc>
                <a:spcPts val="1699"/>
              </a:lnSpc>
              <a:spcBef>
                <a:spcPct val="0"/>
              </a:spcBef>
            </a:pPr>
            <a:r>
              <a:rPr lang="en-US" sz="1200" u="sng" spc="-70" dirty="0">
                <a:solidFill>
                  <a:srgbClr val="000000"/>
                </a:solidFill>
                <a:latin typeface="Childos Arabic"/>
                <a:ea typeface="Childos Arabic"/>
                <a:cs typeface="Childos Arabic"/>
                <a:sym typeface="Childos Arabic"/>
              </a:rPr>
              <a:t>The Natural World:</a:t>
            </a:r>
          </a:p>
          <a:p>
            <a:pPr>
              <a:lnSpc>
                <a:spcPts val="1699"/>
              </a:lnSpc>
              <a:spcBef>
                <a:spcPct val="0"/>
              </a:spcBef>
            </a:pPr>
            <a:r>
              <a:rPr lang="en-US" sz="1478" spc="-70" dirty="0">
                <a:solidFill>
                  <a:srgbClr val="000000"/>
                </a:solidFill>
                <a:latin typeface="Childos Arabic"/>
                <a:ea typeface="Childos Arabic"/>
                <a:cs typeface="Childos Arabic"/>
                <a:sym typeface="Childos Arabic"/>
              </a:rPr>
              <a:t>Talk about what pets they have.</a:t>
            </a:r>
          </a:p>
          <a:p>
            <a:pPr>
              <a:lnSpc>
                <a:spcPts val="1699"/>
              </a:lnSpc>
              <a:spcBef>
                <a:spcPct val="0"/>
              </a:spcBef>
            </a:pPr>
            <a:r>
              <a:rPr lang="en-US" sz="1478" spc="-70" dirty="0">
                <a:solidFill>
                  <a:srgbClr val="000000"/>
                </a:solidFill>
                <a:latin typeface="Childos Arabic"/>
                <a:ea typeface="Childos Arabic"/>
                <a:cs typeface="Childos Arabic"/>
                <a:sym typeface="Childos Arabic"/>
              </a:rPr>
              <a:t>Know the difference between plants and animals</a:t>
            </a:r>
          </a:p>
          <a:p>
            <a:pPr>
              <a:lnSpc>
                <a:spcPts val="1699"/>
              </a:lnSpc>
              <a:spcBef>
                <a:spcPct val="0"/>
              </a:spcBef>
            </a:pPr>
            <a:r>
              <a:rPr lang="en-US" sz="1478" spc="-70" dirty="0">
                <a:solidFill>
                  <a:srgbClr val="000000"/>
                </a:solidFill>
                <a:latin typeface="Childos Arabic"/>
                <a:ea typeface="Childos Arabic"/>
                <a:cs typeface="Childos Arabic"/>
                <a:sym typeface="Childos Arabic"/>
              </a:rPr>
              <a:t>Plant seeds and care for growing plants</a:t>
            </a:r>
          </a:p>
          <a:p>
            <a:pPr>
              <a:lnSpc>
                <a:spcPts val="1699"/>
              </a:lnSpc>
              <a:spcBef>
                <a:spcPct val="0"/>
              </a:spcBef>
            </a:pPr>
            <a:r>
              <a:rPr lang="en-US" sz="1478" spc="-70" dirty="0">
                <a:solidFill>
                  <a:srgbClr val="000000"/>
                </a:solidFill>
                <a:latin typeface="Childos Arabic"/>
                <a:ea typeface="Childos Arabic"/>
                <a:cs typeface="Childos Arabic"/>
                <a:sym typeface="Childos Arabic"/>
              </a:rPr>
              <a:t>Understand the key features of the lift cycle of an animal.</a:t>
            </a:r>
          </a:p>
          <a:p>
            <a:pPr>
              <a:lnSpc>
                <a:spcPts val="1699"/>
              </a:lnSpc>
              <a:spcBef>
                <a:spcPct val="0"/>
              </a:spcBef>
            </a:pPr>
            <a:r>
              <a:rPr lang="en-US" sz="1478" spc="-70" dirty="0">
                <a:solidFill>
                  <a:srgbClr val="000000"/>
                </a:solidFill>
                <a:latin typeface="Childos Arabic"/>
                <a:ea typeface="Childos Arabic"/>
                <a:cs typeface="Childos Arabic"/>
                <a:sym typeface="Childos Arabic"/>
              </a:rPr>
              <a:t>Understand the key features of the life cycle of a plant</a:t>
            </a:r>
          </a:p>
          <a:p>
            <a:pPr>
              <a:lnSpc>
                <a:spcPts val="1699"/>
              </a:lnSpc>
              <a:spcBef>
                <a:spcPct val="0"/>
              </a:spcBef>
            </a:pPr>
            <a:r>
              <a:rPr lang="en-US" sz="1478" spc="-70" dirty="0">
                <a:solidFill>
                  <a:srgbClr val="000000"/>
                </a:solidFill>
                <a:latin typeface="Childos Arabic"/>
                <a:ea typeface="Childos Arabic"/>
                <a:cs typeface="Childos Arabic"/>
                <a:sym typeface="Childos Arabic"/>
              </a:rPr>
              <a:t>Begin to understand the need to respect and care for the natural environment and all living things</a:t>
            </a:r>
          </a:p>
          <a:p>
            <a:pPr>
              <a:lnSpc>
                <a:spcPts val="1699"/>
              </a:lnSpc>
              <a:spcBef>
                <a:spcPct val="0"/>
              </a:spcBef>
            </a:pPr>
            <a:r>
              <a:rPr lang="en-US" sz="1478" b="1" i="1" spc="-70" dirty="0">
                <a:solidFill>
                  <a:srgbClr val="000000"/>
                </a:solidFill>
                <a:latin typeface="Childos Arabic"/>
                <a:cs typeface="Childos Arabic"/>
                <a:sym typeface="Childos Arabic"/>
              </a:rPr>
              <a:t>Talk about what they see, feel, smell, hear, taste using a wide vocabulary .</a:t>
            </a:r>
            <a:endParaRPr lang="en-US" sz="1478" spc="-70" dirty="0">
              <a:solidFill>
                <a:srgbClr val="000000"/>
              </a:solidFill>
              <a:latin typeface="Childos Arabic"/>
              <a:ea typeface="Childos Arabic"/>
              <a:cs typeface="Childos Arabic"/>
              <a:sym typeface="Childos Arabic"/>
            </a:endParaRPr>
          </a:p>
        </p:txBody>
      </p:sp>
      <p:sp>
        <p:nvSpPr>
          <p:cNvPr id="39" name="Freeform 7">
            <a:extLst>
              <a:ext uri="{FF2B5EF4-FFF2-40B4-BE49-F238E27FC236}">
                <a16:creationId xmlns:a16="http://schemas.microsoft.com/office/drawing/2014/main" id="{C5A36BEA-FDD6-7A57-857C-7B6F9B0BDA40}"/>
              </a:ext>
            </a:extLst>
          </p:cNvPr>
          <p:cNvSpPr/>
          <p:nvPr/>
        </p:nvSpPr>
        <p:spPr>
          <a:xfrm>
            <a:off x="4042372" y="653909"/>
            <a:ext cx="3390900" cy="2994660"/>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a:p>
        </p:txBody>
      </p:sp>
      <p:sp>
        <p:nvSpPr>
          <p:cNvPr id="41" name="Freeform 8">
            <a:extLst>
              <a:ext uri="{FF2B5EF4-FFF2-40B4-BE49-F238E27FC236}">
                <a16:creationId xmlns:a16="http://schemas.microsoft.com/office/drawing/2014/main" id="{A58844CC-7FA3-28E9-63C1-995107588FA7}"/>
              </a:ext>
            </a:extLst>
          </p:cNvPr>
          <p:cNvSpPr/>
          <p:nvPr/>
        </p:nvSpPr>
        <p:spPr>
          <a:xfrm>
            <a:off x="7089462" y="3730621"/>
            <a:ext cx="3654367"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48540" y="3789135"/>
            <a:ext cx="3390900" cy="36015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3912422" y="4013591"/>
            <a:ext cx="3494576" cy="4370427"/>
          </a:xfrm>
          <a:prstGeom prst="rect">
            <a:avLst/>
          </a:prstGeom>
          <a:noFill/>
        </p:spPr>
        <p:txBody>
          <a:bodyPr wrap="square">
            <a:spAutoFit/>
          </a:bodyPr>
          <a:lstStyle/>
          <a:p>
            <a:pPr>
              <a:buNone/>
            </a:pPr>
            <a:r>
              <a:rPr lang="en-GB" sz="1050" u="sng" dirty="0">
                <a:effectLst/>
                <a:latin typeface="Apricots" pitchFamily="50" charset="0"/>
                <a:ea typeface="Calibri" panose="020F0502020204030204" pitchFamily="34" charset="0"/>
                <a:cs typeface="Arial" panose="020B0604020202020204" pitchFamily="34" charset="0"/>
              </a:rPr>
              <a:t>Creating with Materials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Draw with increasing complexity and detail, such as representing a  face with a circle and including details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Show different emotions in my drawings (happiness, sadness, fear etc.)</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Create collages using mixed media.</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Use drawing to represent ideas like movement or loud noises.</a:t>
            </a:r>
          </a:p>
          <a:p>
            <a:pPr marL="171450" indent="-171450">
              <a:buFont typeface="Arial" panose="020B0604020202020204" pitchFamily="34" charset="0"/>
              <a:buChar char="•"/>
            </a:pPr>
            <a:r>
              <a:rPr lang="en-GB" dirty="0"/>
              <a:t> </a:t>
            </a:r>
            <a:r>
              <a:rPr lang="en-GB" sz="1050" dirty="0">
                <a:latin typeface="Arial" panose="020B0604020202020204" pitchFamily="34" charset="0"/>
                <a:cs typeface="Arial" panose="020B0604020202020204" pitchFamily="34" charset="0"/>
              </a:rPr>
              <a:t>Safely use and explore a variety of materials tools and techniques</a:t>
            </a:r>
            <a:r>
              <a:rPr lang="en-GB" dirty="0"/>
              <a:t>.</a:t>
            </a:r>
          </a:p>
          <a:p>
            <a:r>
              <a:rPr lang="en-GB" sz="1050" u="sng" dirty="0">
                <a:latin typeface="Apricots" pitchFamily="2" charset="0"/>
                <a:ea typeface="Calibri" panose="020F0502020204030204" pitchFamily="34" charset="0"/>
                <a:cs typeface="Arial" panose="020B0604020202020204" pitchFamily="34" charset="0"/>
              </a:rPr>
              <a:t>Being imaginative and expressive </a:t>
            </a:r>
          </a:p>
          <a:p>
            <a:pPr marL="285750"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Make imaginative and complex 'small worlds' with blocks and construction kits, such as a city with different buildings and a park.</a:t>
            </a: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050" dirty="0">
                <a:latin typeface="Arial" panose="020B0604020202020204" pitchFamily="34" charset="0"/>
                <a:cs typeface="Arial" panose="020B0604020202020204" pitchFamily="34" charset="0"/>
              </a:rPr>
              <a:t>Play instruments with increasing control to express  feelings and ideas</a:t>
            </a: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05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055691" y="92812"/>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GB" dirty="0"/>
              <a:t>  </a:t>
            </a:r>
            <a:r>
              <a:rPr lang="en-US" dirty="0">
                <a:solidFill>
                  <a:srgbClr val="000000"/>
                </a:solidFill>
                <a:latin typeface="Apricots" pitchFamily="50" charset="0"/>
                <a:cs typeface="Childos Arabic"/>
                <a:sym typeface="Childos Arabic"/>
              </a:rPr>
              <a:t>Fine motor skills</a:t>
            </a:r>
            <a:endParaRPr lang="en-GB" dirty="0"/>
          </a:p>
        </p:txBody>
      </p:sp>
      <p:sp>
        <p:nvSpPr>
          <p:cNvPr id="47" name="TextBox 24">
            <a:extLst>
              <a:ext uri="{FF2B5EF4-FFF2-40B4-BE49-F238E27FC236}">
                <a16:creationId xmlns:a16="http://schemas.microsoft.com/office/drawing/2014/main" id="{9425B76C-19C9-962A-B4E3-F1C221904BA1}"/>
              </a:ext>
            </a:extLst>
          </p:cNvPr>
          <p:cNvSpPr txBox="1"/>
          <p:nvPr/>
        </p:nvSpPr>
        <p:spPr>
          <a:xfrm>
            <a:off x="7061723" y="3685229"/>
            <a:ext cx="3494576" cy="450636"/>
          </a:xfrm>
          <a:prstGeom prst="rect">
            <a:avLst/>
          </a:prstGeom>
        </p:spPr>
        <p:txBody>
          <a:bodyPr wrap="square" lIns="0" tIns="0" rIns="0" bIns="0" rtlCol="0" anchor="t">
            <a:spAutoFit/>
          </a:bodyPr>
          <a:lstStyle/>
          <a:p>
            <a:pPr algn="ctr">
              <a:lnSpc>
                <a:spcPts val="4060"/>
              </a:lnSpc>
            </a:pPr>
            <a:r>
              <a:rPr lang="en-US" dirty="0">
                <a:solidFill>
                  <a:srgbClr val="000000"/>
                </a:solidFill>
                <a:latin typeface="Apricots" pitchFamily="50" charset="0"/>
                <a:ea typeface="Childos Arabic"/>
                <a:cs typeface="Childos Arabic"/>
                <a:sym typeface="Childos Arabic"/>
              </a:rPr>
              <a:t>Communication and language   </a:t>
            </a:r>
          </a:p>
        </p:txBody>
      </p:sp>
      <p:sp>
        <p:nvSpPr>
          <p:cNvPr id="48" name="Freeform 8">
            <a:extLst>
              <a:ext uri="{FF2B5EF4-FFF2-40B4-BE49-F238E27FC236}">
                <a16:creationId xmlns:a16="http://schemas.microsoft.com/office/drawing/2014/main" id="{441347DA-BB7D-6444-F0CD-D873A020D9C3}"/>
              </a:ext>
            </a:extLst>
          </p:cNvPr>
          <p:cNvSpPr/>
          <p:nvPr/>
        </p:nvSpPr>
        <p:spPr>
          <a:xfrm>
            <a:off x="7548377" y="683459"/>
            <a:ext cx="3145023" cy="300068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pPr marL="285750" indent="-285750">
              <a:buFont typeface="Arial" panose="020B0604020202020204" pitchFamily="34" charset="0"/>
              <a:buChar char="•"/>
            </a:pPr>
            <a:endParaRPr lang="en-GB" dirty="0"/>
          </a:p>
          <a:p>
            <a:pPr algn="ctr"/>
            <a:r>
              <a:rPr lang="en-GB" u="sng" dirty="0"/>
              <a:t>Movement to Music</a:t>
            </a:r>
          </a:p>
          <a:p>
            <a:pPr marL="285750" indent="-285750">
              <a:buFont typeface="Arial" panose="020B0604020202020204" pitchFamily="34" charset="0"/>
              <a:buChar char="•"/>
            </a:pPr>
            <a:r>
              <a:rPr lang="en-GB" dirty="0"/>
              <a:t>To explore and copy basic body actions led by the teacher.  </a:t>
            </a:r>
          </a:p>
          <a:p>
            <a:pPr marL="285750" indent="-285750">
              <a:buFont typeface="Arial" panose="020B0604020202020204" pitchFamily="34" charset="0"/>
              <a:buChar char="•"/>
            </a:pPr>
            <a:r>
              <a:rPr lang="en-GB" dirty="0"/>
              <a:t>To show a degree of control and balance when moving.</a:t>
            </a:r>
          </a:p>
          <a:p>
            <a:endParaRPr lang="en-GB" dirty="0"/>
          </a:p>
        </p:txBody>
      </p:sp>
      <p:grpSp>
        <p:nvGrpSpPr>
          <p:cNvPr id="11" name="Group 11"/>
          <p:cNvGrpSpPr>
            <a:grpSpLocks noChangeAspect="1"/>
          </p:cNvGrpSpPr>
          <p:nvPr/>
        </p:nvGrpSpPr>
        <p:grpSpPr>
          <a:xfrm rot="955323">
            <a:off x="9417160" y="72676"/>
            <a:ext cx="1180140" cy="865650"/>
            <a:chOff x="0" y="0"/>
            <a:chExt cx="4198620" cy="3079750"/>
          </a:xfrm>
        </p:grpSpPr>
        <p:sp>
          <p:nvSpPr>
            <p:cNvPr id="12" name="Freeform 12"/>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15"/>
              <a:stretch>
                <a:fillRect l="-4949" r="-4949"/>
              </a:stretch>
            </a:blipFill>
          </p:spPr>
          <p:txBody>
            <a:bodyPr/>
            <a:lstStyle/>
            <a:p>
              <a:endParaRPr lang="en-GB"/>
            </a:p>
          </p:txBody>
        </p:sp>
      </p:grpSp>
      <p:sp>
        <p:nvSpPr>
          <p:cNvPr id="50" name="TextBox 49">
            <a:extLst>
              <a:ext uri="{FF2B5EF4-FFF2-40B4-BE49-F238E27FC236}">
                <a16:creationId xmlns:a16="http://schemas.microsoft.com/office/drawing/2014/main" id="{BF65E8B5-A14A-2540-4B39-BD0A52928774}"/>
              </a:ext>
            </a:extLst>
          </p:cNvPr>
          <p:cNvSpPr txBox="1"/>
          <p:nvPr/>
        </p:nvSpPr>
        <p:spPr>
          <a:xfrm>
            <a:off x="4135485" y="912401"/>
            <a:ext cx="3249613" cy="2031325"/>
          </a:xfrm>
          <a:prstGeom prst="rect">
            <a:avLst/>
          </a:prstGeom>
          <a:noFill/>
        </p:spPr>
        <p:txBody>
          <a:bodyPr wrap="square" rtlCol="0">
            <a:spAutoFit/>
          </a:bodyPr>
          <a:lstStyle/>
          <a:p>
            <a:pPr marL="285750" indent="-285750">
              <a:buFont typeface="Arial" panose="020B0604020202020204" pitchFamily="34" charset="0"/>
              <a:buChar char="•"/>
            </a:pPr>
            <a:r>
              <a:rPr lang="en-US" b="1" i="1" dirty="0"/>
              <a:t>Be able to take shoes and socks off and put them back on independently.</a:t>
            </a:r>
          </a:p>
          <a:p>
            <a:pPr marL="285750" indent="-285750">
              <a:buFont typeface="Arial" panose="020B0604020202020204" pitchFamily="34" charset="0"/>
              <a:buChar char="•"/>
            </a:pPr>
            <a:r>
              <a:rPr lang="en-US" b="1" i="1" dirty="0"/>
              <a:t>Show increasing control when threading, cutting, drawing.</a:t>
            </a:r>
            <a:endParaRPr lang="en-GB" dirty="0"/>
          </a:p>
          <a:p>
            <a:endParaRPr lang="en-US" b="1" i="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11" ma:contentTypeDescription="Create a new document." ma:contentTypeScope="" ma:versionID="773fcb41b80e4a21a92703eaed14419a">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5060a4bb48387286f81cc3af7d5f7e9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f4da6c-3674-4c9c-a6da-79b4cac209cf" xsi:nil="true"/>
    <lcf76f155ced4ddcb4097134ff3c332f xmlns="87fbf535-62f4-4f73-8e4e-90631a661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172C2D2-C2D2-4EAC-BDD1-351A9A4DB49F}"/>
</file>

<file path=customXml/itemProps2.xml><?xml version="1.0" encoding="utf-8"?>
<ds:datastoreItem xmlns:ds="http://schemas.openxmlformats.org/officeDocument/2006/customXml" ds:itemID="{249D7F2B-7922-4144-AA9E-AC61DCD10858}"/>
</file>

<file path=customXml/itemProps3.xml><?xml version="1.0" encoding="utf-8"?>
<ds:datastoreItem xmlns:ds="http://schemas.openxmlformats.org/officeDocument/2006/customXml" ds:itemID="{0473847B-09DD-43C1-AD18-DC8E20929B54}"/>
</file>

<file path=docProps/app.xml><?xml version="1.0" encoding="utf-8"?>
<Properties xmlns="http://schemas.openxmlformats.org/officeDocument/2006/extended-properties" xmlns:vt="http://schemas.openxmlformats.org/officeDocument/2006/docPropsVTypes">
  <TotalTime>565</TotalTime>
  <Words>682</Words>
  <Application>Microsoft Office PowerPoint</Application>
  <PresentationFormat>Custom</PresentationFormat>
  <Paragraphs>73</Paragraphs>
  <Slides>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vt:i4>
      </vt:variant>
    </vt:vector>
  </HeadingPairs>
  <TitlesOfParts>
    <vt:vector size="14" baseType="lpstr">
      <vt:lpstr>Childos Arabic</vt:lpstr>
      <vt:lpstr>Calibri Light</vt:lpstr>
      <vt:lpstr>Rockwell</vt:lpstr>
      <vt:lpstr>Modern Love</vt:lpstr>
      <vt:lpstr>Arial</vt:lpstr>
      <vt:lpstr>Modern Love Caps</vt:lpstr>
      <vt:lpstr>Calibri</vt:lpstr>
      <vt:lpstr>Apricots</vt:lpstr>
      <vt:lpstr>Lucida Handwriting</vt:lpstr>
      <vt:lpstr>Bahnschrift Light</vt:lpstr>
      <vt:lpstr>Arial Rounded MT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Rebecca Shaw</dc:creator>
  <cp:lastModifiedBy>Madalena Cruz</cp:lastModifiedBy>
  <cp:revision>84</cp:revision>
  <cp:lastPrinted>2025-11-04T07:02:55Z</cp:lastPrinted>
  <dcterms:created xsi:type="dcterms:W3CDTF">2006-08-16T00:00:00Z</dcterms:created>
  <dcterms:modified xsi:type="dcterms:W3CDTF">2026-05-07T12:32:03Z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ies>
</file>