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7"/>
  </p:notesMasterIdLst>
  <p:sldIdLst>
    <p:sldId id="256" r:id="rId5"/>
    <p:sldId id="257" r:id="rId6"/>
  </p:sldIdLst>
  <p:sldSz cx="10693400" cy="7556500"/>
  <p:notesSz cx="6797675" cy="9926638"/>
  <p:embeddedFontLst>
    <p:embeddedFont>
      <p:font typeface="Abadi" panose="020B0604020104020204" pitchFamily="34" charset="0"/>
      <p:regular r:id="rId8"/>
      <p:bold r:id="rId9"/>
      <p:italic r:id="rId10"/>
      <p:boldItalic r:id="rId11"/>
    </p:embeddedFont>
    <p:embeddedFont>
      <p:font typeface="Apricots" panose="020B0604020202020204" charset="0"/>
      <p:regular r:id="rId12"/>
    </p:embeddedFont>
    <p:embeddedFont>
      <p:font typeface="Childos Arabic" panose="020B0604020202020204" charset="-78"/>
      <p:regular r:id="rId13"/>
    </p:embeddedFont>
    <p:embeddedFont>
      <p:font typeface="Modern Love" panose="04090805081005020601" pitchFamily="82" charset="0"/>
      <p:regular r:id="rId14"/>
    </p:embeddedFont>
    <p:embeddedFont>
      <p:font typeface="Modern Love Caps" panose="04070805081001020A01" pitchFamily="82" charset="0"/>
      <p:regular r:id="rId15"/>
    </p:embeddedFont>
    <p:embeddedFont>
      <p:font typeface="Rockwell" panose="02060603020205020403" pitchFamily="18"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5DF028-5C87-4C5C-B25A-3696AADDC3FE}" v="17" dt="2026-05-07T16:44:26.284"/>
    <p1510:client id="{F5AA1EFA-1DF2-4935-8970-A9B54DC4EFA0}" v="6" dt="2026-05-08T15:07:50.6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64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font" Target="fonts/font11.fntdata"/><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font" Target="fonts/font10.fntdata"/><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font" Target="fonts/font9.fntdata"/><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4.fntdata"/><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font" Target="fonts/font8.fntdata"/><Relationship Id="rId23" Type="http://schemas.openxmlformats.org/officeDocument/2006/relationships/tableStyles" Target="tableStyles.xml"/><Relationship Id="rId10" Type="http://schemas.openxmlformats.org/officeDocument/2006/relationships/font" Target="fonts/font3.fntdata"/><Relationship Id="rId19"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zanne Cattigan" userId="dedf7274-b13c-4ccc-b228-a7fac84721c6" providerId="ADAL" clId="{8ECE9D32-9615-422C-9159-CD4CFC6D8C0B}"/>
    <pc:docChg chg="undo custSel modSld">
      <pc:chgData name="Suzanne Cattigan" userId="dedf7274-b13c-4ccc-b228-a7fac84721c6" providerId="ADAL" clId="{8ECE9D32-9615-422C-9159-CD4CFC6D8C0B}" dt="2026-05-08T15:12:37.404" v="86" actId="1076"/>
      <pc:docMkLst>
        <pc:docMk/>
      </pc:docMkLst>
      <pc:sldChg chg="modSp mod">
        <pc:chgData name="Suzanne Cattigan" userId="dedf7274-b13c-4ccc-b228-a7fac84721c6" providerId="ADAL" clId="{8ECE9D32-9615-422C-9159-CD4CFC6D8C0B}" dt="2026-05-08T15:12:37.404" v="86" actId="1076"/>
        <pc:sldMkLst>
          <pc:docMk/>
          <pc:sldMk cId="0" sldId="256"/>
        </pc:sldMkLst>
        <pc:spChg chg="mod">
          <ac:chgData name="Suzanne Cattigan" userId="dedf7274-b13c-4ccc-b228-a7fac84721c6" providerId="ADAL" clId="{8ECE9D32-9615-422C-9159-CD4CFC6D8C0B}" dt="2026-05-08T15:08:56.229" v="55" actId="1076"/>
          <ac:spMkLst>
            <pc:docMk/>
            <pc:sldMk cId="0" sldId="256"/>
            <ac:spMk id="3" creationId="{00000000-0000-0000-0000-000000000000}"/>
          </ac:spMkLst>
        </pc:spChg>
        <pc:spChg chg="mod">
          <ac:chgData name="Suzanne Cattigan" userId="dedf7274-b13c-4ccc-b228-a7fac84721c6" providerId="ADAL" clId="{8ECE9D32-9615-422C-9159-CD4CFC6D8C0B}" dt="2026-05-08T15:09:00.659" v="56" actId="1076"/>
          <ac:spMkLst>
            <pc:docMk/>
            <pc:sldMk cId="0" sldId="256"/>
            <ac:spMk id="21" creationId="{00000000-0000-0000-0000-000000000000}"/>
          </ac:spMkLst>
        </pc:spChg>
        <pc:spChg chg="mod">
          <ac:chgData name="Suzanne Cattigan" userId="dedf7274-b13c-4ccc-b228-a7fac84721c6" providerId="ADAL" clId="{8ECE9D32-9615-422C-9159-CD4CFC6D8C0B}" dt="2026-05-08T15:12:35.988" v="85" actId="1076"/>
          <ac:spMkLst>
            <pc:docMk/>
            <pc:sldMk cId="0" sldId="256"/>
            <ac:spMk id="31" creationId="{DFEE3B76-5DA9-7850-A9FE-3900A35D5594}"/>
          </ac:spMkLst>
        </pc:spChg>
        <pc:spChg chg="mod">
          <ac:chgData name="Suzanne Cattigan" userId="dedf7274-b13c-4ccc-b228-a7fac84721c6" providerId="ADAL" clId="{8ECE9D32-9615-422C-9159-CD4CFC6D8C0B}" dt="2026-05-08T15:12:37.404" v="86" actId="1076"/>
          <ac:spMkLst>
            <pc:docMk/>
            <pc:sldMk cId="0" sldId="256"/>
            <ac:spMk id="32" creationId="{93058327-2D67-8B10-1E13-2BD69A5C6A3B}"/>
          </ac:spMkLst>
        </pc:spChg>
      </pc:sldChg>
      <pc:sldChg chg="modSp mod">
        <pc:chgData name="Suzanne Cattigan" userId="dedf7274-b13c-4ccc-b228-a7fac84721c6" providerId="ADAL" clId="{8ECE9D32-9615-422C-9159-CD4CFC6D8C0B}" dt="2026-05-08T15:08:25.898" v="54" actId="403"/>
        <pc:sldMkLst>
          <pc:docMk/>
          <pc:sldMk cId="0" sldId="257"/>
        </pc:sldMkLst>
        <pc:spChg chg="mod">
          <ac:chgData name="Suzanne Cattigan" userId="dedf7274-b13c-4ccc-b228-a7fac84721c6" providerId="ADAL" clId="{8ECE9D32-9615-422C-9159-CD4CFC6D8C0B}" dt="2026-05-08T15:07:14.430" v="34" actId="14100"/>
          <ac:spMkLst>
            <pc:docMk/>
            <pc:sldMk cId="0" sldId="257"/>
            <ac:spMk id="4" creationId="{00000000-0000-0000-0000-000000000000}"/>
          </ac:spMkLst>
        </pc:spChg>
        <pc:spChg chg="mod">
          <ac:chgData name="Suzanne Cattigan" userId="dedf7274-b13c-4ccc-b228-a7fac84721c6" providerId="ADAL" clId="{8ECE9D32-9615-422C-9159-CD4CFC6D8C0B}" dt="2026-05-08T15:08:25.898" v="54" actId="403"/>
          <ac:spMkLst>
            <pc:docMk/>
            <pc:sldMk cId="0" sldId="257"/>
            <ac:spMk id="42" creationId="{06649A4A-8597-A62B-E19E-341A74998DAD}"/>
          </ac:spMkLst>
        </pc:spChg>
        <pc:spChg chg="mod">
          <ac:chgData name="Suzanne Cattigan" userId="dedf7274-b13c-4ccc-b228-a7fac84721c6" providerId="ADAL" clId="{8ECE9D32-9615-422C-9159-CD4CFC6D8C0B}" dt="2026-05-08T15:06:02.195" v="7" actId="20577"/>
          <ac:spMkLst>
            <pc:docMk/>
            <pc:sldMk cId="0" sldId="257"/>
            <ac:spMk id="45" creationId="{F7CBDE7F-F263-B4FB-8C35-E32A6DBF526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8144B975-5799-480C-82D3-EE61DBD2D1C5}" type="datetimeFigureOut">
              <a:rPr lang="en-GB" smtClean="0"/>
              <a:t>08/05/2026</a:t>
            </a:fld>
            <a:endParaRPr lang="en-GB"/>
          </a:p>
        </p:txBody>
      </p:sp>
      <p:sp>
        <p:nvSpPr>
          <p:cNvPr id="4" name="Slide Image Placeholder 3"/>
          <p:cNvSpPr>
            <a:spLocks noGrp="1" noRot="1" noChangeAspect="1"/>
          </p:cNvSpPr>
          <p:nvPr>
            <p:ph type="sldImg" idx="2"/>
          </p:nvPr>
        </p:nvSpPr>
        <p:spPr>
          <a:xfrm>
            <a:off x="1028700" y="1241425"/>
            <a:ext cx="474027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77AF49AD-2DAE-4A79-9DCA-2415ED6C0C84}" type="slidenum">
              <a:rPr lang="en-GB" smtClean="0"/>
              <a:t>‹#›</a:t>
            </a:fld>
            <a:endParaRPr lang="en-GB"/>
          </a:p>
        </p:txBody>
      </p:sp>
    </p:spTree>
    <p:extLst>
      <p:ext uri="{BB962C8B-B14F-4D97-AF65-F5344CB8AC3E}">
        <p14:creationId xmlns:p14="http://schemas.microsoft.com/office/powerpoint/2010/main" val="4036286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AF49AD-2DAE-4A79-9DCA-2415ED6C0C84}" type="slidenum">
              <a:rPr lang="en-GB" smtClean="0"/>
              <a:t>1</a:t>
            </a:fld>
            <a:endParaRPr lang="en-GB"/>
          </a:p>
        </p:txBody>
      </p:sp>
    </p:spTree>
    <p:extLst>
      <p:ext uri="{BB962C8B-B14F-4D97-AF65-F5344CB8AC3E}">
        <p14:creationId xmlns:p14="http://schemas.microsoft.com/office/powerpoint/2010/main" val="400772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AF49AD-2DAE-4A79-9DCA-2415ED6C0C84}" type="slidenum">
              <a:rPr lang="en-GB" smtClean="0"/>
              <a:t>2</a:t>
            </a:fld>
            <a:endParaRPr lang="en-GB"/>
          </a:p>
        </p:txBody>
      </p:sp>
    </p:spTree>
    <p:extLst>
      <p:ext uri="{BB962C8B-B14F-4D97-AF65-F5344CB8AC3E}">
        <p14:creationId xmlns:p14="http://schemas.microsoft.com/office/powerpoint/2010/main" val="1591400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svg"/><Relationship Id="rId15" Type="http://schemas.openxmlformats.org/officeDocument/2006/relationships/image" Target="../media/image1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svg"/><Relationship Id="rId14" Type="http://schemas.openxmlformats.org/officeDocument/2006/relationships/image" Target="../media/image12.jpe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1.jpe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7.svg"/><Relationship Id="rId5" Type="http://schemas.openxmlformats.org/officeDocument/2006/relationships/image" Target="../media/image8.svg"/><Relationship Id="rId10" Type="http://schemas.openxmlformats.org/officeDocument/2006/relationships/image" Target="../media/image18.svg"/><Relationship Id="rId4" Type="http://schemas.openxmlformats.org/officeDocument/2006/relationships/image" Target="../media/image2.svg"/><Relationship Id="rId9" Type="http://schemas.openxmlformats.org/officeDocument/2006/relationships/image" Target="../media/image17.svg"/><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4E606A8-E7BD-8CEE-6AAF-AFB52E599727}"/>
              </a:ext>
            </a:extLst>
          </p:cNvPr>
          <p:cNvSpPr/>
          <p:nvPr/>
        </p:nvSpPr>
        <p:spPr>
          <a:xfrm>
            <a:off x="-15982" y="0"/>
            <a:ext cx="10709382" cy="7579483"/>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 name="Freeform 3"/>
          <p:cNvSpPr/>
          <p:nvPr/>
        </p:nvSpPr>
        <p:spPr>
          <a:xfrm>
            <a:off x="235365" y="1327659"/>
            <a:ext cx="2172444" cy="542745"/>
          </a:xfrm>
          <a:custGeom>
            <a:avLst/>
            <a:gdLst/>
            <a:ahLst/>
            <a:cxnLst/>
            <a:rect l="l" t="t" r="r" b="b"/>
            <a:pathLst>
              <a:path w="1803242" h="473351">
                <a:moveTo>
                  <a:pt x="0" y="0"/>
                </a:moveTo>
                <a:lnTo>
                  <a:pt x="1803242" y="0"/>
                </a:lnTo>
                <a:lnTo>
                  <a:pt x="1803242" y="473351"/>
                </a:lnTo>
                <a:lnTo>
                  <a:pt x="0" y="47335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rot="10800000" flipV="1">
            <a:off x="36304" y="1720850"/>
            <a:ext cx="2040544" cy="5704529"/>
          </a:xfrm>
          <a:custGeom>
            <a:avLst/>
            <a:gdLst/>
            <a:ahLst/>
            <a:cxnLst/>
            <a:rect l="l" t="t" r="r" b="b"/>
            <a:pathLst>
              <a:path w="2040544" h="4879563">
                <a:moveTo>
                  <a:pt x="0" y="4879563"/>
                </a:moveTo>
                <a:lnTo>
                  <a:pt x="2040544" y="4879563"/>
                </a:lnTo>
                <a:lnTo>
                  <a:pt x="2040544" y="0"/>
                </a:lnTo>
                <a:lnTo>
                  <a:pt x="0" y="0"/>
                </a:lnTo>
                <a:lnTo>
                  <a:pt x="0" y="4879563"/>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sz="1200" dirty="0">
              <a:latin typeface="Childos Arabic" panose="020B0604020202020204" charset="-78"/>
              <a:cs typeface="Childos Arabic" panose="020B0604020202020204" charset="-78"/>
            </a:endParaRPr>
          </a:p>
          <a:p>
            <a:endParaRPr lang="en-GB" sz="1200" dirty="0">
              <a:latin typeface="Childos Arabic" panose="020B0604020202020204" charset="-78"/>
              <a:cs typeface="Childos Arabic" panose="020B0604020202020204" charset="-78"/>
            </a:endParaRPr>
          </a:p>
          <a:p>
            <a:r>
              <a:rPr lang="en-GB" sz="1200" dirty="0">
                <a:latin typeface="Childos Arabic" panose="020B0604020202020204" charset="-78"/>
                <a:cs typeface="Childos Arabic" panose="020B0604020202020204" charset="-78"/>
              </a:rPr>
              <a:t>In Year 6, pupils will produce writing based on the book Shackleton's Journey. Using the inspiring story of Ernest Shackleton’s Antarctic expedition, children will explore themes of courage, endurance and leadership while developing their writing skills across a range of genres. Throughout the unit, pupils will write an exciting Endurance Narrative inspired by the crew’s perilous journey and also create a detailed Biography about Shackleton’s life and achievements.</a:t>
            </a:r>
          </a:p>
          <a:p>
            <a:endParaRPr lang="en-GB" sz="1200" dirty="0">
              <a:latin typeface="Childos Arabic" panose="020B0604020202020204" charset="-78"/>
              <a:cs typeface="Childos Arabic" panose="020B0604020202020204" charset="-78"/>
            </a:endParaRPr>
          </a:p>
          <a:p>
            <a:r>
              <a:rPr lang="en-GB" sz="1200" dirty="0">
                <a:latin typeface="Childos Arabic" panose="020B0604020202020204" charset="-78"/>
                <a:cs typeface="Childos Arabic" panose="020B0604020202020204" charset="-78"/>
              </a:rPr>
              <a:t>Children will continue to  develop their use of formal language, the passive voice, cohesive devices and advanced punctuation, including semi-colons, colons and dashes, to enhance their narrative and biographical writing.</a:t>
            </a:r>
          </a:p>
        </p:txBody>
      </p:sp>
      <p:sp>
        <p:nvSpPr>
          <p:cNvPr id="5" name="Freeform 5"/>
          <p:cNvSpPr/>
          <p:nvPr/>
        </p:nvSpPr>
        <p:spPr>
          <a:xfrm>
            <a:off x="1810819" y="2079442"/>
            <a:ext cx="2049187" cy="923997"/>
          </a:xfrm>
          <a:custGeom>
            <a:avLst/>
            <a:gdLst/>
            <a:ahLst/>
            <a:cxnLst/>
            <a:rect l="l" t="t" r="r" b="b"/>
            <a:pathLst>
              <a:path w="2049187" h="923997">
                <a:moveTo>
                  <a:pt x="0" y="0"/>
                </a:moveTo>
                <a:lnTo>
                  <a:pt x="2049187" y="0"/>
                </a:lnTo>
                <a:lnTo>
                  <a:pt x="2049187" y="923997"/>
                </a:lnTo>
                <a:lnTo>
                  <a:pt x="0" y="92399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8" name="Freeform 8"/>
          <p:cNvSpPr/>
          <p:nvPr/>
        </p:nvSpPr>
        <p:spPr>
          <a:xfrm>
            <a:off x="3744861" y="1232050"/>
            <a:ext cx="3433361" cy="3865366"/>
          </a:xfrm>
          <a:custGeom>
            <a:avLst/>
            <a:gdLst/>
            <a:ahLst/>
            <a:cxnLst/>
            <a:rect l="l" t="t" r="r" b="b"/>
            <a:pathLst>
              <a:path w="3194329" h="2327867">
                <a:moveTo>
                  <a:pt x="0" y="0"/>
                </a:moveTo>
                <a:lnTo>
                  <a:pt x="3194329" y="0"/>
                </a:lnTo>
                <a:lnTo>
                  <a:pt x="3194329" y="2327867"/>
                </a:lnTo>
                <a:lnTo>
                  <a:pt x="0" y="2327867"/>
                </a:lnTo>
                <a:lnTo>
                  <a:pt x="0" y="0"/>
                </a:lnTo>
                <a:close/>
              </a:path>
            </a:pathLst>
          </a:custGeom>
          <a:blipFill>
            <a:blip r:embed="rId7"/>
            <a:stretch>
              <a:fillRect/>
            </a:stretch>
          </a:blipFill>
        </p:spPr>
        <p:txBody>
          <a:bodyPr/>
          <a:lstStyle/>
          <a:p>
            <a:endParaRPr lang="en-GB"/>
          </a:p>
        </p:txBody>
      </p:sp>
      <p:sp>
        <p:nvSpPr>
          <p:cNvPr id="9" name="Freeform 9"/>
          <p:cNvSpPr/>
          <p:nvPr/>
        </p:nvSpPr>
        <p:spPr>
          <a:xfrm>
            <a:off x="7168064" y="1466489"/>
            <a:ext cx="1796042" cy="510084"/>
          </a:xfrm>
          <a:custGeom>
            <a:avLst/>
            <a:gdLst/>
            <a:ahLst/>
            <a:cxnLst/>
            <a:rect l="l" t="t" r="r" b="b"/>
            <a:pathLst>
              <a:path w="1803242" h="473351">
                <a:moveTo>
                  <a:pt x="0" y="0"/>
                </a:moveTo>
                <a:lnTo>
                  <a:pt x="1803242" y="0"/>
                </a:lnTo>
                <a:lnTo>
                  <a:pt x="1803242" y="473351"/>
                </a:lnTo>
                <a:lnTo>
                  <a:pt x="0" y="47335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0" name="Freeform 10"/>
          <p:cNvSpPr/>
          <p:nvPr/>
        </p:nvSpPr>
        <p:spPr>
          <a:xfrm>
            <a:off x="7168064" y="2076472"/>
            <a:ext cx="3291253" cy="2757966"/>
          </a:xfrm>
          <a:custGeom>
            <a:avLst/>
            <a:gdLst/>
            <a:ahLst/>
            <a:cxnLst/>
            <a:rect l="l" t="t" r="r" b="b"/>
            <a:pathLst>
              <a:path w="3291253" h="3258810">
                <a:moveTo>
                  <a:pt x="0" y="0"/>
                </a:moveTo>
                <a:lnTo>
                  <a:pt x="3291253" y="0"/>
                </a:lnTo>
                <a:lnTo>
                  <a:pt x="3291253" y="3258810"/>
                </a:lnTo>
                <a:lnTo>
                  <a:pt x="0" y="3258810"/>
                </a:lnTo>
                <a:lnTo>
                  <a:pt x="0" y="0"/>
                </a:lnTo>
                <a:close/>
              </a:path>
            </a:pathLst>
          </a:custGeom>
          <a:blipFill>
            <a:blip r:embed="rId8"/>
            <a:stretch>
              <a:fillRect b="-19168"/>
            </a:stretch>
          </a:blipFill>
        </p:spPr>
        <p:txBody>
          <a:bodyPr/>
          <a:lstStyle/>
          <a:p>
            <a:endParaRPr lang="en-GB"/>
          </a:p>
        </p:txBody>
      </p:sp>
      <p:sp>
        <p:nvSpPr>
          <p:cNvPr id="14" name="Freeform 14"/>
          <p:cNvSpPr/>
          <p:nvPr/>
        </p:nvSpPr>
        <p:spPr>
          <a:xfrm>
            <a:off x="4356100" y="5360605"/>
            <a:ext cx="6321318" cy="2318777"/>
          </a:xfrm>
          <a:custGeom>
            <a:avLst/>
            <a:gdLst/>
            <a:ahLst/>
            <a:cxnLst/>
            <a:rect l="l" t="t" r="r" b="b"/>
            <a:pathLst>
              <a:path w="3842231" h="2116720">
                <a:moveTo>
                  <a:pt x="0" y="0"/>
                </a:moveTo>
                <a:lnTo>
                  <a:pt x="3842231" y="0"/>
                </a:lnTo>
                <a:lnTo>
                  <a:pt x="3842231" y="2116720"/>
                </a:lnTo>
                <a:lnTo>
                  <a:pt x="0" y="2116720"/>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pPr algn="ctr"/>
            <a:endParaRPr lang="en-GB" dirty="0"/>
          </a:p>
        </p:txBody>
      </p:sp>
      <p:sp>
        <p:nvSpPr>
          <p:cNvPr id="15" name="Freeform 15"/>
          <p:cNvSpPr/>
          <p:nvPr/>
        </p:nvSpPr>
        <p:spPr>
          <a:xfrm>
            <a:off x="4624294" y="4978166"/>
            <a:ext cx="1941606" cy="565516"/>
          </a:xfrm>
          <a:custGeom>
            <a:avLst/>
            <a:gdLst/>
            <a:ahLst/>
            <a:cxnLst/>
            <a:rect l="l" t="t" r="r" b="b"/>
            <a:pathLst>
              <a:path w="1933390" h="507515">
                <a:moveTo>
                  <a:pt x="0" y="0"/>
                </a:moveTo>
                <a:lnTo>
                  <a:pt x="1933390" y="0"/>
                </a:lnTo>
                <a:lnTo>
                  <a:pt x="1933390" y="507515"/>
                </a:lnTo>
                <a:lnTo>
                  <a:pt x="0" y="50751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8" name="TextBox 18"/>
          <p:cNvSpPr txBox="1"/>
          <p:nvPr/>
        </p:nvSpPr>
        <p:spPr>
          <a:xfrm rot="-565994">
            <a:off x="1670307" y="2385291"/>
            <a:ext cx="2204910" cy="332740"/>
          </a:xfrm>
          <a:prstGeom prst="rect">
            <a:avLst/>
          </a:prstGeom>
        </p:spPr>
        <p:txBody>
          <a:bodyPr lIns="0" tIns="0" rIns="0" bIns="0" rtlCol="0" anchor="t">
            <a:spAutoFit/>
          </a:bodyPr>
          <a:lstStyle/>
          <a:p>
            <a:pPr algn="ctr">
              <a:lnSpc>
                <a:spcPts val="2420"/>
              </a:lnSpc>
            </a:pPr>
            <a:r>
              <a:rPr lang="en-US" sz="2200" spc="-123" dirty="0">
                <a:solidFill>
                  <a:srgbClr val="000000"/>
                </a:solidFill>
                <a:latin typeface="Childos Arabic"/>
                <a:ea typeface="Childos Arabic"/>
                <a:cs typeface="Childos Arabic"/>
                <a:sym typeface="Childos Arabic"/>
              </a:rPr>
              <a:t>We are reading...</a:t>
            </a:r>
          </a:p>
        </p:txBody>
      </p:sp>
      <p:sp>
        <p:nvSpPr>
          <p:cNvPr id="19" name="TextBox 19"/>
          <p:cNvSpPr txBox="1"/>
          <p:nvPr/>
        </p:nvSpPr>
        <p:spPr>
          <a:xfrm>
            <a:off x="3797916" y="1635117"/>
            <a:ext cx="3344349" cy="3055324"/>
          </a:xfrm>
          <a:prstGeom prst="rect">
            <a:avLst/>
          </a:prstGeom>
        </p:spPr>
        <p:txBody>
          <a:bodyPr wrap="square" lIns="0" tIns="0" rIns="0" bIns="0" rtlCol="0" anchor="t">
            <a:spAutoFit/>
          </a:bodyPr>
          <a:lstStyle/>
          <a:p>
            <a:pPr algn="l">
              <a:lnSpc>
                <a:spcPts val="1725"/>
              </a:lnSpc>
            </a:pPr>
            <a:r>
              <a:rPr lang="en-GB" sz="1500" spc="-72" dirty="0">
                <a:solidFill>
                  <a:srgbClr val="000000"/>
                </a:solidFill>
                <a:latin typeface="Childos Arabic"/>
                <a:ea typeface="Childos Arabic"/>
                <a:cs typeface="Childos Arabic"/>
                <a:sym typeface="Childos Arabic"/>
              </a:rPr>
              <a:t>We will explore Algebra, where pupils will use symbols and letters to represent unknown numbers, solve simple equations, and identify patterns and sequences.</a:t>
            </a:r>
          </a:p>
          <a:p>
            <a:pPr algn="l">
              <a:lnSpc>
                <a:spcPts val="1725"/>
              </a:lnSpc>
            </a:pPr>
            <a:r>
              <a:rPr lang="en-GB" sz="1500" spc="-72" dirty="0">
                <a:solidFill>
                  <a:srgbClr val="000000"/>
                </a:solidFill>
                <a:latin typeface="Childos Arabic"/>
                <a:ea typeface="Childos Arabic"/>
                <a:cs typeface="Childos Arabic"/>
                <a:sym typeface="Childos Arabic"/>
              </a:rPr>
              <a:t>In Ratio, children will compare and scale quantities, use ratio language, and solve proportion problems in real-life contexts such as recipes.</a:t>
            </a:r>
          </a:p>
          <a:p>
            <a:pPr algn="l">
              <a:lnSpc>
                <a:spcPts val="1725"/>
              </a:lnSpc>
            </a:pPr>
            <a:r>
              <a:rPr lang="en-GB" sz="1500" spc="-72" dirty="0">
                <a:solidFill>
                  <a:srgbClr val="000000"/>
                </a:solidFill>
                <a:latin typeface="Childos Arabic"/>
                <a:ea typeface="Childos Arabic"/>
                <a:cs typeface="Childos Arabic"/>
                <a:sym typeface="Childos Arabic"/>
              </a:rPr>
              <a:t>In Properties of Shape, pupils will calculate and solve problems involving angles on a straight line, around a point, and within triangles and quadrilaterals. They will also explore vertically opposite angles and explain their reasoning when finding missing angles.</a:t>
            </a:r>
            <a:endParaRPr lang="en-US" sz="1500" spc="-72" dirty="0">
              <a:solidFill>
                <a:srgbClr val="ED1212"/>
              </a:solidFill>
              <a:latin typeface="Childos Arabic"/>
              <a:ea typeface="Childos Arabic"/>
              <a:cs typeface="Childos Arabic"/>
              <a:sym typeface="Childos Arabic"/>
            </a:endParaRPr>
          </a:p>
        </p:txBody>
      </p:sp>
      <p:sp>
        <p:nvSpPr>
          <p:cNvPr id="21" name="TextBox 21"/>
          <p:cNvSpPr txBox="1"/>
          <p:nvPr/>
        </p:nvSpPr>
        <p:spPr>
          <a:xfrm>
            <a:off x="612883" y="1317582"/>
            <a:ext cx="1287746" cy="485069"/>
          </a:xfrm>
          <a:prstGeom prst="rect">
            <a:avLst/>
          </a:prstGeom>
        </p:spPr>
        <p:txBody>
          <a:bodyPr wrap="square" lIns="0" tIns="0" rIns="0" bIns="0" rtlCol="0" anchor="t">
            <a:spAutoFit/>
          </a:bodyPr>
          <a:lstStyle/>
          <a:p>
            <a:pPr algn="ctr">
              <a:lnSpc>
                <a:spcPts val="4060"/>
              </a:lnSpc>
            </a:pPr>
            <a:r>
              <a:rPr lang="en-US" sz="2900" dirty="0">
                <a:solidFill>
                  <a:srgbClr val="000000"/>
                </a:solidFill>
                <a:latin typeface="Apricots" pitchFamily="50" charset="0"/>
                <a:ea typeface="Childos Arabic"/>
                <a:cs typeface="Childos Arabic"/>
                <a:sym typeface="Childos Arabic"/>
              </a:rPr>
              <a:t>English</a:t>
            </a:r>
          </a:p>
        </p:txBody>
      </p:sp>
      <p:sp>
        <p:nvSpPr>
          <p:cNvPr id="22" name="TextBox 22"/>
          <p:cNvSpPr txBox="1"/>
          <p:nvPr/>
        </p:nvSpPr>
        <p:spPr>
          <a:xfrm>
            <a:off x="132230" y="2255155"/>
            <a:ext cx="1771968" cy="439223"/>
          </a:xfrm>
          <a:prstGeom prst="rect">
            <a:avLst/>
          </a:prstGeom>
        </p:spPr>
        <p:txBody>
          <a:bodyPr wrap="square" lIns="0" tIns="0" rIns="0" bIns="0" rtlCol="0" anchor="t">
            <a:spAutoFit/>
          </a:bodyPr>
          <a:lstStyle/>
          <a:p>
            <a:pPr marL="196850" lvl="1" indent="-196850" algn="l">
              <a:lnSpc>
                <a:spcPts val="1725"/>
              </a:lnSpc>
              <a:buFont typeface="Arial"/>
              <a:buChar char="•"/>
            </a:pPr>
            <a:endParaRPr lang="en-GB" sz="1500" spc="-72" dirty="0">
              <a:solidFill>
                <a:srgbClr val="000000"/>
              </a:solidFill>
              <a:latin typeface="Childos Arabic"/>
              <a:ea typeface="Childos Arabic"/>
              <a:cs typeface="Childos Arabic"/>
              <a:sym typeface="Childos Arabic"/>
            </a:endParaRPr>
          </a:p>
          <a:p>
            <a:pPr marL="196850" lvl="1" indent="-196850" algn="l">
              <a:lnSpc>
                <a:spcPts val="1725"/>
              </a:lnSpc>
              <a:buFont typeface="Arial"/>
              <a:buChar char="•"/>
            </a:pPr>
            <a:endParaRPr lang="en-US" sz="1500" spc="-72" dirty="0">
              <a:solidFill>
                <a:srgbClr val="000000"/>
              </a:solidFill>
              <a:latin typeface="Childos Arabic"/>
              <a:ea typeface="Childos Arabic"/>
              <a:cs typeface="Childos Arabic"/>
              <a:sym typeface="Childos Arabic"/>
            </a:endParaRPr>
          </a:p>
        </p:txBody>
      </p:sp>
      <p:sp>
        <p:nvSpPr>
          <p:cNvPr id="24" name="TextBox 24"/>
          <p:cNvSpPr txBox="1"/>
          <p:nvPr/>
        </p:nvSpPr>
        <p:spPr>
          <a:xfrm>
            <a:off x="7456274" y="1450157"/>
            <a:ext cx="1286415" cy="485069"/>
          </a:xfrm>
          <a:prstGeom prst="rect">
            <a:avLst/>
          </a:prstGeom>
        </p:spPr>
        <p:txBody>
          <a:bodyPr wrap="square" lIns="0" tIns="0" rIns="0" bIns="0" rtlCol="0" anchor="t">
            <a:spAutoFit/>
          </a:bodyPr>
          <a:lstStyle/>
          <a:p>
            <a:pPr algn="ctr">
              <a:lnSpc>
                <a:spcPts val="4060"/>
              </a:lnSpc>
            </a:pPr>
            <a:r>
              <a:rPr lang="en-US" sz="2900" dirty="0">
                <a:solidFill>
                  <a:srgbClr val="000000"/>
                </a:solidFill>
                <a:latin typeface="Apricots" pitchFamily="50" charset="0"/>
                <a:ea typeface="Childos Arabic"/>
                <a:cs typeface="Childos Arabic"/>
                <a:sym typeface="Childos Arabic"/>
              </a:rPr>
              <a:t>Science</a:t>
            </a:r>
          </a:p>
        </p:txBody>
      </p:sp>
      <p:sp>
        <p:nvSpPr>
          <p:cNvPr id="25" name="TextBox 25"/>
          <p:cNvSpPr txBox="1"/>
          <p:nvPr/>
        </p:nvSpPr>
        <p:spPr>
          <a:xfrm>
            <a:off x="4817454" y="5017267"/>
            <a:ext cx="1596045" cy="485069"/>
          </a:xfrm>
          <a:prstGeom prst="rect">
            <a:avLst/>
          </a:prstGeom>
        </p:spPr>
        <p:txBody>
          <a:bodyPr wrap="square" lIns="0" tIns="0" rIns="0" bIns="0" rtlCol="0" anchor="t">
            <a:spAutoFit/>
          </a:bodyPr>
          <a:lstStyle/>
          <a:p>
            <a:pPr algn="ctr">
              <a:lnSpc>
                <a:spcPts val="4060"/>
              </a:lnSpc>
            </a:pPr>
            <a:r>
              <a:rPr lang="en-US" sz="2900" dirty="0">
                <a:solidFill>
                  <a:srgbClr val="000000"/>
                </a:solidFill>
                <a:latin typeface="Apricots" pitchFamily="50" charset="0"/>
                <a:ea typeface="Childos Arabic"/>
                <a:cs typeface="Childos Arabic"/>
                <a:sym typeface="Childos Arabic"/>
              </a:rPr>
              <a:t>RE</a:t>
            </a:r>
          </a:p>
        </p:txBody>
      </p:sp>
      <p:grpSp>
        <p:nvGrpSpPr>
          <p:cNvPr id="12" name="Group 11">
            <a:extLst>
              <a:ext uri="{FF2B5EF4-FFF2-40B4-BE49-F238E27FC236}">
                <a16:creationId xmlns:a16="http://schemas.microsoft.com/office/drawing/2014/main" id="{A359B649-E6E5-4A01-AD29-5B0739D69768}"/>
              </a:ext>
            </a:extLst>
          </p:cNvPr>
          <p:cNvGrpSpPr/>
          <p:nvPr/>
        </p:nvGrpSpPr>
        <p:grpSpPr>
          <a:xfrm>
            <a:off x="1657947" y="4492861"/>
            <a:ext cx="2822996" cy="2932518"/>
            <a:chOff x="1494119" y="4492861"/>
            <a:chExt cx="2986824" cy="2932518"/>
          </a:xfrm>
        </p:grpSpPr>
        <p:sp>
          <p:nvSpPr>
            <p:cNvPr id="6" name="Freeform 6"/>
            <p:cNvSpPr/>
            <p:nvPr/>
          </p:nvSpPr>
          <p:spPr>
            <a:xfrm>
              <a:off x="1494119" y="4492861"/>
              <a:ext cx="2986824" cy="2932518"/>
            </a:xfrm>
            <a:custGeom>
              <a:avLst/>
              <a:gdLst/>
              <a:ahLst/>
              <a:cxnLst/>
              <a:rect l="l" t="t" r="r" b="b"/>
              <a:pathLst>
                <a:path w="2986824" h="2932518">
                  <a:moveTo>
                    <a:pt x="0" y="0"/>
                  </a:moveTo>
                  <a:lnTo>
                    <a:pt x="2986824" y="0"/>
                  </a:lnTo>
                  <a:lnTo>
                    <a:pt x="2986824" y="2932518"/>
                  </a:lnTo>
                  <a:lnTo>
                    <a:pt x="0" y="2932518"/>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7" name="TextBox 27"/>
            <p:cNvSpPr txBox="1"/>
            <p:nvPr/>
          </p:nvSpPr>
          <p:spPr>
            <a:xfrm>
              <a:off x="1885455" y="4748464"/>
              <a:ext cx="2309572" cy="2400401"/>
            </a:xfrm>
            <a:prstGeom prst="rect">
              <a:avLst/>
            </a:prstGeom>
          </p:spPr>
          <p:txBody>
            <a:bodyPr wrap="square" lIns="0" tIns="0" rIns="0" bIns="0" rtlCol="0" anchor="t">
              <a:spAutoFit/>
            </a:bodyPr>
            <a:lstStyle/>
            <a:p>
              <a:pPr algn="ctr">
                <a:lnSpc>
                  <a:spcPts val="1699"/>
                </a:lnSpc>
                <a:spcBef>
                  <a:spcPct val="0"/>
                </a:spcBef>
              </a:pPr>
              <a:r>
                <a:rPr lang="en-GB" sz="1478" spc="-70" dirty="0">
                  <a:solidFill>
                    <a:srgbClr val="000000"/>
                  </a:solidFill>
                  <a:latin typeface="Childos Arabic"/>
                  <a:ea typeface="Childos Arabic"/>
                  <a:cs typeface="Childos Arabic"/>
                  <a:sym typeface="Childos Arabic"/>
                </a:rPr>
                <a:t>In Year 6, reading continues to focus on fluency, prosody, and deep comprehension. Pupils analyse complex texts, including poems and infer meaning, evaluate authors’ choices, and compare themes. Vocabulary knowledge expands, supporting precise understanding.  </a:t>
              </a:r>
              <a:r>
                <a:rPr lang="en-GB" sz="1478" spc="-70" dirty="0">
                  <a:solidFill>
                    <a:srgbClr val="FF0000"/>
                  </a:solidFill>
                  <a:latin typeface="Childos Arabic"/>
                  <a:ea typeface="Childos Arabic"/>
                  <a:cs typeface="Childos Arabic"/>
                  <a:sym typeface="Childos Arabic"/>
                </a:rPr>
                <a:t>This requires reading at home everyday to maintain progress.</a:t>
              </a:r>
              <a:endParaRPr lang="en-US" sz="1478" spc="-70" dirty="0">
                <a:solidFill>
                  <a:srgbClr val="FF0000"/>
                </a:solidFill>
                <a:latin typeface="Childos Arabic"/>
                <a:ea typeface="Childos Arabic"/>
                <a:cs typeface="Childos Arabic"/>
                <a:sym typeface="Childos Arabic"/>
              </a:endParaRPr>
            </a:p>
          </p:txBody>
        </p:sp>
      </p:grpSp>
      <p:sp>
        <p:nvSpPr>
          <p:cNvPr id="31" name="Text Box 548">
            <a:extLst>
              <a:ext uri="{FF2B5EF4-FFF2-40B4-BE49-F238E27FC236}">
                <a16:creationId xmlns:a16="http://schemas.microsoft.com/office/drawing/2014/main" id="{DFEE3B76-5DA9-7850-A9FE-3900A35D5594}"/>
              </a:ext>
            </a:extLst>
          </p:cNvPr>
          <p:cNvSpPr txBox="1">
            <a:spLocks noChangeArrowheads="1"/>
          </p:cNvSpPr>
          <p:nvPr/>
        </p:nvSpPr>
        <p:spPr bwMode="auto">
          <a:xfrm>
            <a:off x="22857" y="-254728"/>
            <a:ext cx="8427720" cy="1037039"/>
          </a:xfrm>
          <a:prstGeom prst="rect">
            <a:avLst/>
          </a:prstGeom>
          <a:noFill/>
          <a:ln>
            <a:noFill/>
          </a:ln>
        </p:spPr>
        <p:txBody>
          <a:bodyPr rot="0" vert="horz" wrap="square" lIns="91440" tIns="45720" rIns="91440" bIns="45720" anchor="t" anchorCtr="0" upright="1">
            <a:noAutofit/>
          </a:bodyPr>
          <a:lstStyle/>
          <a:p>
            <a:pPr algn="ctr">
              <a:buNone/>
            </a:pPr>
            <a:r>
              <a:rPr lang="en-GB" sz="500" dirty="0">
                <a:effectLst/>
                <a:latin typeface="Rockwell" panose="02060603020205020403" pitchFamily="18"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buNone/>
            </a:pPr>
            <a:r>
              <a:rPr lang="en-GB" sz="600" dirty="0">
                <a:effectLst/>
                <a:latin typeface="Modern Love" panose="04090805081005020601" pitchFamily="82"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en-GB" sz="5800" dirty="0">
                <a:effectLst/>
                <a:latin typeface="Apricots" pitchFamily="50" charset="0"/>
                <a:ea typeface="Calibri" panose="020F0502020204030204" pitchFamily="34" charset="0"/>
                <a:cs typeface="Pattaya" panose="00000500000000000000" pitchFamily="2" charset="-34"/>
              </a:rPr>
              <a:t>Year 6 Learning Overview</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Text Box 2">
            <a:extLst>
              <a:ext uri="{FF2B5EF4-FFF2-40B4-BE49-F238E27FC236}">
                <a16:creationId xmlns:a16="http://schemas.microsoft.com/office/drawing/2014/main" id="{93058327-2D67-8B10-1E13-2BD69A5C6A3B}"/>
              </a:ext>
            </a:extLst>
          </p:cNvPr>
          <p:cNvSpPr txBox="1">
            <a:spLocks noChangeArrowheads="1"/>
          </p:cNvSpPr>
          <p:nvPr/>
        </p:nvSpPr>
        <p:spPr bwMode="auto">
          <a:xfrm>
            <a:off x="91442" y="873381"/>
            <a:ext cx="2852114" cy="495300"/>
          </a:xfrm>
          <a:prstGeom prst="rect">
            <a:avLst/>
          </a:prstGeom>
          <a:noFill/>
          <a:ln w="9525">
            <a:noFill/>
            <a:miter lim="800000"/>
            <a:headEnd/>
            <a:tailEnd/>
          </a:ln>
        </p:spPr>
        <p:txBody>
          <a:bodyPr rot="0" vert="horz" wrap="square" lIns="91440" tIns="45720" rIns="91440" bIns="45720" anchor="t" anchorCtr="0">
            <a:noAutofit/>
          </a:bodyPr>
          <a:lstStyle/>
          <a:p>
            <a:pPr>
              <a:buNone/>
              <a:tabLst>
                <a:tab pos="810260" algn="l"/>
              </a:tabLst>
            </a:pPr>
            <a:r>
              <a:rPr lang="en-US" sz="2600" dirty="0">
                <a:solidFill>
                  <a:srgbClr val="FF0000"/>
                </a:solidFill>
                <a:latin typeface="Modern Love Caps" panose="04070805081001020A01" pitchFamily="82" charset="0"/>
                <a:ea typeface="Calibri" panose="020F0502020204030204" pitchFamily="34" charset="0"/>
                <a:cs typeface="Times New Roman" panose="02020603050405020304" pitchFamily="18" charset="0"/>
              </a:rPr>
              <a:t>Pentecost Term 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id="{EE86DE4B-5373-64A1-03C3-97BDF1C1B9C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9347" b="20129"/>
          <a:stretch/>
        </p:blipFill>
        <p:spPr>
          <a:xfrm>
            <a:off x="8140092" y="104498"/>
            <a:ext cx="1308100" cy="1120140"/>
          </a:xfrm>
          <a:prstGeom prst="rect">
            <a:avLst/>
          </a:prstGeom>
        </p:spPr>
      </p:pic>
      <p:sp>
        <p:nvSpPr>
          <p:cNvPr id="34" name="Freeform 10">
            <a:extLst>
              <a:ext uri="{FF2B5EF4-FFF2-40B4-BE49-F238E27FC236}">
                <a16:creationId xmlns:a16="http://schemas.microsoft.com/office/drawing/2014/main" id="{17F4E586-FE93-842F-D648-7E301C5827F4}"/>
              </a:ext>
            </a:extLst>
          </p:cNvPr>
          <p:cNvSpPr/>
          <p:nvPr/>
        </p:nvSpPr>
        <p:spPr>
          <a:xfrm>
            <a:off x="9426151" y="118077"/>
            <a:ext cx="1128433" cy="1136089"/>
          </a:xfrm>
          <a:custGeom>
            <a:avLst/>
            <a:gdLst/>
            <a:ahLst/>
            <a:cxnLst/>
            <a:rect l="l" t="t" r="r" b="b"/>
            <a:pathLst>
              <a:path w="1386311" h="1417640">
                <a:moveTo>
                  <a:pt x="0" y="0"/>
                </a:moveTo>
                <a:lnTo>
                  <a:pt x="1386311" y="0"/>
                </a:lnTo>
                <a:lnTo>
                  <a:pt x="1386311" y="1417640"/>
                </a:lnTo>
                <a:lnTo>
                  <a:pt x="0" y="1417640"/>
                </a:lnTo>
                <a:lnTo>
                  <a:pt x="0" y="0"/>
                </a:lnTo>
                <a:close/>
              </a:path>
            </a:pathLst>
          </a:custGeom>
          <a:blipFill>
            <a:blip r:embed="rId12"/>
            <a:stretch>
              <a:fillRect/>
            </a:stretch>
          </a:blipFill>
        </p:spPr>
        <p:txBody>
          <a:bodyPr/>
          <a:lstStyle/>
          <a:p>
            <a:endParaRPr lang="en-GB"/>
          </a:p>
        </p:txBody>
      </p:sp>
      <p:sp>
        <p:nvSpPr>
          <p:cNvPr id="35" name="Freeform 11">
            <a:extLst>
              <a:ext uri="{FF2B5EF4-FFF2-40B4-BE49-F238E27FC236}">
                <a16:creationId xmlns:a16="http://schemas.microsoft.com/office/drawing/2014/main" id="{87CAF75B-EFFF-C871-8964-2A72CF1005A9}"/>
              </a:ext>
            </a:extLst>
          </p:cNvPr>
          <p:cNvSpPr/>
          <p:nvPr/>
        </p:nvSpPr>
        <p:spPr>
          <a:xfrm>
            <a:off x="10082749" y="4951024"/>
            <a:ext cx="594669" cy="1008096"/>
          </a:xfrm>
          <a:custGeom>
            <a:avLst/>
            <a:gdLst/>
            <a:ahLst/>
            <a:cxnLst/>
            <a:rect l="l" t="t" r="r" b="b"/>
            <a:pathLst>
              <a:path w="659061" h="1119160">
                <a:moveTo>
                  <a:pt x="0" y="0"/>
                </a:moveTo>
                <a:lnTo>
                  <a:pt x="659061" y="0"/>
                </a:lnTo>
                <a:lnTo>
                  <a:pt x="659061" y="1119160"/>
                </a:lnTo>
                <a:lnTo>
                  <a:pt x="0" y="1119160"/>
                </a:lnTo>
                <a:lnTo>
                  <a:pt x="0" y="0"/>
                </a:lnTo>
                <a:close/>
              </a:path>
            </a:pathLst>
          </a:custGeom>
          <a:blipFill>
            <a:blip r:embed="rId13"/>
            <a:stretch>
              <a:fillRect/>
            </a:stretch>
          </a:blipFill>
        </p:spPr>
        <p:txBody>
          <a:bodyPr/>
          <a:lstStyle/>
          <a:p>
            <a:endParaRPr lang="en-GB"/>
          </a:p>
        </p:txBody>
      </p:sp>
      <p:sp>
        <p:nvSpPr>
          <p:cNvPr id="13" name="TextBox 13"/>
          <p:cNvSpPr txBox="1"/>
          <p:nvPr/>
        </p:nvSpPr>
        <p:spPr>
          <a:xfrm>
            <a:off x="7211087" y="2255155"/>
            <a:ext cx="3215365" cy="2619115"/>
          </a:xfrm>
          <a:prstGeom prst="rect">
            <a:avLst/>
          </a:prstGeom>
        </p:spPr>
        <p:txBody>
          <a:bodyPr wrap="square" lIns="0" tIns="0" rIns="0" bIns="0" rtlCol="0" anchor="t">
            <a:spAutoFit/>
          </a:bodyPr>
          <a:lstStyle/>
          <a:p>
            <a:pPr algn="l">
              <a:lnSpc>
                <a:spcPts val="1721"/>
              </a:lnSpc>
            </a:pPr>
            <a:r>
              <a:rPr lang="en-US" sz="1496" spc="-71" dirty="0">
                <a:solidFill>
                  <a:srgbClr val="000000"/>
                </a:solidFill>
                <a:latin typeface="Childos Arabic"/>
                <a:ea typeface="Childos Arabic"/>
                <a:cs typeface="Childos Arabic"/>
                <a:sym typeface="Childos Arabic"/>
              </a:rPr>
              <a:t>We are Biologists</a:t>
            </a:r>
          </a:p>
          <a:p>
            <a:pPr algn="l">
              <a:lnSpc>
                <a:spcPts val="1721"/>
              </a:lnSpc>
            </a:pPr>
            <a:r>
              <a:rPr lang="en-US" sz="1496" spc="-71" dirty="0">
                <a:solidFill>
                  <a:srgbClr val="000000"/>
                </a:solidFill>
                <a:latin typeface="Childos Arabic"/>
                <a:ea typeface="Childos Arabic"/>
                <a:cs typeface="Childos Arabic"/>
                <a:sym typeface="Childos Arabic"/>
              </a:rPr>
              <a:t>We will continue to study Living Things and their Habitats</a:t>
            </a:r>
          </a:p>
          <a:p>
            <a:pPr algn="l">
              <a:lnSpc>
                <a:spcPts val="1721"/>
              </a:lnSpc>
            </a:pPr>
            <a:r>
              <a:rPr lang="en-US" sz="1496" spc="-71" dirty="0">
                <a:solidFill>
                  <a:srgbClr val="000000"/>
                </a:solidFill>
                <a:latin typeface="Childos Arabic"/>
                <a:ea typeface="Childos Arabic"/>
                <a:cs typeface="Childos Arabic"/>
                <a:sym typeface="Childos Arabic"/>
              </a:rPr>
              <a:t>We will: </a:t>
            </a:r>
          </a:p>
          <a:p>
            <a:pPr marL="285750" indent="-285750" algn="l">
              <a:lnSpc>
                <a:spcPts val="1721"/>
              </a:lnSpc>
              <a:buFont typeface="Arial" panose="020B0604020202020204" pitchFamily="34" charset="0"/>
              <a:buChar char="•"/>
            </a:pPr>
            <a:r>
              <a:rPr lang="en-GB" sz="1496" spc="-71" dirty="0">
                <a:solidFill>
                  <a:srgbClr val="000000"/>
                </a:solidFill>
                <a:latin typeface="Childos Arabic"/>
                <a:ea typeface="Childos Arabic"/>
                <a:cs typeface="Childos Arabic"/>
                <a:sym typeface="Childos Arabic"/>
              </a:rPr>
              <a:t>Describe how living things are classified into broad groups according to common observable characteristics and based on similarities and differences, including micro-organisms, plants and animals</a:t>
            </a:r>
          </a:p>
          <a:p>
            <a:pPr marL="285750" indent="-285750" algn="l">
              <a:lnSpc>
                <a:spcPts val="1721"/>
              </a:lnSpc>
              <a:buFont typeface="Arial" panose="020B0604020202020204" pitchFamily="34" charset="0"/>
              <a:buChar char="•"/>
            </a:pPr>
            <a:r>
              <a:rPr lang="en-GB" sz="1496" spc="-71" dirty="0">
                <a:solidFill>
                  <a:srgbClr val="000000"/>
                </a:solidFill>
                <a:latin typeface="Childos Arabic"/>
                <a:ea typeface="Childos Arabic"/>
                <a:cs typeface="Childos Arabic"/>
                <a:sym typeface="Childos Arabic"/>
              </a:rPr>
              <a:t>Give reasons for classifying plants and animals based on specific characteristics</a:t>
            </a:r>
          </a:p>
          <a:p>
            <a:pPr algn="l">
              <a:lnSpc>
                <a:spcPts val="1721"/>
              </a:lnSpc>
            </a:pPr>
            <a:endParaRPr lang="en-US" sz="1496" spc="-71" dirty="0">
              <a:solidFill>
                <a:srgbClr val="000000"/>
              </a:solidFill>
              <a:latin typeface="Childos Arabic"/>
              <a:ea typeface="Childos Arabic"/>
              <a:cs typeface="Childos Arabic"/>
              <a:sym typeface="Childos Arabic"/>
            </a:endParaRPr>
          </a:p>
        </p:txBody>
      </p:sp>
      <p:sp>
        <p:nvSpPr>
          <p:cNvPr id="29" name="TextBox 28">
            <a:extLst>
              <a:ext uri="{FF2B5EF4-FFF2-40B4-BE49-F238E27FC236}">
                <a16:creationId xmlns:a16="http://schemas.microsoft.com/office/drawing/2014/main" id="{2585CF3E-01D6-4B07-A51A-CF13B3B3586A}"/>
              </a:ext>
            </a:extLst>
          </p:cNvPr>
          <p:cNvSpPr txBox="1"/>
          <p:nvPr/>
        </p:nvSpPr>
        <p:spPr>
          <a:xfrm>
            <a:off x="4371124" y="5806871"/>
            <a:ext cx="5943600" cy="1708160"/>
          </a:xfrm>
          <a:prstGeom prst="rect">
            <a:avLst/>
          </a:prstGeom>
          <a:noFill/>
        </p:spPr>
        <p:txBody>
          <a:bodyPr wrap="square" rtlCol="0">
            <a:spAutoFit/>
          </a:bodyPr>
          <a:lstStyle/>
          <a:p>
            <a:r>
              <a:rPr lang="en-GB" sz="1500" dirty="0">
                <a:latin typeface="Childos Arabic" panose="020B0604020202020204" charset="-78"/>
                <a:cs typeface="Childos Arabic" panose="020B0604020202020204" charset="-78"/>
              </a:rPr>
              <a:t>Pupils will continue exploring St. John’s Gospel, focusing on the Resurrection and how it restores the relationship between God and humanity. They will deepen their understanding of the Christian belief in the Resurrection and the revelation of the Father, Son and Holy Spirit. Pupils will also explore Jesus as the “new Adam” through links between the Old and New Testaments and reflect on why some people find it difficult to believe in things they have not seen.</a:t>
            </a:r>
            <a:endParaRPr lang="en-GB" sz="1500" dirty="0"/>
          </a:p>
        </p:txBody>
      </p:sp>
      <p:sp>
        <p:nvSpPr>
          <p:cNvPr id="36" name="TextBox 35">
            <a:extLst>
              <a:ext uri="{FF2B5EF4-FFF2-40B4-BE49-F238E27FC236}">
                <a16:creationId xmlns:a16="http://schemas.microsoft.com/office/drawing/2014/main" id="{56167927-2E4A-4E8D-816C-FF65B348F0D0}"/>
              </a:ext>
            </a:extLst>
          </p:cNvPr>
          <p:cNvSpPr txBox="1"/>
          <p:nvPr/>
        </p:nvSpPr>
        <p:spPr>
          <a:xfrm>
            <a:off x="5902780" y="5513041"/>
            <a:ext cx="3352800" cy="430887"/>
          </a:xfrm>
          <a:prstGeom prst="rect">
            <a:avLst/>
          </a:prstGeom>
          <a:noFill/>
        </p:spPr>
        <p:txBody>
          <a:bodyPr wrap="square" rtlCol="0">
            <a:spAutoFit/>
          </a:bodyPr>
          <a:lstStyle/>
          <a:p>
            <a:pPr algn="ctr"/>
            <a:r>
              <a:rPr lang="en-US" sz="2200" b="1" dirty="0">
                <a:solidFill>
                  <a:srgbClr val="000000"/>
                </a:solidFill>
                <a:latin typeface="Apricots" pitchFamily="50" charset="0"/>
                <a:cs typeface="Childos Arabic"/>
                <a:sym typeface="Childos Arabic"/>
              </a:rPr>
              <a:t>To the Ends of the Earth</a:t>
            </a:r>
            <a:endParaRPr lang="en-GB" sz="2200" b="1" dirty="0"/>
          </a:p>
        </p:txBody>
      </p:sp>
      <p:grpSp>
        <p:nvGrpSpPr>
          <p:cNvPr id="2" name="Group 1">
            <a:extLst>
              <a:ext uri="{FF2B5EF4-FFF2-40B4-BE49-F238E27FC236}">
                <a16:creationId xmlns:a16="http://schemas.microsoft.com/office/drawing/2014/main" id="{6BDAE41E-97E3-4153-9E86-9ADF1CE1EAA8}"/>
              </a:ext>
            </a:extLst>
          </p:cNvPr>
          <p:cNvGrpSpPr/>
          <p:nvPr/>
        </p:nvGrpSpPr>
        <p:grpSpPr>
          <a:xfrm>
            <a:off x="3615870" y="1032220"/>
            <a:ext cx="1875635" cy="542745"/>
            <a:chOff x="3629927" y="1450157"/>
            <a:chExt cx="1875635" cy="542745"/>
          </a:xfrm>
        </p:grpSpPr>
        <p:sp>
          <p:nvSpPr>
            <p:cNvPr id="7" name="Freeform 7"/>
            <p:cNvSpPr/>
            <p:nvPr/>
          </p:nvSpPr>
          <p:spPr>
            <a:xfrm>
              <a:off x="3629927" y="1450157"/>
              <a:ext cx="1875635" cy="542745"/>
            </a:xfrm>
            <a:custGeom>
              <a:avLst/>
              <a:gdLst/>
              <a:ahLst/>
              <a:cxnLst/>
              <a:rect l="l" t="t" r="r" b="b"/>
              <a:pathLst>
                <a:path w="1803242" h="473351">
                  <a:moveTo>
                    <a:pt x="0" y="0"/>
                  </a:moveTo>
                  <a:lnTo>
                    <a:pt x="1803242" y="0"/>
                  </a:lnTo>
                  <a:lnTo>
                    <a:pt x="1803242" y="473351"/>
                  </a:lnTo>
                  <a:lnTo>
                    <a:pt x="0" y="47335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3" name="TextBox 23"/>
            <p:cNvSpPr txBox="1"/>
            <p:nvPr/>
          </p:nvSpPr>
          <p:spPr>
            <a:xfrm>
              <a:off x="4064005" y="1450157"/>
              <a:ext cx="1180179" cy="485069"/>
            </a:xfrm>
            <a:prstGeom prst="rect">
              <a:avLst/>
            </a:prstGeom>
          </p:spPr>
          <p:txBody>
            <a:bodyPr wrap="square" lIns="0" tIns="0" rIns="0" bIns="0" rtlCol="0" anchor="t">
              <a:spAutoFit/>
            </a:bodyPr>
            <a:lstStyle/>
            <a:p>
              <a:pPr algn="ctr">
                <a:lnSpc>
                  <a:spcPts val="4060"/>
                </a:lnSpc>
              </a:pPr>
              <a:r>
                <a:rPr lang="en-US" sz="2900" dirty="0">
                  <a:solidFill>
                    <a:srgbClr val="000000"/>
                  </a:solidFill>
                  <a:latin typeface="Apricots" pitchFamily="50" charset="0"/>
                  <a:ea typeface="Childos Arabic"/>
                  <a:cs typeface="Childos Arabic"/>
                  <a:sym typeface="Childos Arabic"/>
                </a:rPr>
                <a:t>Maths</a:t>
              </a:r>
            </a:p>
          </p:txBody>
        </p:sp>
      </p:grpSp>
      <p:pic>
        <p:nvPicPr>
          <p:cNvPr id="1028" name="Picture 4" descr="Carolus Linnaeus | Biography, Education, Classification System, &amp; Facts |  Britannica">
            <a:extLst>
              <a:ext uri="{FF2B5EF4-FFF2-40B4-BE49-F238E27FC236}">
                <a16:creationId xmlns:a16="http://schemas.microsoft.com/office/drawing/2014/main" id="{97647E76-A56C-4D74-B6D4-17B866A369F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599556">
            <a:off x="8957983" y="1440297"/>
            <a:ext cx="1429540" cy="9524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9332A7F9-DC94-18AC-F757-EFE5EEFC67E7}"/>
              </a:ext>
            </a:extLst>
          </p:cNvPr>
          <p:cNvPicPr>
            <a:picLocks noChangeAspect="1"/>
          </p:cNvPicPr>
          <p:nvPr/>
        </p:nvPicPr>
        <p:blipFill>
          <a:blip r:embed="rId15"/>
          <a:stretch>
            <a:fillRect/>
          </a:stretch>
        </p:blipFill>
        <p:spPr>
          <a:xfrm rot="391078">
            <a:off x="2235734" y="2841000"/>
            <a:ext cx="1388456" cy="172448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891F400-889B-8169-EDFF-2EA3B1A2D0AB}"/>
              </a:ext>
            </a:extLst>
          </p:cNvPr>
          <p:cNvSpPr/>
          <p:nvPr/>
        </p:nvSpPr>
        <p:spPr>
          <a:xfrm>
            <a:off x="-20050" y="-121531"/>
            <a:ext cx="10776890" cy="75565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 name="Freeform 3"/>
          <p:cNvSpPr/>
          <p:nvPr/>
        </p:nvSpPr>
        <p:spPr>
          <a:xfrm>
            <a:off x="247955" y="-11743"/>
            <a:ext cx="2248061" cy="697988"/>
          </a:xfrm>
          <a:custGeom>
            <a:avLst/>
            <a:gdLst/>
            <a:ahLst/>
            <a:cxnLst/>
            <a:rect l="l" t="t" r="r" b="b"/>
            <a:pathLst>
              <a:path w="1803242" h="473351">
                <a:moveTo>
                  <a:pt x="0" y="0"/>
                </a:moveTo>
                <a:lnTo>
                  <a:pt x="1803242" y="0"/>
                </a:lnTo>
                <a:lnTo>
                  <a:pt x="1803242" y="473351"/>
                </a:lnTo>
                <a:lnTo>
                  <a:pt x="0" y="47335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467136" y="3973788"/>
            <a:ext cx="4570221" cy="3819773"/>
          </a:xfrm>
          <a:custGeom>
            <a:avLst/>
            <a:gdLst/>
            <a:ahLst/>
            <a:cxnLst/>
            <a:rect l="l" t="t" r="r" b="b"/>
            <a:pathLst>
              <a:path w="2773938" h="2723503">
                <a:moveTo>
                  <a:pt x="0" y="0"/>
                </a:moveTo>
                <a:lnTo>
                  <a:pt x="2773938" y="0"/>
                </a:lnTo>
                <a:lnTo>
                  <a:pt x="2773938" y="2723503"/>
                </a:lnTo>
                <a:lnTo>
                  <a:pt x="0" y="272350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sz="1200" dirty="0"/>
          </a:p>
        </p:txBody>
      </p:sp>
      <p:sp>
        <p:nvSpPr>
          <p:cNvPr id="9" name="Freeform 9"/>
          <p:cNvSpPr/>
          <p:nvPr/>
        </p:nvSpPr>
        <p:spPr>
          <a:xfrm>
            <a:off x="272447" y="3839659"/>
            <a:ext cx="1933390" cy="507515"/>
          </a:xfrm>
          <a:custGeom>
            <a:avLst/>
            <a:gdLst/>
            <a:ahLst/>
            <a:cxnLst/>
            <a:rect l="l" t="t" r="r" b="b"/>
            <a:pathLst>
              <a:path w="1933390" h="507515">
                <a:moveTo>
                  <a:pt x="0" y="0"/>
                </a:moveTo>
                <a:lnTo>
                  <a:pt x="1933391" y="0"/>
                </a:lnTo>
                <a:lnTo>
                  <a:pt x="1933391" y="507515"/>
                </a:lnTo>
                <a:lnTo>
                  <a:pt x="0" y="50751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4637062" y="4925197"/>
            <a:ext cx="6119778" cy="2631303"/>
          </a:xfrm>
          <a:custGeom>
            <a:avLst/>
            <a:gdLst/>
            <a:ahLst/>
            <a:cxnLst/>
            <a:rect l="l" t="t" r="r" b="b"/>
            <a:pathLst>
              <a:path w="3768123" h="1756722">
                <a:moveTo>
                  <a:pt x="0" y="0"/>
                </a:moveTo>
                <a:lnTo>
                  <a:pt x="3768123" y="0"/>
                </a:lnTo>
                <a:lnTo>
                  <a:pt x="3768123" y="1756722"/>
                </a:lnTo>
                <a:lnTo>
                  <a:pt x="0" y="1756722"/>
                </a:lnTo>
                <a:lnTo>
                  <a:pt x="0" y="0"/>
                </a:lnTo>
                <a:close/>
              </a:path>
            </a:pathLst>
          </a:custGeom>
          <a:blipFill>
            <a:blip r:embed="rId6"/>
            <a:stretch>
              <a:fillRect t="-3890" r="-87558" b="-174205"/>
            </a:stretch>
          </a:blipFill>
        </p:spPr>
        <p:txBody>
          <a:bodyPr/>
          <a:lstStyle/>
          <a:p>
            <a:endParaRPr lang="en-GB"/>
          </a:p>
        </p:txBody>
      </p:sp>
      <p:sp>
        <p:nvSpPr>
          <p:cNvPr id="14" name="Freeform 14"/>
          <p:cNvSpPr/>
          <p:nvPr/>
        </p:nvSpPr>
        <p:spPr>
          <a:xfrm rot="-10800000">
            <a:off x="9915725" y="6724483"/>
            <a:ext cx="1428557" cy="832017"/>
          </a:xfrm>
          <a:custGeom>
            <a:avLst/>
            <a:gdLst/>
            <a:ahLst/>
            <a:cxnLst/>
            <a:rect l="l" t="t" r="r" b="b"/>
            <a:pathLst>
              <a:path w="1428557" h="832017">
                <a:moveTo>
                  <a:pt x="0" y="0"/>
                </a:moveTo>
                <a:lnTo>
                  <a:pt x="1428557" y="0"/>
                </a:lnTo>
                <a:lnTo>
                  <a:pt x="1428557" y="832016"/>
                </a:lnTo>
                <a:lnTo>
                  <a:pt x="0" y="832016"/>
                </a:lnTo>
                <a:lnTo>
                  <a:pt x="0" y="0"/>
                </a:lnTo>
                <a:close/>
              </a:path>
            </a:pathLst>
          </a:custGeom>
          <a:blipFill>
            <a:blip r:embed="rId7"/>
            <a:stretch>
              <a:fillRect l="-31365" t="-110949" r="-10184" b="-32088"/>
            </a:stretch>
          </a:blipFill>
        </p:spPr>
        <p:txBody>
          <a:bodyPr/>
          <a:lstStyle/>
          <a:p>
            <a:endParaRPr lang="en-GB"/>
          </a:p>
        </p:txBody>
      </p:sp>
      <p:sp>
        <p:nvSpPr>
          <p:cNvPr id="24" name="TextBox 24"/>
          <p:cNvSpPr txBox="1"/>
          <p:nvPr/>
        </p:nvSpPr>
        <p:spPr>
          <a:xfrm>
            <a:off x="517057" y="75685"/>
            <a:ext cx="1624937" cy="485069"/>
          </a:xfrm>
          <a:prstGeom prst="rect">
            <a:avLst/>
          </a:prstGeom>
        </p:spPr>
        <p:txBody>
          <a:bodyPr wrap="square" lIns="0" tIns="0" rIns="0" bIns="0" rtlCol="0" anchor="t">
            <a:spAutoFit/>
          </a:bodyPr>
          <a:lstStyle/>
          <a:p>
            <a:pPr algn="ctr">
              <a:lnSpc>
                <a:spcPts val="4060"/>
              </a:lnSpc>
            </a:pPr>
            <a:r>
              <a:rPr lang="en-US" sz="2900" dirty="0">
                <a:solidFill>
                  <a:srgbClr val="000000"/>
                </a:solidFill>
                <a:latin typeface="Apricots" pitchFamily="50" charset="0"/>
                <a:ea typeface="Childos Arabic"/>
                <a:cs typeface="Childos Arabic"/>
                <a:sym typeface="Childos Arabic"/>
              </a:rPr>
              <a:t>History</a:t>
            </a:r>
          </a:p>
        </p:txBody>
      </p:sp>
      <p:sp>
        <p:nvSpPr>
          <p:cNvPr id="27" name="TextBox 27"/>
          <p:cNvSpPr txBox="1"/>
          <p:nvPr/>
        </p:nvSpPr>
        <p:spPr>
          <a:xfrm>
            <a:off x="753367" y="3830599"/>
            <a:ext cx="971550" cy="485069"/>
          </a:xfrm>
          <a:prstGeom prst="rect">
            <a:avLst/>
          </a:prstGeom>
        </p:spPr>
        <p:txBody>
          <a:bodyPr lIns="0" tIns="0" rIns="0" bIns="0" rtlCol="0" anchor="t">
            <a:spAutoFit/>
          </a:bodyPr>
          <a:lstStyle/>
          <a:p>
            <a:pPr algn="ctr">
              <a:lnSpc>
                <a:spcPts val="4060"/>
              </a:lnSpc>
            </a:pPr>
            <a:r>
              <a:rPr lang="en-US" sz="2900" dirty="0">
                <a:solidFill>
                  <a:srgbClr val="000000"/>
                </a:solidFill>
                <a:latin typeface="Apricots" pitchFamily="50" charset="0"/>
                <a:ea typeface="Childos Arabic"/>
                <a:cs typeface="Childos Arabic"/>
                <a:sym typeface="Childos Arabic"/>
              </a:rPr>
              <a:t>RSHE</a:t>
            </a:r>
          </a:p>
        </p:txBody>
      </p:sp>
      <p:sp>
        <p:nvSpPr>
          <p:cNvPr id="37" name="Freeform 3">
            <a:extLst>
              <a:ext uri="{FF2B5EF4-FFF2-40B4-BE49-F238E27FC236}">
                <a16:creationId xmlns:a16="http://schemas.microsoft.com/office/drawing/2014/main" id="{686BDDDC-BF75-9A68-78B7-5D0443B42464}"/>
              </a:ext>
            </a:extLst>
          </p:cNvPr>
          <p:cNvSpPr/>
          <p:nvPr/>
        </p:nvSpPr>
        <p:spPr>
          <a:xfrm>
            <a:off x="7560632" y="114463"/>
            <a:ext cx="1803242" cy="473351"/>
          </a:xfrm>
          <a:custGeom>
            <a:avLst/>
            <a:gdLst/>
            <a:ahLst/>
            <a:cxnLst/>
            <a:rect l="l" t="t" r="r" b="b"/>
            <a:pathLst>
              <a:path w="1803242" h="473351">
                <a:moveTo>
                  <a:pt x="0" y="0"/>
                </a:moveTo>
                <a:lnTo>
                  <a:pt x="1803242" y="0"/>
                </a:lnTo>
                <a:lnTo>
                  <a:pt x="1803242" y="473351"/>
                </a:lnTo>
                <a:lnTo>
                  <a:pt x="0" y="47335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5" name="TextBox 25"/>
          <p:cNvSpPr txBox="1"/>
          <p:nvPr/>
        </p:nvSpPr>
        <p:spPr>
          <a:xfrm>
            <a:off x="7899501" y="101572"/>
            <a:ext cx="920137" cy="485069"/>
          </a:xfrm>
          <a:prstGeom prst="rect">
            <a:avLst/>
          </a:prstGeom>
        </p:spPr>
        <p:txBody>
          <a:bodyPr wrap="square" lIns="0" tIns="0" rIns="0" bIns="0" rtlCol="0" anchor="t">
            <a:spAutoFit/>
          </a:bodyPr>
          <a:lstStyle/>
          <a:p>
            <a:pPr algn="ctr">
              <a:lnSpc>
                <a:spcPts val="4060"/>
              </a:lnSpc>
            </a:pPr>
            <a:r>
              <a:rPr lang="en-US" sz="2900" dirty="0">
                <a:solidFill>
                  <a:srgbClr val="000000"/>
                </a:solidFill>
                <a:latin typeface="Apricots" pitchFamily="50" charset="0"/>
                <a:ea typeface="Childos Arabic"/>
                <a:cs typeface="Childos Arabic"/>
                <a:sym typeface="Childos Arabic"/>
              </a:rPr>
              <a:t>PE</a:t>
            </a:r>
          </a:p>
        </p:txBody>
      </p:sp>
      <p:pic>
        <p:nvPicPr>
          <p:cNvPr id="38" name="Picture 37">
            <a:extLst>
              <a:ext uri="{FF2B5EF4-FFF2-40B4-BE49-F238E27FC236}">
                <a16:creationId xmlns:a16="http://schemas.microsoft.com/office/drawing/2014/main" id="{4F3C1EEA-F931-FD90-C836-42AFD8C5892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236" y="346849"/>
            <a:ext cx="4004762" cy="348374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30"/>
          <p:cNvSpPr txBox="1"/>
          <p:nvPr/>
        </p:nvSpPr>
        <p:spPr>
          <a:xfrm>
            <a:off x="113923" y="686241"/>
            <a:ext cx="3941112" cy="1964384"/>
          </a:xfrm>
          <a:prstGeom prst="rect">
            <a:avLst/>
          </a:prstGeom>
        </p:spPr>
        <p:txBody>
          <a:bodyPr wrap="square" lIns="0" tIns="0" rIns="0" bIns="0" rtlCol="0" anchor="t">
            <a:spAutoFit/>
          </a:bodyPr>
          <a:lstStyle/>
          <a:p>
            <a:pPr algn="l">
              <a:lnSpc>
                <a:spcPts val="1699"/>
              </a:lnSpc>
              <a:spcBef>
                <a:spcPct val="0"/>
              </a:spcBef>
            </a:pPr>
            <a:r>
              <a:rPr lang="en-GB" sz="1478" spc="-70" dirty="0">
                <a:solidFill>
                  <a:srgbClr val="000000"/>
                </a:solidFill>
                <a:latin typeface="Childos Arabic"/>
                <a:ea typeface="Childos Arabic"/>
                <a:cs typeface="Childos Arabic"/>
                <a:sym typeface="Childos Arabic"/>
              </a:rPr>
              <a:t>This term, pupils will be learning about civil and human rights and the importance of equality. They will explore the work and impact of significant individuals including Olaudah Equiano, Millicent Garrett Fawcett, Emmeline Pankhurst, Martin Luther King Jr. and Malala Yousafzai. Pupils will learn how these individuals campaigned for change and equality, while developing their understanding of chronology, significance and the impact of human rights throughout history.</a:t>
            </a:r>
            <a:endParaRPr lang="en-US" sz="1478" spc="-70" dirty="0">
              <a:solidFill>
                <a:srgbClr val="000000"/>
              </a:solidFill>
              <a:latin typeface="Childos Arabic"/>
              <a:ea typeface="Childos Arabic"/>
              <a:cs typeface="Childos Arabic"/>
              <a:sym typeface="Childos Arabic"/>
            </a:endParaRPr>
          </a:p>
        </p:txBody>
      </p:sp>
      <p:sp>
        <p:nvSpPr>
          <p:cNvPr id="39" name="Freeform 7">
            <a:extLst>
              <a:ext uri="{FF2B5EF4-FFF2-40B4-BE49-F238E27FC236}">
                <a16:creationId xmlns:a16="http://schemas.microsoft.com/office/drawing/2014/main" id="{C5A36BEA-FDD6-7A57-857C-7B6F9B0BDA40}"/>
              </a:ext>
            </a:extLst>
          </p:cNvPr>
          <p:cNvSpPr/>
          <p:nvPr/>
        </p:nvSpPr>
        <p:spPr>
          <a:xfrm>
            <a:off x="3772755" y="3647530"/>
            <a:ext cx="3003057" cy="2027344"/>
          </a:xfrm>
          <a:custGeom>
            <a:avLst/>
            <a:gdLst/>
            <a:ahLst/>
            <a:cxnLst/>
            <a:rect l="l" t="t" r="r" b="b"/>
            <a:pathLst>
              <a:path w="3016537" h="4187055">
                <a:moveTo>
                  <a:pt x="0" y="0"/>
                </a:moveTo>
                <a:lnTo>
                  <a:pt x="3016537" y="0"/>
                </a:lnTo>
                <a:lnTo>
                  <a:pt x="3016537" y="4187055"/>
                </a:lnTo>
                <a:lnTo>
                  <a:pt x="0" y="4187055"/>
                </a:lnTo>
                <a:lnTo>
                  <a:pt x="0" y="0"/>
                </a:lnTo>
                <a:close/>
              </a:path>
            </a:pathLst>
          </a:custGeom>
          <a:blipFill>
            <a:blip>
              <a:extLst>
                <a:ext uri="{96DAC541-7B7A-43D3-8B79-37D633B846F1}">
                  <asvg:svgBlip xmlns:asvg="http://schemas.microsoft.com/office/drawing/2016/SVG/main" r:embed="rId9"/>
                </a:ext>
              </a:extLst>
            </a:blip>
            <a:stretch>
              <a:fillRect b="-9762"/>
            </a:stretch>
          </a:blipFill>
        </p:spPr>
        <p:txBody>
          <a:bodyPr/>
          <a:lstStyle/>
          <a:p>
            <a:endParaRPr lang="en-GB" sz="1600" b="1" dirty="0">
              <a:latin typeface="Childos Arabic" panose="020B0604020202020204" charset="-78"/>
              <a:cs typeface="Childos Arabic" panose="020B0604020202020204" charset="-78"/>
            </a:endParaRPr>
          </a:p>
          <a:p>
            <a:r>
              <a:rPr lang="en-GB" sz="1600" b="1" dirty="0">
                <a:latin typeface="Childos Arabic" panose="020B0604020202020204" charset="-78"/>
                <a:cs typeface="Childos Arabic" panose="020B0604020202020204" charset="-78"/>
              </a:rPr>
              <a:t>Hip-Hop and Sea Shanty</a:t>
            </a:r>
          </a:p>
          <a:p>
            <a:r>
              <a:rPr lang="en-GB" sz="1400" dirty="0">
                <a:latin typeface="Childos Arabic" panose="020B0604020202020204" charset="-78"/>
                <a:cs typeface="Childos Arabic" panose="020B0604020202020204" charset="-78"/>
              </a:rPr>
              <a:t>Pupils will be able to rap a short poem along to a regular backing track.  They will sing a sea shanty without any accompaniment.  Finally, they will write some of their own lyrics and rap/sing them in the context of a wider song.</a:t>
            </a:r>
            <a:endParaRPr lang="en-GB" sz="1600" dirty="0">
              <a:latin typeface="Abadi" panose="020B0604020104020204" pitchFamily="34" charset="0"/>
            </a:endParaRPr>
          </a:p>
        </p:txBody>
      </p:sp>
      <p:sp>
        <p:nvSpPr>
          <p:cNvPr id="42" name="TextBox 41">
            <a:extLst>
              <a:ext uri="{FF2B5EF4-FFF2-40B4-BE49-F238E27FC236}">
                <a16:creationId xmlns:a16="http://schemas.microsoft.com/office/drawing/2014/main" id="{06649A4A-8597-A62B-E19E-341A74998DAD}"/>
              </a:ext>
            </a:extLst>
          </p:cNvPr>
          <p:cNvSpPr txBox="1"/>
          <p:nvPr/>
        </p:nvSpPr>
        <p:spPr>
          <a:xfrm>
            <a:off x="79046" y="4309247"/>
            <a:ext cx="3532037" cy="30931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pricots" panose="020B0604020202020204" charset="0"/>
              </a:rPr>
              <a:t>Economic Well Being</a:t>
            </a:r>
          </a:p>
          <a:p>
            <a:pPr lvl="0">
              <a:defRPr/>
            </a:pPr>
            <a:endParaRPr lang="en-US" sz="1100" dirty="0"/>
          </a:p>
          <a:p>
            <a:pPr lvl="0">
              <a:defRPr/>
            </a:pPr>
            <a:r>
              <a:rPr lang="en-US" sz="1400" dirty="0"/>
              <a:t>We will be learning: </a:t>
            </a:r>
          </a:p>
          <a:p>
            <a:pPr marL="285750" lvl="0" indent="-285750">
              <a:buFont typeface="Arial" panose="020B0604020202020204" pitchFamily="34" charset="0"/>
              <a:buChar char="•"/>
              <a:defRPr/>
            </a:pPr>
            <a:r>
              <a:rPr lang="en-GB" sz="1400" dirty="0">
                <a:latin typeface="Childos Arabic" panose="020B0604020202020204" charset="-78"/>
                <a:cs typeface="Childos Arabic" panose="020B0604020202020204" charset="-78"/>
              </a:rPr>
              <a:t>To know feelings around money and discuss their impact</a:t>
            </a:r>
          </a:p>
          <a:p>
            <a:pPr marL="285750" lvl="0" indent="-285750">
              <a:buFont typeface="Arial" panose="020B0604020202020204" pitchFamily="34" charset="0"/>
              <a:buChar char="•"/>
              <a:defRPr/>
            </a:pPr>
            <a:r>
              <a:rPr lang="en-GB" sz="1400" dirty="0">
                <a:latin typeface="Childos Arabic" panose="020B0604020202020204" charset="-78"/>
                <a:cs typeface="Childos Arabic" panose="020B0604020202020204" charset="-78"/>
              </a:rPr>
              <a:t>To know how to safeguard money in physical and digital environments</a:t>
            </a:r>
          </a:p>
          <a:p>
            <a:pPr marL="285750" lvl="0" indent="-285750">
              <a:buFont typeface="Arial" panose="020B0604020202020204" pitchFamily="34" charset="0"/>
              <a:buChar char="•"/>
              <a:defRPr/>
            </a:pPr>
            <a:r>
              <a:rPr lang="en-GB" sz="1400" dirty="0">
                <a:latin typeface="Childos Arabic" panose="020B0604020202020204" charset="-78"/>
                <a:cs typeface="Childos Arabic" panose="020B0604020202020204" charset="-78"/>
              </a:rPr>
              <a:t>To know how money-related matters develop at secondary school</a:t>
            </a:r>
          </a:p>
          <a:p>
            <a:pPr marL="285750" lvl="0" indent="-285750">
              <a:buFont typeface="Arial" panose="020B0604020202020204" pitchFamily="34" charset="0"/>
              <a:buChar char="•"/>
              <a:defRPr/>
            </a:pPr>
            <a:r>
              <a:rPr lang="en-GB" sz="1400" dirty="0">
                <a:latin typeface="Childos Arabic" panose="020B0604020202020204" charset="-78"/>
                <a:cs typeface="Childos Arabic" panose="020B0604020202020204" charset="-78"/>
              </a:rPr>
              <a:t>To know the risks of gambling</a:t>
            </a:r>
          </a:p>
          <a:p>
            <a:pPr marL="285750" lvl="0" indent="-285750">
              <a:buFont typeface="Arial" panose="020B0604020202020204" pitchFamily="34" charset="0"/>
              <a:buChar char="•"/>
              <a:defRPr/>
            </a:pPr>
            <a:r>
              <a:rPr lang="en-GB" sz="1400" dirty="0">
                <a:latin typeface="Childos Arabic" panose="020B0604020202020204" charset="-78"/>
                <a:cs typeface="Childos Arabic" panose="020B0604020202020204" charset="-78"/>
              </a:rPr>
              <a:t>To know how different careers operate in a workplace</a:t>
            </a:r>
          </a:p>
          <a:p>
            <a:pPr marL="285750" lvl="0" indent="-285750">
              <a:buFont typeface="Arial" panose="020B0604020202020204" pitchFamily="34" charset="0"/>
              <a:buChar char="•"/>
              <a:defRPr/>
            </a:pPr>
            <a:r>
              <a:rPr lang="en-GB" sz="1400" dirty="0">
                <a:latin typeface="Childos Arabic" panose="020B0604020202020204" charset="-78"/>
                <a:cs typeface="Childos Arabic" panose="020B0604020202020204" charset="-78"/>
              </a:rPr>
              <a:t>To know different career routes and their requirements</a:t>
            </a:r>
            <a:endParaRPr kumimoji="0" lang="en-GB" sz="1100" i="0" u="none" strike="noStrike" kern="1200" cap="none" spc="0" normalizeH="0" baseline="0" noProof="0" dirty="0">
              <a:ln>
                <a:noFill/>
              </a:ln>
              <a:solidFill>
                <a:prstClr val="black"/>
              </a:solidFill>
              <a:effectLst/>
              <a:uLnTx/>
              <a:uFillTx/>
              <a:latin typeface="Childos Arabic" panose="020B0604020202020204" charset="-78"/>
              <a:cs typeface="Childos Arabic" panose="020B0604020202020204" charset="-78"/>
            </a:endParaRPr>
          </a:p>
        </p:txBody>
      </p:sp>
      <p:pic>
        <p:nvPicPr>
          <p:cNvPr id="43" name="Picture 42">
            <a:extLst>
              <a:ext uri="{FF2B5EF4-FFF2-40B4-BE49-F238E27FC236}">
                <a16:creationId xmlns:a16="http://schemas.microsoft.com/office/drawing/2014/main" id="{76386893-1CD7-D74F-2767-9E1D9E532EB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46115" y="375163"/>
            <a:ext cx="2949847" cy="2759361"/>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F7CBDE7F-F263-B4FB-8C35-E32A6DBF526B}"/>
              </a:ext>
            </a:extLst>
          </p:cNvPr>
          <p:cNvSpPr txBox="1"/>
          <p:nvPr/>
        </p:nvSpPr>
        <p:spPr>
          <a:xfrm>
            <a:off x="4103085" y="754688"/>
            <a:ext cx="3210027" cy="2123658"/>
          </a:xfrm>
          <a:prstGeom prst="rect">
            <a:avLst/>
          </a:prstGeom>
          <a:noFill/>
        </p:spPr>
        <p:txBody>
          <a:bodyPr wrap="square">
            <a:spAutoFit/>
          </a:bodyPr>
          <a:lstStyle/>
          <a:p>
            <a:r>
              <a:rPr lang="en-GB" sz="1100" dirty="0">
                <a:latin typeface="Apricots" pitchFamily="50" charset="0"/>
                <a:ea typeface="Calibri" panose="020F0502020204030204" pitchFamily="34" charset="0"/>
                <a:cs typeface="Arial" panose="020B0604020202020204" pitchFamily="34" charset="0"/>
              </a:rPr>
              <a:t>In Data Handling we will:</a:t>
            </a:r>
          </a:p>
          <a:p>
            <a:pPr marL="285750" indent="-285750">
              <a:buFont typeface="Arial" panose="020B0604020202020204" pitchFamily="34" charset="0"/>
              <a:buChar char="•"/>
            </a:pPr>
            <a:r>
              <a:rPr lang="en-GB" sz="1100" dirty="0">
                <a:effectLst/>
                <a:latin typeface="Apricots" pitchFamily="50" charset="0"/>
                <a:ea typeface="Calibri" panose="020F0502020204030204" pitchFamily="34" charset="0"/>
                <a:cs typeface="Arial" panose="020B0604020202020204" pitchFamily="34" charset="0"/>
              </a:rPr>
              <a:t>Understand data corruption, packet switching, and the importance of software updates.</a:t>
            </a:r>
          </a:p>
          <a:p>
            <a:pPr marL="285750" indent="-285750">
              <a:buFont typeface="Arial" panose="020B0604020202020204" pitchFamily="34" charset="0"/>
              <a:buChar char="•"/>
            </a:pPr>
            <a:r>
              <a:rPr lang="en-GB" sz="1100" dirty="0">
                <a:effectLst/>
                <a:latin typeface="Apricots" pitchFamily="50" charset="0"/>
                <a:ea typeface="Calibri" panose="020F0502020204030204" pitchFamily="34" charset="0"/>
                <a:cs typeface="Arial" panose="020B0604020202020204" pitchFamily="34" charset="0"/>
              </a:rPr>
              <a:t>Compare mobile data and </a:t>
            </a:r>
            <a:r>
              <a:rPr lang="en-GB" sz="1100" dirty="0" err="1">
                <a:effectLst/>
                <a:latin typeface="Apricots" pitchFamily="50" charset="0"/>
                <a:ea typeface="Calibri" panose="020F0502020204030204" pitchFamily="34" charset="0"/>
                <a:cs typeface="Arial" panose="020B0604020202020204" pitchFamily="34" charset="0"/>
              </a:rPr>
              <a:t>WiFi</a:t>
            </a:r>
            <a:r>
              <a:rPr lang="en-GB" sz="1100" dirty="0">
                <a:effectLst/>
                <a:latin typeface="Apricots" pitchFamily="50" charset="0"/>
                <a:ea typeface="Calibri" panose="020F0502020204030204" pitchFamily="34" charset="0"/>
                <a:cs typeface="Arial" panose="020B0604020202020204" pitchFamily="34" charset="0"/>
              </a:rPr>
              <a:t>, identifying high- and low-data activities with spreadsheets.</a:t>
            </a:r>
          </a:p>
          <a:p>
            <a:pPr marL="285750" indent="-285750">
              <a:buFont typeface="Arial" panose="020B0604020202020204" pitchFamily="34" charset="0"/>
              <a:buChar char="•"/>
            </a:pPr>
            <a:r>
              <a:rPr lang="en-GB" sz="1100" dirty="0">
                <a:effectLst/>
                <a:latin typeface="Apricots" pitchFamily="50" charset="0"/>
                <a:ea typeface="Calibri" panose="020F0502020204030204" pitchFamily="34" charset="0"/>
                <a:cs typeface="Arial" panose="020B0604020202020204" pitchFamily="34" charset="0"/>
              </a:rPr>
              <a:t>Explain links between IoT and Big Data, including simple uses in town planning.</a:t>
            </a:r>
          </a:p>
          <a:p>
            <a:pPr marL="285750" indent="-285750">
              <a:buFont typeface="Arial" panose="020B0604020202020204" pitchFamily="34" charset="0"/>
              <a:buChar char="•"/>
            </a:pPr>
            <a:r>
              <a:rPr lang="en-GB" sz="1100" dirty="0">
                <a:effectLst/>
                <a:latin typeface="Apricots" pitchFamily="50" charset="0"/>
                <a:ea typeface="Calibri" panose="020F0502020204030204" pitchFamily="34" charset="0"/>
                <a:cs typeface="Arial" panose="020B0604020202020204" pitchFamily="34" charset="0"/>
              </a:rPr>
              <a:t>Create and present ideas for using Big Data/IoT to improve school efficiency while considering privacy.</a:t>
            </a:r>
          </a:p>
          <a:p>
            <a:pPr marL="285750" indent="-285750">
              <a:buFont typeface="Arial" panose="020B0604020202020204" pitchFamily="34" charset="0"/>
              <a:buChar char="•"/>
            </a:pPr>
            <a:r>
              <a:rPr lang="en-GB" sz="1100" dirty="0">
                <a:effectLst/>
                <a:latin typeface="Apricots" pitchFamily="50" charset="0"/>
                <a:ea typeface="Calibri" panose="020F0502020204030204" pitchFamily="34" charset="0"/>
                <a:cs typeface="Arial" panose="020B0604020202020204" pitchFamily="34" charset="0"/>
              </a:rPr>
              <a:t>Give feedback on others’ presentations.</a:t>
            </a:r>
            <a:endParaRPr lang="en-GB" sz="1600" dirty="0">
              <a:effectLst/>
              <a:latin typeface="Apricots" pitchFamily="50" charset="0"/>
              <a:ea typeface="Calibri" panose="020F0502020204030204" pitchFamily="34" charset="0"/>
              <a:cs typeface="Arial" panose="020B0604020202020204" pitchFamily="34" charset="0"/>
            </a:endParaRPr>
          </a:p>
        </p:txBody>
      </p:sp>
      <p:sp>
        <p:nvSpPr>
          <p:cNvPr id="46" name="Freeform 3">
            <a:extLst>
              <a:ext uri="{FF2B5EF4-FFF2-40B4-BE49-F238E27FC236}">
                <a16:creationId xmlns:a16="http://schemas.microsoft.com/office/drawing/2014/main" id="{6D588802-E09F-39E7-F7BE-46C7669E0EBF}"/>
              </a:ext>
            </a:extLst>
          </p:cNvPr>
          <p:cNvSpPr/>
          <p:nvPr/>
        </p:nvSpPr>
        <p:spPr>
          <a:xfrm>
            <a:off x="4183424" y="25855"/>
            <a:ext cx="1981111" cy="521615"/>
          </a:xfrm>
          <a:custGeom>
            <a:avLst/>
            <a:gdLst/>
            <a:ahLst/>
            <a:cxnLst/>
            <a:rect l="l" t="t" r="r" b="b"/>
            <a:pathLst>
              <a:path w="1803242" h="473351">
                <a:moveTo>
                  <a:pt x="0" y="0"/>
                </a:moveTo>
                <a:lnTo>
                  <a:pt x="1803242" y="0"/>
                </a:lnTo>
                <a:lnTo>
                  <a:pt x="1803242" y="473351"/>
                </a:lnTo>
                <a:lnTo>
                  <a:pt x="0" y="47335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7" name="TextBox 24">
            <a:extLst>
              <a:ext uri="{FF2B5EF4-FFF2-40B4-BE49-F238E27FC236}">
                <a16:creationId xmlns:a16="http://schemas.microsoft.com/office/drawing/2014/main" id="{9425B76C-19C9-962A-B4E3-F1C221904BA1}"/>
              </a:ext>
            </a:extLst>
          </p:cNvPr>
          <p:cNvSpPr txBox="1"/>
          <p:nvPr/>
        </p:nvSpPr>
        <p:spPr>
          <a:xfrm>
            <a:off x="4354064" y="22997"/>
            <a:ext cx="1678435" cy="485069"/>
          </a:xfrm>
          <a:prstGeom prst="rect">
            <a:avLst/>
          </a:prstGeom>
        </p:spPr>
        <p:txBody>
          <a:bodyPr wrap="square" lIns="0" tIns="0" rIns="0" bIns="0" rtlCol="0" anchor="t">
            <a:spAutoFit/>
          </a:bodyPr>
          <a:lstStyle/>
          <a:p>
            <a:pPr algn="ctr">
              <a:lnSpc>
                <a:spcPts val="4060"/>
              </a:lnSpc>
            </a:pPr>
            <a:r>
              <a:rPr lang="en-US" sz="2900" dirty="0">
                <a:solidFill>
                  <a:srgbClr val="000000"/>
                </a:solidFill>
                <a:latin typeface="Apricots" pitchFamily="50" charset="0"/>
                <a:ea typeface="Childos Arabic"/>
                <a:cs typeface="Childos Arabic"/>
                <a:sym typeface="Childos Arabic"/>
              </a:rPr>
              <a:t>Computing</a:t>
            </a:r>
          </a:p>
        </p:txBody>
      </p:sp>
      <p:sp>
        <p:nvSpPr>
          <p:cNvPr id="48" name="Freeform 8">
            <a:extLst>
              <a:ext uri="{FF2B5EF4-FFF2-40B4-BE49-F238E27FC236}">
                <a16:creationId xmlns:a16="http://schemas.microsoft.com/office/drawing/2014/main" id="{441347DA-BB7D-6444-F0CD-D873A020D9C3}"/>
              </a:ext>
            </a:extLst>
          </p:cNvPr>
          <p:cNvSpPr/>
          <p:nvPr/>
        </p:nvSpPr>
        <p:spPr>
          <a:xfrm>
            <a:off x="7150291" y="644415"/>
            <a:ext cx="3581104" cy="2124738"/>
          </a:xfrm>
          <a:custGeom>
            <a:avLst/>
            <a:gdLst/>
            <a:ahLst/>
            <a:cxnLst/>
            <a:rect l="l" t="t" r="r" b="b"/>
            <a:pathLst>
              <a:path w="3550659" h="4209166">
                <a:moveTo>
                  <a:pt x="0" y="0"/>
                </a:moveTo>
                <a:lnTo>
                  <a:pt x="3550658" y="0"/>
                </a:lnTo>
                <a:lnTo>
                  <a:pt x="3550658" y="4209166"/>
                </a:lnTo>
                <a:lnTo>
                  <a:pt x="0" y="4209166"/>
                </a:lnTo>
                <a:lnTo>
                  <a:pt x="0" y="0"/>
                </a:lnTo>
                <a:close/>
              </a:path>
            </a:pathLst>
          </a:custGeom>
          <a:blipFill>
            <a:blip>
              <a:extLst>
                <a:ext uri="{96DAC541-7B7A-43D3-8B79-37D633B846F1}">
                  <asvg:svgBlip xmlns:asvg="http://schemas.microsoft.com/office/drawing/2016/SVG/main" r:embed="rId10"/>
                </a:ext>
              </a:extLst>
            </a:blip>
            <a:stretch>
              <a:fillRect l="-1763" b="-41782"/>
            </a:stretch>
          </a:blipFill>
        </p:spPr>
        <p:txBody>
          <a:bodyPr/>
          <a:lstStyle/>
          <a:p>
            <a:pPr lvl="0"/>
            <a:r>
              <a:rPr lang="en-GB" sz="1400" dirty="0">
                <a:latin typeface="Childos Arabic" panose="020B0604020202020204" charset="-78"/>
                <a:cs typeface="Childos Arabic" panose="020B0604020202020204" charset="-78"/>
              </a:rPr>
              <a:t>In tennis lessons, students learn how different shots and techniques can improve control, power, and strategy during a game. They explore advanced shots such as the drop shot, half-volley, and lob, and practised using forehand and backhand strokes in competitive play. Students also learn how positioning, follow-through, and joint extension help generate power and accuracy. </a:t>
            </a:r>
          </a:p>
        </p:txBody>
      </p:sp>
      <p:sp>
        <p:nvSpPr>
          <p:cNvPr id="35" name="TextBox 35"/>
          <p:cNvSpPr txBox="1"/>
          <p:nvPr/>
        </p:nvSpPr>
        <p:spPr>
          <a:xfrm>
            <a:off x="5041900" y="5788496"/>
            <a:ext cx="5474519" cy="1706236"/>
          </a:xfrm>
          <a:prstGeom prst="rect">
            <a:avLst/>
          </a:prstGeom>
        </p:spPr>
        <p:txBody>
          <a:bodyPr wrap="square" lIns="0" tIns="0" rIns="0" bIns="0" rtlCol="0" anchor="t">
            <a:spAutoFit/>
          </a:bodyPr>
          <a:lstStyle/>
          <a:p>
            <a:pPr algn="l">
              <a:lnSpc>
                <a:spcPts val="1947"/>
              </a:lnSpc>
              <a:spcBef>
                <a:spcPct val="0"/>
              </a:spcBef>
            </a:pPr>
            <a:r>
              <a:rPr lang="en-GB" sz="1600" spc="-81" dirty="0">
                <a:solidFill>
                  <a:srgbClr val="000000"/>
                </a:solidFill>
                <a:latin typeface="Childos Arabic"/>
                <a:ea typeface="Childos Arabic"/>
                <a:cs typeface="Childos Arabic"/>
                <a:sym typeface="Childos Arabic"/>
              </a:rPr>
              <a:t>In </a:t>
            </a:r>
            <a:r>
              <a:rPr lang="en-GB" sz="1600" b="1" spc="-81" dirty="0">
                <a:solidFill>
                  <a:srgbClr val="000000"/>
                </a:solidFill>
                <a:latin typeface="Childos Arabic"/>
                <a:ea typeface="Childos Arabic"/>
                <a:cs typeface="Childos Arabic"/>
                <a:sym typeface="Childos Arabic"/>
              </a:rPr>
              <a:t>Sculpture &amp; 3D pupils </a:t>
            </a:r>
            <a:r>
              <a:rPr lang="en-GB" sz="1600" spc="-81" dirty="0">
                <a:solidFill>
                  <a:srgbClr val="000000"/>
                </a:solidFill>
                <a:latin typeface="Childos Arabic"/>
                <a:ea typeface="Childos Arabic"/>
                <a:cs typeface="Childos Arabic"/>
                <a:sym typeface="Childos Arabic"/>
              </a:rPr>
              <a:t>will be able to</a:t>
            </a:r>
            <a:r>
              <a:rPr lang="en-GB" sz="1600" b="1" spc="-81" dirty="0">
                <a:solidFill>
                  <a:srgbClr val="000000"/>
                </a:solidFill>
                <a:latin typeface="Childos Arabic"/>
                <a:ea typeface="Childos Arabic"/>
                <a:cs typeface="Childos Arabic"/>
                <a:sym typeface="Childos Arabic"/>
              </a:rPr>
              <a:t>:</a:t>
            </a:r>
          </a:p>
          <a:p>
            <a:pPr marL="285750" indent="-285750" algn="l">
              <a:lnSpc>
                <a:spcPts val="1947"/>
              </a:lnSpc>
              <a:spcBef>
                <a:spcPct val="0"/>
              </a:spcBef>
              <a:buFont typeface="Arial" panose="020B0604020202020204" pitchFamily="34" charset="0"/>
              <a:buChar char="•"/>
            </a:pPr>
            <a:r>
              <a:rPr lang="en-GB" sz="1600" spc="-81" dirty="0">
                <a:solidFill>
                  <a:srgbClr val="000000"/>
                </a:solidFill>
                <a:latin typeface="Childos Arabic"/>
                <a:ea typeface="Childos Arabic"/>
                <a:cs typeface="Childos Arabic"/>
                <a:sym typeface="Childos Arabic"/>
              </a:rPr>
              <a:t>Discuss artists and artistic styles.</a:t>
            </a:r>
          </a:p>
          <a:p>
            <a:pPr marL="285750" indent="-285750" algn="l">
              <a:lnSpc>
                <a:spcPts val="1947"/>
              </a:lnSpc>
              <a:spcBef>
                <a:spcPct val="0"/>
              </a:spcBef>
              <a:buFont typeface="Arial" panose="020B0604020202020204" pitchFamily="34" charset="0"/>
              <a:buChar char="•"/>
            </a:pPr>
            <a:r>
              <a:rPr lang="en-GB" sz="1600" spc="-81" dirty="0">
                <a:solidFill>
                  <a:srgbClr val="000000"/>
                </a:solidFill>
                <a:latin typeface="Childos Arabic"/>
                <a:ea typeface="Childos Arabic"/>
                <a:cs typeface="Childos Arabic"/>
                <a:sym typeface="Childos Arabic"/>
              </a:rPr>
              <a:t>Create expressive sculptures using shape, colour and imagery planning ideas in sketchbooks.</a:t>
            </a:r>
          </a:p>
          <a:p>
            <a:pPr marL="285750" indent="-285750" algn="l">
              <a:lnSpc>
                <a:spcPts val="1947"/>
              </a:lnSpc>
              <a:spcBef>
                <a:spcPct val="0"/>
              </a:spcBef>
              <a:buFont typeface="Arial" panose="020B0604020202020204" pitchFamily="34" charset="0"/>
              <a:buChar char="•"/>
            </a:pPr>
            <a:r>
              <a:rPr lang="en-GB" sz="1600" spc="-81" dirty="0">
                <a:solidFill>
                  <a:srgbClr val="000000"/>
                </a:solidFill>
                <a:latin typeface="Childos Arabic"/>
                <a:ea typeface="Childos Arabic"/>
                <a:cs typeface="Childos Arabic"/>
                <a:sym typeface="Childos Arabic"/>
              </a:rPr>
              <a:t> Use tools and materials accurately and safely.</a:t>
            </a:r>
          </a:p>
          <a:p>
            <a:pPr marL="285750" indent="-285750" algn="l">
              <a:lnSpc>
                <a:spcPts val="1947"/>
              </a:lnSpc>
              <a:spcBef>
                <a:spcPct val="0"/>
              </a:spcBef>
              <a:buFont typeface="Arial" panose="020B0604020202020204" pitchFamily="34" charset="0"/>
              <a:buChar char="•"/>
            </a:pPr>
            <a:r>
              <a:rPr lang="en-GB" sz="1600" spc="-81" dirty="0">
                <a:solidFill>
                  <a:srgbClr val="000000"/>
                </a:solidFill>
                <a:latin typeface="Childos Arabic"/>
                <a:ea typeface="Childos Arabic"/>
                <a:cs typeface="Childos Arabic"/>
                <a:sym typeface="Childos Arabic"/>
              </a:rPr>
              <a:t>Work independently, experimenting and improving ideas.</a:t>
            </a:r>
          </a:p>
          <a:p>
            <a:pPr marL="285750" indent="-285750" algn="l">
              <a:lnSpc>
                <a:spcPts val="1947"/>
              </a:lnSpc>
              <a:spcBef>
                <a:spcPct val="0"/>
              </a:spcBef>
              <a:buFont typeface="Arial" panose="020B0604020202020204" pitchFamily="34" charset="0"/>
              <a:buChar char="•"/>
            </a:pPr>
            <a:r>
              <a:rPr lang="en-GB" sz="1600" spc="-81" dirty="0">
                <a:solidFill>
                  <a:srgbClr val="000000"/>
                </a:solidFill>
                <a:latin typeface="Childos Arabic"/>
                <a:ea typeface="Childos Arabic"/>
                <a:cs typeface="Childos Arabic"/>
                <a:sym typeface="Childos Arabic"/>
              </a:rPr>
              <a:t>Turn plans into successful 3D sculptures..</a:t>
            </a:r>
            <a:endParaRPr lang="en-GB" sz="1600" b="1" spc="-81" dirty="0">
              <a:solidFill>
                <a:srgbClr val="000000"/>
              </a:solidFill>
              <a:latin typeface="Childos Arabic"/>
              <a:ea typeface="Childos Arabic"/>
              <a:cs typeface="Childos Arabic"/>
              <a:sym typeface="Childos Arabic"/>
            </a:endParaRPr>
          </a:p>
        </p:txBody>
      </p:sp>
      <p:sp>
        <p:nvSpPr>
          <p:cNvPr id="20" name="Freeform 20"/>
          <p:cNvSpPr/>
          <p:nvPr/>
        </p:nvSpPr>
        <p:spPr>
          <a:xfrm>
            <a:off x="6774064" y="3055711"/>
            <a:ext cx="4294533" cy="2276657"/>
          </a:xfrm>
          <a:custGeom>
            <a:avLst/>
            <a:gdLst/>
            <a:ahLst/>
            <a:cxnLst/>
            <a:rect l="l" t="t" r="r" b="b"/>
            <a:pathLst>
              <a:path w="3106038" h="1711145">
                <a:moveTo>
                  <a:pt x="0" y="0"/>
                </a:moveTo>
                <a:lnTo>
                  <a:pt x="3106038" y="0"/>
                </a:lnTo>
                <a:lnTo>
                  <a:pt x="3106038" y="1711144"/>
                </a:lnTo>
                <a:lnTo>
                  <a:pt x="0" y="1711144"/>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TextBox 22"/>
          <p:cNvSpPr txBox="1"/>
          <p:nvPr/>
        </p:nvSpPr>
        <p:spPr>
          <a:xfrm>
            <a:off x="6830626" y="4125490"/>
            <a:ext cx="1270907" cy="551403"/>
          </a:xfrm>
          <a:prstGeom prst="rect">
            <a:avLst/>
          </a:prstGeom>
        </p:spPr>
        <p:txBody>
          <a:bodyPr lIns="0" tIns="0" rIns="0" bIns="0" rtlCol="0" anchor="t">
            <a:spAutoFit/>
          </a:bodyPr>
          <a:lstStyle/>
          <a:p>
            <a:pPr algn="ctr">
              <a:lnSpc>
                <a:spcPts val="4060"/>
              </a:lnSpc>
            </a:pPr>
            <a:endParaRPr lang="en-US" sz="2900" dirty="0">
              <a:solidFill>
                <a:srgbClr val="000000"/>
              </a:solidFill>
              <a:latin typeface="Childos Arabic"/>
              <a:ea typeface="Childos Arabic"/>
              <a:cs typeface="Childos Arabic"/>
              <a:sym typeface="Childos Arabic"/>
            </a:endParaRPr>
          </a:p>
        </p:txBody>
      </p:sp>
      <p:sp>
        <p:nvSpPr>
          <p:cNvPr id="23" name="TextBox 23"/>
          <p:cNvSpPr txBox="1"/>
          <p:nvPr/>
        </p:nvSpPr>
        <p:spPr>
          <a:xfrm>
            <a:off x="6682984" y="4418167"/>
            <a:ext cx="2476652" cy="270606"/>
          </a:xfrm>
          <a:prstGeom prst="rect">
            <a:avLst/>
          </a:prstGeom>
        </p:spPr>
        <p:txBody>
          <a:bodyPr lIns="0" tIns="0" rIns="0" bIns="0" rtlCol="0" anchor="t">
            <a:spAutoFit/>
          </a:bodyPr>
          <a:lstStyle/>
          <a:p>
            <a:pPr algn="ctr">
              <a:lnSpc>
                <a:spcPts val="1947"/>
              </a:lnSpc>
            </a:pPr>
            <a:endParaRPr lang="en-US" sz="1693" spc="-81" dirty="0">
              <a:solidFill>
                <a:srgbClr val="000000"/>
              </a:solidFill>
              <a:latin typeface="Childos Arabic"/>
              <a:ea typeface="Childos Arabic"/>
              <a:cs typeface="Childos Arabic"/>
              <a:sym typeface="Childos Arabic"/>
            </a:endParaRPr>
          </a:p>
        </p:txBody>
      </p:sp>
      <p:sp>
        <p:nvSpPr>
          <p:cNvPr id="21" name="Freeform 21"/>
          <p:cNvSpPr/>
          <p:nvPr/>
        </p:nvSpPr>
        <p:spPr>
          <a:xfrm>
            <a:off x="9690155" y="3312978"/>
            <a:ext cx="1121012" cy="1027662"/>
          </a:xfrm>
          <a:custGeom>
            <a:avLst/>
            <a:gdLst/>
            <a:ahLst/>
            <a:cxnLst/>
            <a:rect l="l" t="t" r="r" b="b"/>
            <a:pathLst>
              <a:path w="2498500" h="2067508">
                <a:moveTo>
                  <a:pt x="0" y="0"/>
                </a:moveTo>
                <a:lnTo>
                  <a:pt x="2498500" y="0"/>
                </a:lnTo>
                <a:lnTo>
                  <a:pt x="2498500" y="2067508"/>
                </a:lnTo>
                <a:lnTo>
                  <a:pt x="0" y="2067508"/>
                </a:lnTo>
                <a:lnTo>
                  <a:pt x="0" y="0"/>
                </a:lnTo>
                <a:close/>
              </a:path>
            </a:pathLst>
          </a:custGeom>
          <a:blipFill>
            <a:blip r:embed="rId12"/>
            <a:stretch>
              <a:fillRect/>
            </a:stretch>
          </a:blipFill>
        </p:spPr>
        <p:txBody>
          <a:bodyPr/>
          <a:lstStyle/>
          <a:p>
            <a:endParaRPr lang="en-GB" dirty="0"/>
          </a:p>
        </p:txBody>
      </p:sp>
      <p:sp>
        <p:nvSpPr>
          <p:cNvPr id="44" name="TextBox 35">
            <a:extLst>
              <a:ext uri="{FF2B5EF4-FFF2-40B4-BE49-F238E27FC236}">
                <a16:creationId xmlns:a16="http://schemas.microsoft.com/office/drawing/2014/main" id="{0F24E719-35AA-4F2C-A368-D6D1260AF6AC}"/>
              </a:ext>
            </a:extLst>
          </p:cNvPr>
          <p:cNvSpPr txBox="1"/>
          <p:nvPr/>
        </p:nvSpPr>
        <p:spPr>
          <a:xfrm>
            <a:off x="6937483" y="3455323"/>
            <a:ext cx="3994689" cy="1698542"/>
          </a:xfrm>
          <a:prstGeom prst="rect">
            <a:avLst/>
          </a:prstGeom>
        </p:spPr>
        <p:txBody>
          <a:bodyPr wrap="square" lIns="0" tIns="0" rIns="0" bIns="0" rtlCol="0" anchor="t">
            <a:spAutoFit/>
          </a:bodyPr>
          <a:lstStyle/>
          <a:p>
            <a:pPr>
              <a:lnSpc>
                <a:spcPts val="1947"/>
              </a:lnSpc>
              <a:spcBef>
                <a:spcPct val="0"/>
              </a:spcBef>
            </a:pPr>
            <a:r>
              <a:rPr lang="it-IT" sz="1600" b="1" spc="-81" dirty="0">
                <a:solidFill>
                  <a:srgbClr val="000000"/>
                </a:solidFill>
                <a:latin typeface="Childos Arabic"/>
                <a:ea typeface="Childos Arabic"/>
                <a:cs typeface="Childos Arabic"/>
                <a:sym typeface="Childos Arabic"/>
              </a:rPr>
              <a:t>La Comida Sana - Healthy Food</a:t>
            </a:r>
          </a:p>
          <a:p>
            <a:pPr>
              <a:lnSpc>
                <a:spcPts val="1947"/>
              </a:lnSpc>
              <a:spcBef>
                <a:spcPct val="0"/>
              </a:spcBef>
            </a:pPr>
            <a:r>
              <a:rPr lang="en-GB" sz="1400" spc="-81" dirty="0">
                <a:solidFill>
                  <a:srgbClr val="000000"/>
                </a:solidFill>
                <a:latin typeface="Childos Arabic"/>
                <a:ea typeface="Childos Arabic"/>
                <a:cs typeface="Childos Arabic"/>
                <a:sym typeface="Childos Arabic"/>
              </a:rPr>
              <a:t>Pupils will:</a:t>
            </a:r>
          </a:p>
          <a:p>
            <a:pPr>
              <a:lnSpc>
                <a:spcPts val="1947"/>
              </a:lnSpc>
              <a:spcBef>
                <a:spcPct val="0"/>
              </a:spcBef>
            </a:pPr>
            <a:r>
              <a:rPr lang="en-GB" sz="1400" spc="-81" dirty="0">
                <a:solidFill>
                  <a:srgbClr val="000000"/>
                </a:solidFill>
                <a:latin typeface="Childos Arabic"/>
                <a:ea typeface="Childos Arabic"/>
                <a:cs typeface="Childos Arabic"/>
                <a:sym typeface="Childos Arabic"/>
              </a:rPr>
              <a:t>Recognise 10 healthy foods and drinks.</a:t>
            </a:r>
          </a:p>
          <a:p>
            <a:pPr>
              <a:lnSpc>
                <a:spcPts val="1947"/>
              </a:lnSpc>
              <a:spcBef>
                <a:spcPct val="0"/>
              </a:spcBef>
            </a:pPr>
            <a:r>
              <a:rPr lang="en-GB" sz="1400" spc="-81" dirty="0">
                <a:solidFill>
                  <a:srgbClr val="000000"/>
                </a:solidFill>
                <a:latin typeface="Childos Arabic"/>
                <a:ea typeface="Childos Arabic"/>
                <a:cs typeface="Childos Arabic"/>
                <a:sym typeface="Childos Arabic"/>
              </a:rPr>
              <a:t>Identify 10 unhealthy foods and drinks.</a:t>
            </a:r>
          </a:p>
          <a:p>
            <a:pPr>
              <a:lnSpc>
                <a:spcPts val="1947"/>
              </a:lnSpc>
              <a:spcBef>
                <a:spcPct val="0"/>
              </a:spcBef>
            </a:pPr>
            <a:r>
              <a:rPr lang="en-GB" sz="1400" spc="-81" dirty="0">
                <a:solidFill>
                  <a:srgbClr val="000000"/>
                </a:solidFill>
                <a:latin typeface="Childos Arabic"/>
                <a:ea typeface="Childos Arabic"/>
                <a:cs typeface="Childos Arabic"/>
                <a:sym typeface="Childos Arabic"/>
              </a:rPr>
              <a:t>Describe activities they do during the week to stay fit.</a:t>
            </a:r>
          </a:p>
          <a:p>
            <a:pPr>
              <a:lnSpc>
                <a:spcPts val="1947"/>
              </a:lnSpc>
              <a:spcBef>
                <a:spcPct val="0"/>
              </a:spcBef>
            </a:pPr>
            <a:r>
              <a:rPr lang="en-GB" sz="1400" spc="-81" dirty="0">
                <a:solidFill>
                  <a:srgbClr val="000000"/>
                </a:solidFill>
                <a:latin typeface="Childos Arabic"/>
                <a:ea typeface="Childos Arabic"/>
                <a:cs typeface="Childos Arabic"/>
                <a:sym typeface="Childos Arabic"/>
              </a:rPr>
              <a:t>Explain how they maintain a healthy lifestyle.</a:t>
            </a:r>
          </a:p>
          <a:p>
            <a:pPr>
              <a:lnSpc>
                <a:spcPts val="1947"/>
              </a:lnSpc>
              <a:spcBef>
                <a:spcPct val="0"/>
              </a:spcBef>
            </a:pPr>
            <a:r>
              <a:rPr lang="en-GB" sz="1400" spc="-81" dirty="0">
                <a:solidFill>
                  <a:srgbClr val="000000"/>
                </a:solidFill>
                <a:latin typeface="Childos Arabic"/>
                <a:ea typeface="Childos Arabic"/>
                <a:cs typeface="Childos Arabic"/>
                <a:sym typeface="Childos Arabic"/>
              </a:rPr>
              <a:t>Create a healthy recipe in Spanish.</a:t>
            </a:r>
          </a:p>
        </p:txBody>
      </p:sp>
      <p:sp>
        <p:nvSpPr>
          <p:cNvPr id="41" name="Freeform 8">
            <a:extLst>
              <a:ext uri="{FF2B5EF4-FFF2-40B4-BE49-F238E27FC236}">
                <a16:creationId xmlns:a16="http://schemas.microsoft.com/office/drawing/2014/main" id="{A58844CC-7FA3-28E9-63C1-995107588FA7}"/>
              </a:ext>
            </a:extLst>
          </p:cNvPr>
          <p:cNvSpPr/>
          <p:nvPr/>
        </p:nvSpPr>
        <p:spPr>
          <a:xfrm>
            <a:off x="7561257" y="2796907"/>
            <a:ext cx="1933390" cy="507515"/>
          </a:xfrm>
          <a:custGeom>
            <a:avLst/>
            <a:gdLst/>
            <a:ahLst/>
            <a:cxnLst/>
            <a:rect l="l" t="t" r="r" b="b"/>
            <a:pathLst>
              <a:path w="1933390" h="507515">
                <a:moveTo>
                  <a:pt x="0" y="0"/>
                </a:moveTo>
                <a:lnTo>
                  <a:pt x="1933391" y="0"/>
                </a:lnTo>
                <a:lnTo>
                  <a:pt x="1933391" y="507515"/>
                </a:lnTo>
                <a:lnTo>
                  <a:pt x="0" y="50751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0" name="TextBox 26">
            <a:extLst>
              <a:ext uri="{FF2B5EF4-FFF2-40B4-BE49-F238E27FC236}">
                <a16:creationId xmlns:a16="http://schemas.microsoft.com/office/drawing/2014/main" id="{800DF060-A4DA-E859-ED1F-18C2489DFBEB}"/>
              </a:ext>
            </a:extLst>
          </p:cNvPr>
          <p:cNvSpPr txBox="1"/>
          <p:nvPr/>
        </p:nvSpPr>
        <p:spPr>
          <a:xfrm>
            <a:off x="7508281" y="2813315"/>
            <a:ext cx="1801433" cy="485069"/>
          </a:xfrm>
          <a:prstGeom prst="rect">
            <a:avLst/>
          </a:prstGeom>
        </p:spPr>
        <p:txBody>
          <a:bodyPr wrap="square" lIns="0" tIns="0" rIns="0" bIns="0" rtlCol="0" anchor="t">
            <a:spAutoFit/>
          </a:bodyPr>
          <a:lstStyle/>
          <a:p>
            <a:pPr algn="ctr">
              <a:lnSpc>
                <a:spcPts val="4060"/>
              </a:lnSpc>
            </a:pPr>
            <a:r>
              <a:rPr lang="en-US" sz="2900" dirty="0">
                <a:solidFill>
                  <a:srgbClr val="000000"/>
                </a:solidFill>
                <a:latin typeface="Apricots" pitchFamily="50" charset="0"/>
                <a:ea typeface="Childos Arabic"/>
                <a:cs typeface="Childos Arabic"/>
                <a:sym typeface="Childos Arabic"/>
              </a:rPr>
              <a:t>Spanish</a:t>
            </a:r>
          </a:p>
        </p:txBody>
      </p:sp>
      <p:grpSp>
        <p:nvGrpSpPr>
          <p:cNvPr id="32" name="Group 32"/>
          <p:cNvGrpSpPr/>
          <p:nvPr/>
        </p:nvGrpSpPr>
        <p:grpSpPr>
          <a:xfrm rot="795463">
            <a:off x="6907434" y="5300345"/>
            <a:ext cx="1978058" cy="485068"/>
            <a:chOff x="10568" y="23602"/>
            <a:chExt cx="2122922" cy="646759"/>
          </a:xfrm>
        </p:grpSpPr>
        <p:sp>
          <p:nvSpPr>
            <p:cNvPr id="33" name="Freeform 33"/>
            <p:cNvSpPr/>
            <p:nvPr/>
          </p:nvSpPr>
          <p:spPr>
            <a:xfrm rot="20860880">
              <a:off x="10568" y="91196"/>
              <a:ext cx="2122922" cy="557265"/>
            </a:xfrm>
            <a:custGeom>
              <a:avLst/>
              <a:gdLst/>
              <a:ahLst/>
              <a:cxnLst/>
              <a:rect l="l" t="t" r="r" b="b"/>
              <a:pathLst>
                <a:path w="2122922" h="557267">
                  <a:moveTo>
                    <a:pt x="0" y="0"/>
                  </a:moveTo>
                  <a:lnTo>
                    <a:pt x="2122922" y="0"/>
                  </a:lnTo>
                  <a:lnTo>
                    <a:pt x="2122922" y="557267"/>
                  </a:lnTo>
                  <a:lnTo>
                    <a:pt x="0" y="557267"/>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4" name="TextBox 34"/>
            <p:cNvSpPr txBox="1"/>
            <p:nvPr/>
          </p:nvSpPr>
          <p:spPr>
            <a:xfrm rot="20287035">
              <a:off x="701472" y="23602"/>
              <a:ext cx="703262" cy="646759"/>
            </a:xfrm>
            <a:prstGeom prst="rect">
              <a:avLst/>
            </a:prstGeom>
          </p:spPr>
          <p:txBody>
            <a:bodyPr lIns="0" tIns="0" rIns="0" bIns="0" rtlCol="0" anchor="t">
              <a:spAutoFit/>
            </a:bodyPr>
            <a:lstStyle/>
            <a:p>
              <a:pPr algn="ctr">
                <a:lnSpc>
                  <a:spcPts val="4060"/>
                </a:lnSpc>
              </a:pPr>
              <a:r>
                <a:rPr lang="en-US" sz="2900" dirty="0">
                  <a:solidFill>
                    <a:srgbClr val="000000"/>
                  </a:solidFill>
                  <a:latin typeface="Apricots" pitchFamily="50" charset="0"/>
                  <a:ea typeface="Childos Arabic"/>
                  <a:cs typeface="Childos Arabic"/>
                  <a:sym typeface="Childos Arabic"/>
                </a:rPr>
                <a:t>Art</a:t>
              </a:r>
            </a:p>
          </p:txBody>
        </p:sp>
      </p:grpSp>
      <p:grpSp>
        <p:nvGrpSpPr>
          <p:cNvPr id="2" name="Group 1">
            <a:extLst>
              <a:ext uri="{FF2B5EF4-FFF2-40B4-BE49-F238E27FC236}">
                <a16:creationId xmlns:a16="http://schemas.microsoft.com/office/drawing/2014/main" id="{6FBAB65B-8E1B-4D39-B2FE-12F7DF9F5D18}"/>
              </a:ext>
            </a:extLst>
          </p:cNvPr>
          <p:cNvGrpSpPr/>
          <p:nvPr/>
        </p:nvGrpSpPr>
        <p:grpSpPr>
          <a:xfrm>
            <a:off x="4506991" y="3227531"/>
            <a:ext cx="1933390" cy="538953"/>
            <a:chOff x="3239977" y="3408100"/>
            <a:chExt cx="1933390" cy="538953"/>
          </a:xfrm>
        </p:grpSpPr>
        <p:sp>
          <p:nvSpPr>
            <p:cNvPr id="8" name="Freeform 8"/>
            <p:cNvSpPr/>
            <p:nvPr/>
          </p:nvSpPr>
          <p:spPr>
            <a:xfrm>
              <a:off x="3239977" y="3439538"/>
              <a:ext cx="1933390" cy="507515"/>
            </a:xfrm>
            <a:custGeom>
              <a:avLst/>
              <a:gdLst/>
              <a:ahLst/>
              <a:cxnLst/>
              <a:rect l="l" t="t" r="r" b="b"/>
              <a:pathLst>
                <a:path w="1933390" h="507515">
                  <a:moveTo>
                    <a:pt x="0" y="0"/>
                  </a:moveTo>
                  <a:lnTo>
                    <a:pt x="1933391" y="0"/>
                  </a:lnTo>
                  <a:lnTo>
                    <a:pt x="1933391" y="507515"/>
                  </a:lnTo>
                  <a:lnTo>
                    <a:pt x="0" y="50751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6" name="TextBox 26"/>
            <p:cNvSpPr txBox="1"/>
            <p:nvPr/>
          </p:nvSpPr>
          <p:spPr>
            <a:xfrm>
              <a:off x="3323763" y="3408100"/>
              <a:ext cx="1801433" cy="485069"/>
            </a:xfrm>
            <a:prstGeom prst="rect">
              <a:avLst/>
            </a:prstGeom>
          </p:spPr>
          <p:txBody>
            <a:bodyPr wrap="square" lIns="0" tIns="0" rIns="0" bIns="0" rtlCol="0" anchor="t">
              <a:spAutoFit/>
            </a:bodyPr>
            <a:lstStyle/>
            <a:p>
              <a:pPr algn="ctr">
                <a:lnSpc>
                  <a:spcPts val="4060"/>
                </a:lnSpc>
              </a:pPr>
              <a:r>
                <a:rPr lang="en-US" sz="2900" dirty="0">
                  <a:solidFill>
                    <a:srgbClr val="000000"/>
                  </a:solidFill>
                  <a:latin typeface="Apricots" pitchFamily="50" charset="0"/>
                  <a:ea typeface="Childos Arabic"/>
                  <a:cs typeface="Childos Arabic"/>
                  <a:sym typeface="Childos Arabic"/>
                </a:rPr>
                <a:t>Music</a:t>
              </a:r>
            </a:p>
          </p:txBody>
        </p:sp>
      </p:grpSp>
      <p:pic>
        <p:nvPicPr>
          <p:cNvPr id="7" name="Picture 6">
            <a:extLst>
              <a:ext uri="{FF2B5EF4-FFF2-40B4-BE49-F238E27FC236}">
                <a16:creationId xmlns:a16="http://schemas.microsoft.com/office/drawing/2014/main" id="{02EA05FC-EA0A-95B9-0D89-FAA51C804F0E}"/>
              </a:ext>
            </a:extLst>
          </p:cNvPr>
          <p:cNvPicPr>
            <a:picLocks noChangeAspect="1"/>
          </p:cNvPicPr>
          <p:nvPr/>
        </p:nvPicPr>
        <p:blipFill>
          <a:blip r:embed="rId13"/>
          <a:stretch>
            <a:fillRect/>
          </a:stretch>
        </p:blipFill>
        <p:spPr>
          <a:xfrm>
            <a:off x="1724917" y="2418873"/>
            <a:ext cx="2068545" cy="1379030"/>
          </a:xfrm>
          <a:prstGeom prst="rect">
            <a:avLst/>
          </a:prstGeom>
        </p:spPr>
      </p:pic>
      <p:pic>
        <p:nvPicPr>
          <p:cNvPr id="11" name="Picture 10">
            <a:extLst>
              <a:ext uri="{FF2B5EF4-FFF2-40B4-BE49-F238E27FC236}">
                <a16:creationId xmlns:a16="http://schemas.microsoft.com/office/drawing/2014/main" id="{74214F74-7403-C6DF-2876-CE47516CCFFF}"/>
              </a:ext>
            </a:extLst>
          </p:cNvPr>
          <p:cNvPicPr>
            <a:picLocks noChangeAspect="1"/>
          </p:cNvPicPr>
          <p:nvPr/>
        </p:nvPicPr>
        <p:blipFill>
          <a:blip r:embed="rId14"/>
          <a:stretch>
            <a:fillRect/>
          </a:stretch>
        </p:blipFill>
        <p:spPr>
          <a:xfrm>
            <a:off x="9525041" y="22997"/>
            <a:ext cx="885665" cy="59044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7fbf535-62f4-4f73-8e4e-90631a6611da">
      <Terms xmlns="http://schemas.microsoft.com/office/infopath/2007/PartnerControls"/>
    </lcf76f155ced4ddcb4097134ff3c332f>
    <TaxCatchAll xmlns="f0f4da6c-3674-4c9c-a6da-79b4cac209c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4EC72A5CD1F3B428CA61C2F075809FA" ma:contentTypeVersion="11" ma:contentTypeDescription="Create a new document." ma:contentTypeScope="" ma:versionID="773fcb41b80e4a21a92703eaed14419a">
  <xsd:schema xmlns:xsd="http://www.w3.org/2001/XMLSchema" xmlns:xs="http://www.w3.org/2001/XMLSchema" xmlns:p="http://schemas.microsoft.com/office/2006/metadata/properties" xmlns:ns2="87fbf535-62f4-4f73-8e4e-90631a6611da" xmlns:ns3="f0f4da6c-3674-4c9c-a6da-79b4cac209cf" targetNamespace="http://schemas.microsoft.com/office/2006/metadata/properties" ma:root="true" ma:fieldsID="5060a4bb48387286f81cc3af7d5f7e9c" ns2:_="" ns3:_="">
    <xsd:import namespace="87fbf535-62f4-4f73-8e4e-90631a6611da"/>
    <xsd:import namespace="f0f4da6c-3674-4c9c-a6da-79b4cac209c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fbf535-62f4-4f73-8e4e-90631a6611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descriptio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d155f58-06c7-482a-be83-bba02eae4bd0"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f4da6c-3674-4c9c-a6da-79b4cac209c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df0ba9e-1c47-4861-a527-08820e4a25dc}" ma:internalName="TaxCatchAll" ma:showField="CatchAllData" ma:web="f0f4da6c-3674-4c9c-a6da-79b4cac209c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23ACA9-17BF-4513-AA5E-97AA745387A4}">
  <ds:schemaRefs>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 ds:uri="http://purl.org/dc/terms/"/>
    <ds:schemaRef ds:uri="http://schemas.microsoft.com/office/2006/documentManagement/types"/>
    <ds:schemaRef ds:uri="http://schemas.openxmlformats.org/package/2006/metadata/core-properties"/>
    <ds:schemaRef ds:uri="cfb5791d-50cb-459b-b260-264e49aabc23"/>
    <ds:schemaRef ds:uri="33d196cb-1cf0-4551-a10f-53e844cfd8d1"/>
    <ds:schemaRef ds:uri="00968519-5d44-4105-b617-ce00d1225ab8"/>
  </ds:schemaRefs>
</ds:datastoreItem>
</file>

<file path=customXml/itemProps2.xml><?xml version="1.0" encoding="utf-8"?>
<ds:datastoreItem xmlns:ds="http://schemas.openxmlformats.org/officeDocument/2006/customXml" ds:itemID="{1F224029-C927-44D3-AC2D-AE1ACA709159}">
  <ds:schemaRefs>
    <ds:schemaRef ds:uri="http://schemas.microsoft.com/sharepoint/v3/contenttype/forms"/>
  </ds:schemaRefs>
</ds:datastoreItem>
</file>

<file path=customXml/itemProps3.xml><?xml version="1.0" encoding="utf-8"?>
<ds:datastoreItem xmlns:ds="http://schemas.openxmlformats.org/officeDocument/2006/customXml" ds:itemID="{6E9D0AEA-7460-4D38-A42F-3C8CC1550223}"/>
</file>

<file path=docProps/app.xml><?xml version="1.0" encoding="utf-8"?>
<Properties xmlns="http://schemas.openxmlformats.org/officeDocument/2006/extended-properties" xmlns:vt="http://schemas.openxmlformats.org/officeDocument/2006/docPropsVTypes">
  <TotalTime>1688</TotalTime>
  <Words>866</Words>
  <Application>Microsoft Office PowerPoint</Application>
  <PresentationFormat>Custom</PresentationFormat>
  <Paragraphs>67</Paragraphs>
  <Slides>2</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vt:i4>
      </vt:variant>
    </vt:vector>
  </HeadingPairs>
  <TitlesOfParts>
    <vt:vector size="11" baseType="lpstr">
      <vt:lpstr>Abadi</vt:lpstr>
      <vt:lpstr>Rockwell</vt:lpstr>
      <vt:lpstr>Modern Love Caps</vt:lpstr>
      <vt:lpstr>Apricots</vt:lpstr>
      <vt:lpstr>Calibri</vt:lpstr>
      <vt:lpstr>Childos Arabic</vt:lpstr>
      <vt:lpstr>Arial</vt:lpstr>
      <vt:lpstr>Modern Love</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SUMMER TEMPLATE</dc:title>
  <dc:creator>Suzanne Cattigan</dc:creator>
  <cp:lastModifiedBy>Suzanne Cattigan</cp:lastModifiedBy>
  <cp:revision>42</cp:revision>
  <cp:lastPrinted>2025-11-04T08:02:09Z</cp:lastPrinted>
  <dcterms:created xsi:type="dcterms:W3CDTF">2006-08-16T00:00:00Z</dcterms:created>
  <dcterms:modified xsi:type="dcterms:W3CDTF">2026-05-08T15:12:40Z</dcterms:modified>
  <dc:identifier>DAGtxmq4PrI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0x010100B4EC72A5CD1F3B428CA61C2F075809FA</vt:lpwstr>
  </property>
  <property fmtid="{D5CDD505-2E9C-101B-9397-08002B2CF9AE}" pid="3" name="MediaServiceImageTags">
    <vt:lpwstr/>
  </property>
</Properties>
</file>