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797675" cy="9926638"/>
  <p:embeddedFontLst>
    <p:embeddedFont>
      <p:font typeface="Abadi" panose="020B0604020104020204" pitchFamily="34" charset="0"/>
      <p:regular r:id="rId5"/>
    </p:embeddedFont>
    <p:embeddedFont>
      <p:font typeface="Apricots" panose="020B0604020202020204" charset="0"/>
      <p:regular r:id="rId6"/>
    </p:embeddedFont>
    <p:embeddedFont>
      <p:font typeface="Calibri" panose="020F0502020204030204" pitchFamily="34" charset="0"/>
      <p:regular r:id="rId7"/>
      <p:bold r:id="rId8"/>
      <p:italic r:id="rId9"/>
      <p:boldItalic r:id="rId10"/>
    </p:embeddedFont>
    <p:embeddedFont>
      <p:font typeface="Childos Arabic" panose="020B0604020202020204" charset="-78"/>
      <p:regular r:id="rId11"/>
    </p:embeddedFont>
    <p:embeddedFont>
      <p:font typeface="Modern Love" panose="04090805081005020601" pitchFamily="82" charset="0"/>
      <p:regular r:id="rId12"/>
    </p:embeddedFont>
    <p:embeddedFont>
      <p:font typeface="Modern Love Caps" panose="04070805081001020A01" pitchFamily="82" charset="0"/>
      <p:regular r:id="rId13"/>
    </p:embeddedFont>
    <p:embeddedFont>
      <p:font typeface="Rockwell" panose="02060603020205020403" pitchFamily="18"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vannah Ogunlade" initials="SO" lastIdx="2" clrIdx="0">
    <p:extLst>
      <p:ext uri="{19B8F6BF-5375-455C-9EA6-DF929625EA0E}">
        <p15:presenceInfo xmlns:p15="http://schemas.microsoft.com/office/powerpoint/2012/main" userId="S::Savannah.Ogunlade@st-margaretclitherow.nottingham.sch.uk::c667b3b7-af0a-4df7-bbb6-072b3262c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75" d="100"/>
          <a:sy n="75" d="100"/>
        </p:scale>
        <p:origin x="1301"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customXml" Target="../customXml/item2.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ustomXml" Target="../customXml/item1.xml"/><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67B025-682D-4AED-8DA3-CEAA2C2258AE}" type="datetimeFigureOut">
              <a:rPr lang="en-GB" smtClean="0"/>
              <a:t>01/06/2026</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8ED157-C844-4F52-9A92-48E1B0917368}" type="slidenum">
              <a:rPr lang="en-GB" smtClean="0"/>
              <a:t>‹#›</a:t>
            </a:fld>
            <a:endParaRPr lang="en-GB"/>
          </a:p>
        </p:txBody>
      </p:sp>
    </p:spTree>
    <p:extLst>
      <p:ext uri="{BB962C8B-B14F-4D97-AF65-F5344CB8AC3E}">
        <p14:creationId xmlns:p14="http://schemas.microsoft.com/office/powerpoint/2010/main" val="243671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8ED157-C844-4F52-9A92-48E1B0917368}" type="slidenum">
              <a:rPr lang="en-GB" smtClean="0"/>
              <a:t>2</a:t>
            </a:fld>
            <a:endParaRPr lang="en-GB"/>
          </a:p>
        </p:txBody>
      </p:sp>
    </p:spTree>
    <p:extLst>
      <p:ext uri="{BB962C8B-B14F-4D97-AF65-F5344CB8AC3E}">
        <p14:creationId xmlns:p14="http://schemas.microsoft.com/office/powerpoint/2010/main" val="349894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7.sv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3.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22824" y="10743"/>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80135" y="87576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 name="Freeform 4"/>
          <p:cNvSpPr/>
          <p:nvPr/>
        </p:nvSpPr>
        <p:spPr>
          <a:xfrm flipV="1">
            <a:off x="-44172" y="1333748"/>
            <a:ext cx="2643154" cy="6222751"/>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6" name="Freeform 6"/>
          <p:cNvSpPr/>
          <p:nvPr/>
        </p:nvSpPr>
        <p:spPr>
          <a:xfrm>
            <a:off x="2142971" y="4511268"/>
            <a:ext cx="2986824" cy="3305581"/>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2777876" y="968227"/>
            <a:ext cx="4051546" cy="4072358"/>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9"/>
            <a:stretch>
              <a:fillRect/>
            </a:stretch>
          </a:blipFill>
        </p:spPr>
        <p:txBody>
          <a:bodyPr/>
          <a:lstStyle/>
          <a:p>
            <a:endParaRPr lang="en-GB"/>
          </a:p>
        </p:txBody>
      </p:sp>
      <p:sp>
        <p:nvSpPr>
          <p:cNvPr id="9" name="Freeform 9"/>
          <p:cNvSpPr/>
          <p:nvPr/>
        </p:nvSpPr>
        <p:spPr>
          <a:xfrm>
            <a:off x="7139468" y="1632281"/>
            <a:ext cx="3062636" cy="706719"/>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0" name="Freeform 10"/>
          <p:cNvSpPr/>
          <p:nvPr/>
        </p:nvSpPr>
        <p:spPr>
          <a:xfrm>
            <a:off x="7031933" y="2041003"/>
            <a:ext cx="3291253" cy="3711493"/>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0"/>
            <a:stretch>
              <a:fillRect b="-19168"/>
            </a:stretch>
          </a:blipFill>
        </p:spPr>
        <p:txBody>
          <a:bodyPr/>
          <a:lstStyle/>
          <a:p>
            <a:endParaRPr lang="en-GB"/>
          </a:p>
        </p:txBody>
      </p:sp>
      <p:sp>
        <p:nvSpPr>
          <p:cNvPr id="13" name="TextBox 13"/>
          <p:cNvSpPr txBox="1"/>
          <p:nvPr/>
        </p:nvSpPr>
        <p:spPr>
          <a:xfrm>
            <a:off x="7110770" y="2388139"/>
            <a:ext cx="3172680" cy="3909788"/>
          </a:xfrm>
          <a:prstGeom prst="rect">
            <a:avLst/>
          </a:prstGeom>
        </p:spPr>
        <p:txBody>
          <a:bodyPr wrap="square" lIns="0" tIns="0" rIns="0" bIns="0" rtlCol="0" anchor="t">
            <a:spAutoFit/>
          </a:bodyPr>
          <a:lstStyle/>
          <a:p>
            <a:pPr>
              <a:lnSpc>
                <a:spcPts val="1721"/>
              </a:lnSpc>
            </a:pPr>
            <a:r>
              <a:rPr lang="en-US" sz="1400" b="1" spc="-71" dirty="0">
                <a:solidFill>
                  <a:srgbClr val="000000"/>
                </a:solidFill>
                <a:latin typeface="Abadi" panose="020B0604020104020204" pitchFamily="34" charset="0"/>
                <a:ea typeface="Childos Arabic"/>
                <a:cs typeface="Childos Arabic"/>
                <a:sym typeface="Childos Arabic"/>
              </a:rPr>
              <a:t>The Natural World:</a:t>
            </a:r>
          </a:p>
          <a:p>
            <a:pPr marL="171450" indent="-171450">
              <a:lnSpc>
                <a:spcPts val="1721"/>
              </a:lnSpc>
              <a:buFont typeface="Arial" panose="020B0604020202020204" pitchFamily="34" charset="0"/>
              <a:buChar char="•"/>
            </a:pPr>
            <a:r>
              <a:rPr lang="en-GB" sz="1200" spc="-71" dirty="0">
                <a:solidFill>
                  <a:srgbClr val="000000"/>
                </a:solidFill>
                <a:latin typeface="Abadi" panose="020B0604020104020204" pitchFamily="34" charset="0"/>
                <a:ea typeface="Childos Arabic"/>
                <a:cs typeface="Childos Arabic"/>
                <a:sym typeface="Childos Arabic"/>
              </a:rPr>
              <a:t>Understand some important processes and changes in the natural world around them, including the seasons and changing states of matter.</a:t>
            </a:r>
          </a:p>
          <a:p>
            <a:pPr marL="171450" indent="-171450">
              <a:lnSpc>
                <a:spcPts val="1721"/>
              </a:lnSpc>
              <a:buFont typeface="Arial" panose="020B0604020202020204" pitchFamily="34" charset="0"/>
              <a:buChar char="•"/>
            </a:pPr>
            <a:r>
              <a:rPr lang="en-GB" sz="1200" spc="-71" dirty="0">
                <a:solidFill>
                  <a:srgbClr val="000000"/>
                </a:solidFill>
                <a:latin typeface="Abadi" panose="020B0604020104020204" pitchFamily="34" charset="0"/>
                <a:ea typeface="Childos Arabic"/>
                <a:cs typeface="Childos Arabic"/>
                <a:sym typeface="Childos Arabic"/>
              </a:rPr>
              <a:t>Understand processes such as floating and sinking. E.g. in the sea</a:t>
            </a:r>
          </a:p>
          <a:p>
            <a:pPr marL="171450" indent="-171450">
              <a:lnSpc>
                <a:spcPts val="1721"/>
              </a:lnSpc>
              <a:buFont typeface="Arial" panose="020B0604020202020204" pitchFamily="34" charset="0"/>
              <a:buChar char="•"/>
            </a:pPr>
            <a:r>
              <a:rPr lang="en-GB" sz="1200" spc="-71" dirty="0">
                <a:solidFill>
                  <a:srgbClr val="000000"/>
                </a:solidFill>
                <a:latin typeface="Abadi" panose="020B0604020104020204" pitchFamily="34" charset="0"/>
                <a:ea typeface="Childos Arabic"/>
                <a:cs typeface="Childos Arabic"/>
                <a:sym typeface="Childos Arabic"/>
              </a:rPr>
              <a:t>Understand processes such as freezing and melting. E.g. how ice lollies are made and what happens to them in the sun.</a:t>
            </a:r>
          </a:p>
          <a:p>
            <a:pPr marL="171450" indent="-171450">
              <a:lnSpc>
                <a:spcPts val="1721"/>
              </a:lnSpc>
              <a:buFont typeface="Arial" panose="020B0604020202020204" pitchFamily="34" charset="0"/>
              <a:buChar char="•"/>
            </a:pPr>
            <a:r>
              <a:rPr lang="en-GB" sz="1200" spc="-71" dirty="0">
                <a:solidFill>
                  <a:srgbClr val="000000"/>
                </a:solidFill>
                <a:latin typeface="Abadi" panose="020B0604020104020204" pitchFamily="34" charset="0"/>
                <a:ea typeface="Childos Arabic"/>
                <a:cs typeface="Childos Arabic"/>
                <a:sym typeface="Childos Arabic"/>
              </a:rPr>
              <a:t>Understand processes such as heating and cooling e.g. in cooking, sunbathing.</a:t>
            </a:r>
          </a:p>
          <a:p>
            <a:pPr marL="171450" indent="-171450">
              <a:lnSpc>
                <a:spcPts val="1721"/>
              </a:lnSpc>
              <a:buFont typeface="Arial" panose="020B0604020202020204" pitchFamily="34" charset="0"/>
              <a:buChar char="•"/>
            </a:pPr>
            <a:r>
              <a:rPr lang="en-GB" sz="1200" spc="-71" dirty="0">
                <a:solidFill>
                  <a:srgbClr val="000000"/>
                </a:solidFill>
                <a:latin typeface="Abadi" panose="020B0604020104020204" pitchFamily="34" charset="0"/>
                <a:ea typeface="Childos Arabic"/>
                <a:cs typeface="Childos Arabic"/>
                <a:sym typeface="Childos Arabic"/>
              </a:rPr>
              <a:t>Know how to be safe at the seaside e.g. sun protection, importance of hydration, importance of shade, water safety.</a:t>
            </a:r>
          </a:p>
          <a:p>
            <a:pPr>
              <a:lnSpc>
                <a:spcPts val="1721"/>
              </a:lnSpc>
            </a:pPr>
            <a:r>
              <a:rPr lang="en-GB" sz="1200" spc="-71" dirty="0">
                <a:solidFill>
                  <a:srgbClr val="000000"/>
                </a:solidFill>
                <a:latin typeface="Abadi" panose="020B0604020104020204" pitchFamily="34" charset="0"/>
                <a:ea typeface="Childos Arabic"/>
                <a:cs typeface="Childos Arabic"/>
                <a:sym typeface="Childos Arabic"/>
              </a:rPr>
              <a:t>.</a:t>
            </a:r>
          </a:p>
          <a:p>
            <a:pPr marL="161587" lvl="1">
              <a:lnSpc>
                <a:spcPts val="1721"/>
              </a:lnSpc>
            </a:pPr>
            <a:endParaRPr lang="en-GB" sz="1200" b="1" spc="-71" dirty="0">
              <a:solidFill>
                <a:srgbClr val="000000"/>
              </a:solidFill>
              <a:latin typeface="Abadi" panose="020B0604020104020204" pitchFamily="34" charset="0"/>
              <a:ea typeface="Childos Arabic"/>
              <a:cs typeface="Childos Arabic"/>
              <a:sym typeface="Childos Arabic"/>
            </a:endParaRPr>
          </a:p>
          <a:p>
            <a:pPr marL="161587" lvl="1">
              <a:lnSpc>
                <a:spcPts val="1721"/>
              </a:lnSpc>
            </a:pPr>
            <a:endParaRPr lang="en-GB" sz="1050" spc="-71" dirty="0">
              <a:solidFill>
                <a:srgbClr val="000000"/>
              </a:solidFill>
              <a:latin typeface="Abadi" panose="020B0604020104020204" pitchFamily="34" charset="0"/>
              <a:ea typeface="Childos Arabic"/>
              <a:cs typeface="Childos Arabic"/>
              <a:sym typeface="Childos Arabic"/>
            </a:endParaRPr>
          </a:p>
          <a:p>
            <a:pPr marL="161587" lvl="1">
              <a:lnSpc>
                <a:spcPts val="1721"/>
              </a:lnSpc>
            </a:pPr>
            <a:endParaRPr lang="en-GB" sz="1200" spc="-71" dirty="0">
              <a:solidFill>
                <a:srgbClr val="000000"/>
              </a:solidFill>
              <a:latin typeface="Abadi" panose="020B0604020104020204" pitchFamily="34" charset="0"/>
              <a:ea typeface="Childos Arabic"/>
              <a:cs typeface="Childos Arabic"/>
              <a:sym typeface="Childos Arabic"/>
            </a:endParaRPr>
          </a:p>
        </p:txBody>
      </p:sp>
      <p:sp>
        <p:nvSpPr>
          <p:cNvPr id="14" name="Freeform 14"/>
          <p:cNvSpPr/>
          <p:nvPr/>
        </p:nvSpPr>
        <p:spPr>
          <a:xfrm>
            <a:off x="4786126" y="5767390"/>
            <a:ext cx="5768458" cy="197570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ctr"/>
            <a:r>
              <a:rPr lang="en-GB" b="1" dirty="0"/>
              <a:t> </a:t>
            </a:r>
            <a:endParaRPr lang="en-GB" b="1" dirty="0">
              <a:latin typeface="Apricots" pitchFamily="50" charset="0"/>
            </a:endParaRPr>
          </a:p>
          <a:p>
            <a:pPr algn="ctr"/>
            <a:r>
              <a:rPr lang="en-GB" b="1" dirty="0">
                <a:latin typeface="Apricots" pitchFamily="50" charset="0"/>
              </a:rPr>
              <a:t>Dialogue and Encounter</a:t>
            </a:r>
          </a:p>
          <a:p>
            <a:pPr algn="ctr"/>
            <a:endParaRPr lang="en-GB" b="1" dirty="0">
              <a:latin typeface="Apricots" pitchFamily="50" charset="0"/>
            </a:endParaRPr>
          </a:p>
          <a:p>
            <a:pPr algn="ctr"/>
            <a:r>
              <a:rPr lang="en-GB" sz="1200" dirty="0">
                <a:latin typeface="Abadi" panose="020B0604020104020204" pitchFamily="34" charset="0"/>
              </a:rPr>
              <a:t>This term in RE, we will be learning about being friends of Jesus. We will hear </a:t>
            </a:r>
          </a:p>
          <a:p>
            <a:pPr algn="ctr"/>
            <a:r>
              <a:rPr lang="en-GB" sz="1200" dirty="0">
                <a:latin typeface="Abadi" panose="020B0604020104020204" pitchFamily="34" charset="0"/>
              </a:rPr>
              <a:t>stories about St Peter and St Paul, learn why they were important friends of </a:t>
            </a:r>
          </a:p>
          <a:p>
            <a:pPr algn="ctr"/>
            <a:r>
              <a:rPr lang="en-GB" sz="1200" dirty="0">
                <a:latin typeface="Abadi" panose="020B0604020104020204" pitchFamily="34" charset="0"/>
              </a:rPr>
              <a:t>Jesus, and explore how people today follow Jesus in their daily lives. We will </a:t>
            </a:r>
          </a:p>
          <a:p>
            <a:pPr algn="ctr"/>
            <a:r>
              <a:rPr lang="en-GB" sz="1200" dirty="0">
                <a:latin typeface="Abadi" panose="020B0604020104020204" pitchFamily="34" charset="0"/>
              </a:rPr>
              <a:t>also learn about Jesus through artwork from different cultures around the </a:t>
            </a:r>
          </a:p>
          <a:p>
            <a:pPr algn="ctr"/>
            <a:r>
              <a:rPr lang="en-GB" sz="1200" dirty="0">
                <a:latin typeface="Abadi" panose="020B0604020104020204" pitchFamily="34" charset="0"/>
              </a:rPr>
              <a:t>world.</a:t>
            </a:r>
          </a:p>
        </p:txBody>
      </p:sp>
      <p:sp>
        <p:nvSpPr>
          <p:cNvPr id="15" name="Freeform 15"/>
          <p:cNvSpPr/>
          <p:nvPr/>
        </p:nvSpPr>
        <p:spPr>
          <a:xfrm>
            <a:off x="4857005" y="5275467"/>
            <a:ext cx="1763071"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TextBox 19"/>
          <p:cNvSpPr txBox="1"/>
          <p:nvPr/>
        </p:nvSpPr>
        <p:spPr>
          <a:xfrm>
            <a:off x="2886303" y="1256815"/>
            <a:ext cx="3927550" cy="3688382"/>
          </a:xfrm>
          <a:prstGeom prst="rect">
            <a:avLst/>
          </a:prstGeom>
        </p:spPr>
        <p:txBody>
          <a:bodyPr wrap="square" lIns="0" tIns="0" rIns="0" bIns="0" rtlCol="0" anchor="t">
            <a:spAutoFit/>
          </a:bodyPr>
          <a:lstStyle/>
          <a:p>
            <a:pPr algn="l">
              <a:lnSpc>
                <a:spcPts val="1725"/>
              </a:lnSpc>
            </a:pPr>
            <a:r>
              <a:rPr lang="en-US" sz="1600" b="1" spc="-72" dirty="0">
                <a:solidFill>
                  <a:srgbClr val="000000"/>
                </a:solidFill>
                <a:latin typeface="Abadi" panose="020B0604020104020204" pitchFamily="34" charset="0"/>
                <a:ea typeface="Childos Arabic"/>
                <a:cs typeface="Childos Arabic"/>
                <a:sym typeface="Childos Arabic"/>
              </a:rPr>
              <a:t>We will be looking at:</a:t>
            </a:r>
          </a:p>
          <a:p>
            <a:pPr algn="l">
              <a:lnSpc>
                <a:spcPts val="1725"/>
              </a:lnSpc>
            </a:pPr>
            <a:r>
              <a:rPr lang="en-GB" sz="1100" b="1" spc="-72" dirty="0">
                <a:solidFill>
                  <a:srgbClr val="000000"/>
                </a:solidFill>
                <a:latin typeface="Abadi" panose="020B0604020104020204" pitchFamily="34" charset="0"/>
                <a:ea typeface="Childos Arabic"/>
                <a:cs typeface="Childos Arabic"/>
                <a:sym typeface="Childos Arabic"/>
              </a:rPr>
              <a:t>Number:</a:t>
            </a:r>
          </a:p>
          <a:p>
            <a:pPr marL="171450" indent="-171450" algn="l">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Have a deep understanding of numbers to 10, including the composition of each number. </a:t>
            </a:r>
          </a:p>
          <a:p>
            <a:pPr marL="171450" indent="-171450" algn="l">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Subitise up to 5</a:t>
            </a:r>
          </a:p>
          <a:p>
            <a:pPr marL="171450" indent="-171450" algn="l">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Automatically recall (without reference to rhymes, counting or other aids) number bonds up to 5  (including subtraction facts) and some number bonds to 10, including double facts.</a:t>
            </a:r>
          </a:p>
          <a:p>
            <a:pPr algn="l">
              <a:lnSpc>
                <a:spcPts val="1725"/>
              </a:lnSpc>
            </a:pPr>
            <a:r>
              <a:rPr lang="en-GB" sz="1100" b="1" spc="-72" dirty="0">
                <a:solidFill>
                  <a:srgbClr val="000000"/>
                </a:solidFill>
                <a:latin typeface="Abadi" panose="020B0604020104020204" pitchFamily="34" charset="0"/>
                <a:ea typeface="Childos Arabic"/>
                <a:cs typeface="Childos Arabic"/>
                <a:sym typeface="Childos Arabic"/>
              </a:rPr>
              <a:t>Numerical Patterns</a:t>
            </a:r>
          </a:p>
          <a:p>
            <a:pPr marL="171450" indent="-171450" algn="l">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Verbally count beyond 20, recognising the pattern of the counting system.</a:t>
            </a:r>
          </a:p>
          <a:p>
            <a:pPr marL="171450" indent="-171450" algn="l">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Compare quantities up to 10 in different contexts, recognising when one quantity is greater than, less than or the same as the other quantity.</a:t>
            </a:r>
          </a:p>
          <a:p>
            <a:pPr marL="171450" indent="-171450" algn="l">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Explore and represent patterns within numbers up to 10, including  evens and odds, double facts and how quantities can be distributed equally.</a:t>
            </a:r>
          </a:p>
          <a:p>
            <a:pPr algn="l">
              <a:lnSpc>
                <a:spcPts val="1725"/>
              </a:lnSpc>
            </a:pPr>
            <a:endParaRPr lang="en-US" sz="1100" spc="-72" dirty="0">
              <a:solidFill>
                <a:srgbClr val="000000"/>
              </a:solidFill>
              <a:latin typeface="Abadi" panose="020B0604020104020204" pitchFamily="34" charset="0"/>
              <a:ea typeface="Childos Arabic"/>
              <a:cs typeface="Childos Arabic"/>
              <a:sym typeface="Childos Arabic"/>
            </a:endParaRPr>
          </a:p>
        </p:txBody>
      </p:sp>
      <p:sp>
        <p:nvSpPr>
          <p:cNvPr id="21" name="TextBox 21"/>
          <p:cNvSpPr txBox="1"/>
          <p:nvPr/>
        </p:nvSpPr>
        <p:spPr>
          <a:xfrm>
            <a:off x="601335" y="818207"/>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Literacy </a:t>
            </a:r>
          </a:p>
        </p:txBody>
      </p:sp>
      <p:sp>
        <p:nvSpPr>
          <p:cNvPr id="22" name="TextBox 22"/>
          <p:cNvSpPr txBox="1"/>
          <p:nvPr/>
        </p:nvSpPr>
        <p:spPr>
          <a:xfrm>
            <a:off x="152286" y="2372611"/>
            <a:ext cx="1658537" cy="657231"/>
          </a:xfrm>
          <a:prstGeom prst="rect">
            <a:avLst/>
          </a:prstGeom>
        </p:spPr>
        <p:txBody>
          <a:bodyPr lIns="0" tIns="0" rIns="0" bIns="0" rtlCol="0" anchor="t">
            <a:spAutoFit/>
          </a:bodyPr>
          <a:lstStyle/>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p:txBody>
      </p:sp>
      <p:sp>
        <p:nvSpPr>
          <p:cNvPr id="24" name="TextBox 24"/>
          <p:cNvSpPr txBox="1"/>
          <p:nvPr/>
        </p:nvSpPr>
        <p:spPr>
          <a:xfrm>
            <a:off x="7042795" y="1678800"/>
            <a:ext cx="3198062" cy="456920"/>
          </a:xfrm>
          <a:prstGeom prst="rect">
            <a:avLst/>
          </a:prstGeom>
        </p:spPr>
        <p:txBody>
          <a:bodyPr wrap="square" lIns="0" tIns="0" rIns="0" bIns="0" rtlCol="0" anchor="t">
            <a:spAutoFit/>
          </a:bodyPr>
          <a:lstStyle/>
          <a:p>
            <a:pPr algn="ctr">
              <a:lnSpc>
                <a:spcPts val="4060"/>
              </a:lnSpc>
            </a:pPr>
            <a:r>
              <a:rPr lang="en-US" sz="2000" dirty="0">
                <a:solidFill>
                  <a:srgbClr val="000000"/>
                </a:solidFill>
                <a:latin typeface="Apricots" pitchFamily="50" charset="0"/>
                <a:ea typeface="Childos Arabic"/>
                <a:cs typeface="Childos Arabic"/>
                <a:sym typeface="Childos Arabic"/>
              </a:rPr>
              <a:t>Understanding the World</a:t>
            </a:r>
          </a:p>
        </p:txBody>
      </p:sp>
      <p:sp>
        <p:nvSpPr>
          <p:cNvPr id="25" name="TextBox 25"/>
          <p:cNvSpPr txBox="1"/>
          <p:nvPr/>
        </p:nvSpPr>
        <p:spPr>
          <a:xfrm>
            <a:off x="4789373" y="5267428"/>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2662704" y="5325210"/>
            <a:ext cx="2115465" cy="2165721"/>
          </a:xfrm>
          <a:prstGeom prst="rect">
            <a:avLst/>
          </a:prstGeom>
        </p:spPr>
        <p:txBody>
          <a:bodyPr wrap="square" lIns="0" tIns="0" rIns="0" bIns="0" rtlCol="0" anchor="t">
            <a:spAutoFit/>
          </a:bodyPr>
          <a:lstStyle/>
          <a:p>
            <a:pPr>
              <a:lnSpc>
                <a:spcPts val="1699"/>
              </a:lnSpc>
              <a:spcBef>
                <a:spcPct val="0"/>
              </a:spcBef>
            </a:pPr>
            <a:r>
              <a:rPr lang="en-US" sz="1200" spc="-70" dirty="0">
                <a:solidFill>
                  <a:srgbClr val="000000"/>
                </a:solidFill>
                <a:latin typeface="Abadi" panose="020B0604020104020204" pitchFamily="34" charset="0"/>
                <a:ea typeface="Childos Arabic"/>
                <a:cs typeface="Childos Arabic"/>
                <a:sym typeface="Childos Arabic"/>
              </a:rPr>
              <a:t>We follow the Little Wandle scheme. </a:t>
            </a:r>
          </a:p>
          <a:p>
            <a:pPr>
              <a:lnSpc>
                <a:spcPts val="1699"/>
              </a:lnSpc>
              <a:spcBef>
                <a:spcPct val="0"/>
              </a:spcBef>
            </a:pPr>
            <a:r>
              <a:rPr lang="en-US" sz="1200" b="1" u="sng" spc="-70" dirty="0">
                <a:solidFill>
                  <a:srgbClr val="000000"/>
                </a:solidFill>
                <a:latin typeface="Abadi" panose="020B0604020104020204" pitchFamily="34" charset="0"/>
                <a:ea typeface="Childos Arabic"/>
                <a:cs typeface="Childos Arabic"/>
                <a:sym typeface="Childos Arabic"/>
              </a:rPr>
              <a:t>Graphemes:</a:t>
            </a:r>
          </a:p>
          <a:p>
            <a:pPr>
              <a:lnSpc>
                <a:spcPts val="1699"/>
              </a:lnSpc>
              <a:spcBef>
                <a:spcPct val="0"/>
              </a:spcBef>
            </a:pPr>
            <a:r>
              <a:rPr lang="en-US" sz="1200" spc="-70" dirty="0">
                <a:solidFill>
                  <a:srgbClr val="000000"/>
                </a:solidFill>
                <a:latin typeface="Abadi" panose="020B0604020104020204" pitchFamily="34" charset="0"/>
                <a:ea typeface="Childos Arabic"/>
                <a:cs typeface="Childos Arabic"/>
                <a:sym typeface="Childos Arabic"/>
              </a:rPr>
              <a:t>Review all Phase 3 sounds and all tricky words. </a:t>
            </a:r>
          </a:p>
          <a:p>
            <a:pPr>
              <a:lnSpc>
                <a:spcPts val="1699"/>
              </a:lnSpc>
              <a:spcBef>
                <a:spcPct val="0"/>
              </a:spcBef>
            </a:pPr>
            <a:r>
              <a:rPr lang="en-US" sz="1200" spc="-70" dirty="0">
                <a:solidFill>
                  <a:srgbClr val="000000"/>
                </a:solidFill>
                <a:latin typeface="Abadi" panose="020B0604020104020204" pitchFamily="34" charset="0"/>
                <a:ea typeface="Childos Arabic"/>
                <a:cs typeface="Childos Arabic"/>
                <a:sym typeface="Childos Arabic"/>
              </a:rPr>
              <a:t>Phase 4 words.</a:t>
            </a:r>
          </a:p>
          <a:p>
            <a:pPr>
              <a:lnSpc>
                <a:spcPts val="1699"/>
              </a:lnSpc>
              <a:spcBef>
                <a:spcPct val="0"/>
              </a:spcBef>
            </a:pPr>
            <a:endParaRPr lang="en-US" sz="1200" spc="-70" dirty="0">
              <a:solidFill>
                <a:srgbClr val="000000"/>
              </a:solidFill>
              <a:latin typeface="Abadi" panose="020B0604020104020204" pitchFamily="34" charset="0"/>
              <a:ea typeface="Childos Arabic"/>
              <a:cs typeface="Childos Arabic"/>
              <a:sym typeface="Childos Arabic"/>
            </a:endParaRPr>
          </a:p>
          <a:p>
            <a:pPr>
              <a:lnSpc>
                <a:spcPts val="1699"/>
              </a:lnSpc>
              <a:spcBef>
                <a:spcPct val="0"/>
              </a:spcBef>
            </a:pPr>
            <a:r>
              <a:rPr lang="en-US" sz="1200" spc="-70" dirty="0">
                <a:solidFill>
                  <a:srgbClr val="000000"/>
                </a:solidFill>
                <a:latin typeface="Abadi" panose="020B0604020104020204" pitchFamily="34" charset="0"/>
                <a:ea typeface="Childos Arabic"/>
                <a:cs typeface="Childos Arabic"/>
                <a:sym typeface="Childos Arabic"/>
              </a:rPr>
              <a:t>CVCC, CCVC, CCV, CCVCC, CCCVC words. Words ending in s –es –</a:t>
            </a:r>
            <a:r>
              <a:rPr lang="en-US" sz="1200" spc="-70" dirty="0" err="1">
                <a:solidFill>
                  <a:srgbClr val="000000"/>
                </a:solidFill>
                <a:latin typeface="Abadi" panose="020B0604020104020204" pitchFamily="34" charset="0"/>
                <a:ea typeface="Childos Arabic"/>
                <a:cs typeface="Childos Arabic"/>
                <a:sym typeface="Childos Arabic"/>
              </a:rPr>
              <a:t>ing</a:t>
            </a:r>
            <a:r>
              <a:rPr lang="en-US" sz="1200" spc="-70" dirty="0">
                <a:solidFill>
                  <a:srgbClr val="000000"/>
                </a:solidFill>
                <a:latin typeface="Abadi" panose="020B0604020104020204" pitchFamily="34" charset="0"/>
                <a:ea typeface="Childos Arabic"/>
                <a:cs typeface="Childos Arabic"/>
                <a:sym typeface="Childos Arabic"/>
              </a:rPr>
              <a:t> –ed –er and –est. </a:t>
            </a:r>
          </a:p>
          <a:p>
            <a:pPr>
              <a:lnSpc>
                <a:spcPts val="1699"/>
              </a:lnSpc>
              <a:spcBef>
                <a:spcPct val="0"/>
              </a:spcBef>
            </a:pPr>
            <a:endParaRPr lang="en-US" sz="1200" spc="-70" dirty="0">
              <a:solidFill>
                <a:srgbClr val="000000"/>
              </a:solidFill>
              <a:latin typeface="Abadi" panose="020B0604020104020204" pitchFamily="34" charset="0"/>
              <a:ea typeface="Childos Arabic"/>
              <a:cs typeface="Childos Arabic"/>
              <a:sym typeface="Childos Arabic"/>
            </a:endParaRP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44160" y="-223586"/>
            <a:ext cx="8427720" cy="1234440"/>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dirty="0">
                <a:effectLst/>
                <a:latin typeface="Apricots" pitchFamily="50" charset="0"/>
                <a:ea typeface="Calibri" panose="020F0502020204030204" pitchFamily="34" charset="0"/>
                <a:cs typeface="Pattaya" panose="00000500000000000000" pitchFamily="2" charset="-34"/>
              </a:rPr>
              <a:t>F2 Learning Overview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7007943" y="1030628"/>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4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Pentecost </a:t>
            </a:r>
            <a:r>
              <a:rPr lang="en-US" sz="2400" dirty="0">
                <a:solidFill>
                  <a:srgbClr val="FF0000"/>
                </a:solidFill>
                <a:latin typeface="Modern Love Caps" panose="04070805081001020A01" pitchFamily="82" charset="0"/>
                <a:ea typeface="Calibri" panose="020F0502020204030204" pitchFamily="34" charset="0"/>
                <a:cs typeface="Times New Roman" panose="02020603050405020304" pitchFamily="18" charset="0"/>
              </a:rPr>
              <a:t>2</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4"/>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5"/>
            <a:stretch>
              <a:fillRect/>
            </a:stretch>
          </a:blipFill>
        </p:spPr>
        <p:txBody>
          <a:bodyPr/>
          <a:lstStyle/>
          <a:p>
            <a:endParaRPr lang="en-GB"/>
          </a:p>
        </p:txBody>
      </p:sp>
      <p:sp>
        <p:nvSpPr>
          <p:cNvPr id="36" name="Freeform 5">
            <a:extLst>
              <a:ext uri="{FF2B5EF4-FFF2-40B4-BE49-F238E27FC236}">
                <a16:creationId xmlns:a16="http://schemas.microsoft.com/office/drawing/2014/main" id="{E765FE06-29DB-4234-974E-559E9C9E122E}"/>
              </a:ext>
            </a:extLst>
          </p:cNvPr>
          <p:cNvSpPr/>
          <p:nvPr/>
        </p:nvSpPr>
        <p:spPr>
          <a:xfrm>
            <a:off x="2494877" y="4673502"/>
            <a:ext cx="1347964" cy="556561"/>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37" name="TextBox 18">
            <a:extLst>
              <a:ext uri="{FF2B5EF4-FFF2-40B4-BE49-F238E27FC236}">
                <a16:creationId xmlns:a16="http://schemas.microsoft.com/office/drawing/2014/main" id="{28A4C081-FCB6-44CB-930C-3DFBBB98BF9A}"/>
              </a:ext>
            </a:extLst>
          </p:cNvPr>
          <p:cNvSpPr txBox="1"/>
          <p:nvPr/>
        </p:nvSpPr>
        <p:spPr>
          <a:xfrm rot="21324910">
            <a:off x="2152747" y="4779375"/>
            <a:ext cx="1962202" cy="323165"/>
          </a:xfrm>
          <a:prstGeom prst="rect">
            <a:avLst/>
          </a:prstGeom>
        </p:spPr>
        <p:txBody>
          <a:bodyPr wrap="square" lIns="0" tIns="0" rIns="0" bIns="0" rtlCol="0" anchor="t">
            <a:spAutoFit/>
          </a:bodyPr>
          <a:lstStyle/>
          <a:p>
            <a:pPr algn="ctr">
              <a:lnSpc>
                <a:spcPts val="2420"/>
              </a:lnSpc>
            </a:pPr>
            <a:r>
              <a:rPr lang="en-US" sz="2400" spc="-123" dirty="0">
                <a:solidFill>
                  <a:srgbClr val="000000"/>
                </a:solidFill>
                <a:latin typeface="Childos Arabic"/>
                <a:ea typeface="Childos Arabic"/>
                <a:cs typeface="Childos Arabic"/>
                <a:sym typeface="Childos Arabic"/>
              </a:rPr>
              <a:t>Phonics</a:t>
            </a:r>
          </a:p>
        </p:txBody>
      </p:sp>
      <p:sp>
        <p:nvSpPr>
          <p:cNvPr id="38" name="TextBox 19">
            <a:extLst>
              <a:ext uri="{FF2B5EF4-FFF2-40B4-BE49-F238E27FC236}">
                <a16:creationId xmlns:a16="http://schemas.microsoft.com/office/drawing/2014/main" id="{5122111F-9F73-47C8-9520-5121C969E653}"/>
              </a:ext>
            </a:extLst>
          </p:cNvPr>
          <p:cNvSpPr txBox="1"/>
          <p:nvPr/>
        </p:nvSpPr>
        <p:spPr>
          <a:xfrm>
            <a:off x="31460" y="1406666"/>
            <a:ext cx="2478756" cy="6086474"/>
          </a:xfrm>
          <a:prstGeom prst="rect">
            <a:avLst/>
          </a:prstGeom>
        </p:spPr>
        <p:txBody>
          <a:bodyPr wrap="square" lIns="0" tIns="0" rIns="0" bIns="0" rtlCol="0" anchor="t">
            <a:spAutoFit/>
          </a:bodyPr>
          <a:lstStyle/>
          <a:p>
            <a:pPr>
              <a:lnSpc>
                <a:spcPts val="1725"/>
              </a:lnSpc>
            </a:pPr>
            <a:r>
              <a:rPr lang="en-US" sz="1400" b="1" spc="-72" dirty="0">
                <a:solidFill>
                  <a:srgbClr val="000000"/>
                </a:solidFill>
                <a:latin typeface="Abadi" panose="020B0604020104020204" pitchFamily="34" charset="0"/>
                <a:ea typeface="Childos Arabic"/>
                <a:cs typeface="Childos Arabic"/>
                <a:sym typeface="Childos Arabic"/>
              </a:rPr>
              <a:t>Word Reading: </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Say a sound for each letter in the alphabet and at least 10 digraphs.</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Read words consistent with their phonic knowledge by sound- blending.</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Read aloud simple sentences and books that are consistent with their phonic knowledge, including some common exception words.</a:t>
            </a:r>
            <a:endParaRPr lang="en-US" sz="1100" spc="-72" dirty="0">
              <a:solidFill>
                <a:srgbClr val="000000"/>
              </a:solidFill>
              <a:latin typeface="Abadi" panose="020B0604020104020204" pitchFamily="34" charset="0"/>
              <a:ea typeface="Childos Arabic"/>
              <a:cs typeface="Childos Arabic"/>
              <a:sym typeface="Childos Arabic"/>
            </a:endParaRPr>
          </a:p>
          <a:p>
            <a:pPr>
              <a:lnSpc>
                <a:spcPts val="1725"/>
              </a:lnSpc>
            </a:pPr>
            <a:r>
              <a:rPr lang="en-US" sz="1400" b="1" spc="-72" dirty="0">
                <a:solidFill>
                  <a:srgbClr val="000000"/>
                </a:solidFill>
                <a:latin typeface="Abadi" panose="020B0604020104020204" pitchFamily="34" charset="0"/>
                <a:ea typeface="Childos Arabic"/>
                <a:cs typeface="Childos Arabic"/>
                <a:sym typeface="Childos Arabic"/>
              </a:rPr>
              <a:t>Comprehension:</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Demonstrate understanding of what has been read to them by retelling stories and narratives using their own words and recently introduced vocabulary.</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Anticipate, where appropriate, key events in stories.</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Use and understand recently introduced vocabulary during discussions about stories, non-fiction, rhymes and poems and during role play.</a:t>
            </a:r>
            <a:endParaRPr lang="en-GB" sz="1400" b="1" spc="-72" dirty="0">
              <a:solidFill>
                <a:srgbClr val="000000"/>
              </a:solidFill>
              <a:latin typeface="Abadi" panose="020B0604020104020204" pitchFamily="34" charset="0"/>
              <a:ea typeface="Childos Arabic"/>
              <a:cs typeface="Childos Arabic"/>
              <a:sym typeface="Childos Arabic"/>
            </a:endParaRPr>
          </a:p>
          <a:p>
            <a:pPr>
              <a:lnSpc>
                <a:spcPts val="1725"/>
              </a:lnSpc>
            </a:pPr>
            <a:r>
              <a:rPr lang="en-US" sz="1400" b="1" spc="-72" dirty="0">
                <a:solidFill>
                  <a:srgbClr val="000000"/>
                </a:solidFill>
                <a:latin typeface="Abadi" panose="020B0604020104020204" pitchFamily="34" charset="0"/>
                <a:ea typeface="Childos Arabic"/>
                <a:cs typeface="Childos Arabic"/>
                <a:sym typeface="Childos Arabic"/>
              </a:rPr>
              <a:t>Writing</a:t>
            </a:r>
            <a:r>
              <a:rPr lang="en-US" sz="1400" spc="-72" dirty="0">
                <a:solidFill>
                  <a:srgbClr val="000000"/>
                </a:solidFill>
                <a:latin typeface="Abadi" panose="020B0604020104020204" pitchFamily="34" charset="0"/>
                <a:ea typeface="Childos Arabic"/>
                <a:cs typeface="Childos Arabic"/>
                <a:sym typeface="Childos Arabic"/>
              </a:rPr>
              <a:t>:</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Write recognisable letters, most of which are correctly formed.</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Spell words by identifying sounds in them and representing the sounds with a letter or letters.</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Write simple phrases and sentences that can be read by others.</a:t>
            </a:r>
          </a:p>
        </p:txBody>
      </p:sp>
      <p:sp>
        <p:nvSpPr>
          <p:cNvPr id="7" name="Freeform 7"/>
          <p:cNvSpPr/>
          <p:nvPr/>
        </p:nvSpPr>
        <p:spPr>
          <a:xfrm>
            <a:off x="3823498" y="771033"/>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3" name="TextBox 23"/>
          <p:cNvSpPr txBox="1"/>
          <p:nvPr/>
        </p:nvSpPr>
        <p:spPr>
          <a:xfrm>
            <a:off x="4002019" y="752295"/>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66746" y="-45452"/>
            <a:ext cx="10852472" cy="75911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105472" y="51853"/>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76674" y="6192659"/>
            <a:ext cx="3630942" cy="1497311"/>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dirty="0"/>
          </a:p>
        </p:txBody>
      </p:sp>
      <p:sp>
        <p:nvSpPr>
          <p:cNvPr id="9" name="Freeform 9"/>
          <p:cNvSpPr/>
          <p:nvPr/>
        </p:nvSpPr>
        <p:spPr>
          <a:xfrm>
            <a:off x="729304" y="6218300"/>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7069381" y="4343396"/>
            <a:ext cx="3768123" cy="2711293"/>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8"/>
            <a:stretch>
              <a:fillRect t="-3890" r="-87558" b="-174205"/>
            </a:stretch>
          </a:blipFill>
        </p:spPr>
        <p:txBody>
          <a:bodyPr/>
          <a:lstStyle/>
          <a:p>
            <a:endParaRPr lang="en-GB"/>
          </a:p>
        </p:txBody>
      </p:sp>
      <p:sp>
        <p:nvSpPr>
          <p:cNvPr id="14" name="Freeform 14"/>
          <p:cNvSpPr/>
          <p:nvPr/>
        </p:nvSpPr>
        <p:spPr>
          <a:xfrm rot="-10800000">
            <a:off x="9265201" y="3594906"/>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9"/>
            <a:stretch>
              <a:fillRect l="-31365" t="-110949" r="-10184" b="-32088"/>
            </a:stretch>
          </a:blipFill>
        </p:spPr>
        <p:txBody>
          <a:bodyPr/>
          <a:lstStyle/>
          <a:p>
            <a:endParaRPr lang="en-GB"/>
          </a:p>
        </p:txBody>
      </p:sp>
      <p:sp>
        <p:nvSpPr>
          <p:cNvPr id="24" name="TextBox 24"/>
          <p:cNvSpPr txBox="1"/>
          <p:nvPr/>
        </p:nvSpPr>
        <p:spPr>
          <a:xfrm>
            <a:off x="452340" y="90533"/>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PSED </a:t>
            </a:r>
          </a:p>
        </p:txBody>
      </p:sp>
      <p:sp>
        <p:nvSpPr>
          <p:cNvPr id="27" name="TextBox 27"/>
          <p:cNvSpPr txBox="1"/>
          <p:nvPr/>
        </p:nvSpPr>
        <p:spPr>
          <a:xfrm>
            <a:off x="1193495" y="6206188"/>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grpSp>
        <p:nvGrpSpPr>
          <p:cNvPr id="32" name="Group 32"/>
          <p:cNvGrpSpPr/>
          <p:nvPr/>
        </p:nvGrpSpPr>
        <p:grpSpPr>
          <a:xfrm rot="857849">
            <a:off x="8191870" y="4491987"/>
            <a:ext cx="1978058" cy="485069"/>
            <a:chOff x="1275744" y="97966"/>
            <a:chExt cx="2122922" cy="646759"/>
          </a:xfrm>
        </p:grpSpPr>
        <p:sp>
          <p:nvSpPr>
            <p:cNvPr id="33" name="Freeform 33"/>
            <p:cNvSpPr/>
            <p:nvPr/>
          </p:nvSpPr>
          <p:spPr>
            <a:xfrm rot="20860880">
              <a:off x="1275744" y="132878"/>
              <a:ext cx="2122922" cy="557267"/>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TextBox 34"/>
            <p:cNvSpPr txBox="1"/>
            <p:nvPr/>
          </p:nvSpPr>
          <p:spPr>
            <a:xfrm rot="20742151">
              <a:off x="1919165" y="97966"/>
              <a:ext cx="703151" cy="64675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grpSp>
      <p:sp>
        <p:nvSpPr>
          <p:cNvPr id="35" name="TextBox 35"/>
          <p:cNvSpPr txBox="1"/>
          <p:nvPr/>
        </p:nvSpPr>
        <p:spPr>
          <a:xfrm>
            <a:off x="7582973" y="5196076"/>
            <a:ext cx="3046954" cy="1691489"/>
          </a:xfrm>
          <a:prstGeom prst="rect">
            <a:avLst/>
          </a:prstGeom>
        </p:spPr>
        <p:txBody>
          <a:bodyPr wrap="square" lIns="0" tIns="0" rIns="0" bIns="0" rtlCol="0" anchor="t">
            <a:spAutoFit/>
          </a:bodyPr>
          <a:lstStyle/>
          <a:p>
            <a:pPr>
              <a:lnSpc>
                <a:spcPts val="1947"/>
              </a:lnSpc>
              <a:spcBef>
                <a:spcPct val="0"/>
              </a:spcBef>
            </a:pPr>
            <a:r>
              <a:rPr lang="en-GB" sz="1600" b="1" spc="-81" dirty="0">
                <a:solidFill>
                  <a:srgbClr val="000000"/>
                </a:solidFill>
                <a:latin typeface="Abadi" panose="020B0604020104020204" pitchFamily="34" charset="0"/>
                <a:ea typeface="Childos Arabic"/>
                <a:cs typeface="Childos Arabic"/>
                <a:sym typeface="Childos Arabic"/>
              </a:rPr>
              <a:t>Athletics </a:t>
            </a:r>
            <a:endParaRPr lang="en-GB" sz="1400" spc="-81" dirty="0">
              <a:solidFill>
                <a:srgbClr val="000000"/>
              </a:solidFill>
              <a:latin typeface="Abadi" panose="020B0604020104020204" pitchFamily="34" charset="0"/>
              <a:ea typeface="Childos Arabic"/>
              <a:cs typeface="Childos Arabic"/>
              <a:sym typeface="Childos Arabic"/>
            </a:endParaRPr>
          </a:p>
          <a:p>
            <a:pPr marL="285750" indent="-285750">
              <a:lnSpc>
                <a:spcPts val="1947"/>
              </a:lnSpc>
              <a:spcBef>
                <a:spcPct val="0"/>
              </a:spcBef>
              <a:buFont typeface="Arial" panose="020B0604020202020204" pitchFamily="34" charset="0"/>
              <a:buChar char="•"/>
            </a:pPr>
            <a:r>
              <a:rPr lang="en-GB" sz="1400" spc="-81" dirty="0">
                <a:solidFill>
                  <a:srgbClr val="000000"/>
                </a:solidFill>
                <a:latin typeface="Abadi" panose="020B0604020104020204" pitchFamily="34" charset="0"/>
                <a:ea typeface="Childos Arabic"/>
                <a:cs typeface="Childos Arabic"/>
                <a:sym typeface="Childos Arabic"/>
              </a:rPr>
              <a:t>To be able to run and jump with control and balance. </a:t>
            </a:r>
          </a:p>
          <a:p>
            <a:pPr marL="285750" indent="-285750">
              <a:lnSpc>
                <a:spcPts val="1947"/>
              </a:lnSpc>
              <a:spcBef>
                <a:spcPct val="0"/>
              </a:spcBef>
              <a:buFont typeface="Arial" panose="020B0604020202020204" pitchFamily="34" charset="0"/>
              <a:buChar char="•"/>
            </a:pPr>
            <a:r>
              <a:rPr lang="en-GB" sz="1400" spc="-81" dirty="0">
                <a:solidFill>
                  <a:srgbClr val="000000"/>
                </a:solidFill>
                <a:latin typeface="Abadi" panose="020B0604020104020204" pitchFamily="34" charset="0"/>
                <a:ea typeface="Childos Arabic"/>
                <a:cs typeface="Childos Arabic"/>
                <a:sym typeface="Childos Arabic"/>
              </a:rPr>
              <a:t>Can negotiate space successfully when playing racing and chasing games with other children, adjusting speed or changing direction to avoid obstacles.</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040" y="325056"/>
            <a:ext cx="3749040" cy="578325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1119" y="4422072"/>
            <a:ext cx="3771062" cy="302245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3705193" y="4675321"/>
            <a:ext cx="3750856" cy="2816156"/>
          </a:xfrm>
          <a:prstGeom prst="rect">
            <a:avLst/>
          </a:prstGeom>
          <a:noFill/>
        </p:spPr>
        <p:txBody>
          <a:bodyPr wrap="square">
            <a:spAutoFit/>
          </a:bodyPr>
          <a:lstStyle/>
          <a:p>
            <a:pPr>
              <a:buNone/>
            </a:pPr>
            <a:r>
              <a:rPr lang="en-GB" sz="1100" b="1" dirty="0">
                <a:latin typeface="Abadi" panose="020B0604020104020204" pitchFamily="34" charset="0"/>
                <a:ea typeface="Calibri" panose="020F0502020204030204" pitchFamily="34" charset="0"/>
                <a:cs typeface="Aldhabi" panose="020B0604020202020204" pitchFamily="2" charset="-78"/>
              </a:rPr>
              <a:t>Creating with Materials:</a:t>
            </a:r>
          </a:p>
          <a:p>
            <a:pPr marL="171450" indent="-171450">
              <a:buFont typeface="Arial" panose="020B0604020202020204" pitchFamily="34" charset="0"/>
              <a:buChar char="•"/>
            </a:pPr>
            <a:r>
              <a:rPr lang="en-GB" sz="1100" dirty="0">
                <a:latin typeface="Abadi" panose="020B0604020104020204" pitchFamily="34" charset="0"/>
                <a:ea typeface="Calibri" panose="020F0502020204030204" pitchFamily="34" charset="0"/>
                <a:cs typeface="Aldhabi" panose="020B0604020202020204" pitchFamily="2" charset="-78"/>
              </a:rPr>
              <a:t>Safely use and explore a variety of materials, tools, and techniques, experimenting with colour, design, texture, form and function.</a:t>
            </a:r>
          </a:p>
          <a:p>
            <a:pPr marL="171450" indent="-171450">
              <a:buFont typeface="Arial" panose="020B0604020202020204" pitchFamily="34" charset="0"/>
              <a:buChar char="•"/>
            </a:pPr>
            <a:r>
              <a:rPr lang="en-GB" sz="1100" dirty="0">
                <a:latin typeface="Abadi" panose="020B0604020104020204" pitchFamily="34" charset="0"/>
                <a:ea typeface="Calibri" panose="020F0502020204030204" pitchFamily="34" charset="0"/>
                <a:cs typeface="Aldhabi" panose="020B0604020202020204" pitchFamily="2" charset="-78"/>
              </a:rPr>
              <a:t>Share their creations, explaining the process they have used.</a:t>
            </a:r>
          </a:p>
          <a:p>
            <a:pPr marL="171450" indent="-171450">
              <a:buFont typeface="Arial" panose="020B0604020202020204" pitchFamily="34" charset="0"/>
              <a:buChar char="•"/>
            </a:pPr>
            <a:r>
              <a:rPr lang="en-GB" sz="1100" dirty="0">
                <a:latin typeface="Abadi" panose="020B0604020104020204" pitchFamily="34" charset="0"/>
                <a:ea typeface="Calibri" panose="020F0502020204030204" pitchFamily="34" charset="0"/>
                <a:cs typeface="Aldhabi" panose="020B0604020202020204" pitchFamily="2" charset="-78"/>
              </a:rPr>
              <a:t>Make use of props and materials when role playing characters in narratives and stories.</a:t>
            </a:r>
          </a:p>
          <a:p>
            <a:r>
              <a:rPr lang="en-GB" sz="1100" b="1" dirty="0">
                <a:latin typeface="Abadi" panose="020B0604020104020204" pitchFamily="34" charset="0"/>
                <a:ea typeface="Calibri" panose="020F0502020204030204" pitchFamily="34" charset="0"/>
                <a:cs typeface="Aldhabi" panose="020B0604020202020204" pitchFamily="2" charset="-78"/>
              </a:rPr>
              <a:t>Being Imaginative and Expressive:</a:t>
            </a:r>
          </a:p>
          <a:p>
            <a:pPr marL="285750" indent="-285750">
              <a:buFont typeface="Arial" panose="020B0604020202020204" pitchFamily="34" charset="0"/>
              <a:buChar char="•"/>
            </a:pPr>
            <a:r>
              <a:rPr lang="en-GB" sz="1100" dirty="0">
                <a:latin typeface="Abadi" panose="020B0604020104020204" pitchFamily="34" charset="0"/>
                <a:ea typeface="Calibri" panose="020F0502020204030204" pitchFamily="34" charset="0"/>
                <a:cs typeface="Aldhabi" panose="020B0604020202020204" pitchFamily="2" charset="-78"/>
              </a:rPr>
              <a:t>Invent, adapt and recount narratives and stories with peers and their teacher.</a:t>
            </a:r>
          </a:p>
          <a:p>
            <a:pPr marL="285750" indent="-285750">
              <a:buFont typeface="Arial" panose="020B0604020202020204" pitchFamily="34" charset="0"/>
              <a:buChar char="•"/>
            </a:pPr>
            <a:r>
              <a:rPr lang="en-GB" sz="1100" dirty="0">
                <a:latin typeface="Abadi" panose="020B0604020104020204" pitchFamily="34" charset="0"/>
                <a:ea typeface="Calibri" panose="020F0502020204030204" pitchFamily="34" charset="0"/>
                <a:cs typeface="Aldhabi" panose="020B0604020202020204" pitchFamily="2" charset="-78"/>
              </a:rPr>
              <a:t>Sing a range of well-known nursery rhymes and songs.</a:t>
            </a:r>
          </a:p>
          <a:p>
            <a:pPr marL="285750" indent="-285750">
              <a:buFont typeface="Arial" panose="020B0604020202020204" pitchFamily="34" charset="0"/>
              <a:buChar char="•"/>
            </a:pPr>
            <a:r>
              <a:rPr lang="en-GB" sz="1100" dirty="0">
                <a:latin typeface="Abadi" panose="020B0604020104020204" pitchFamily="34" charset="0"/>
                <a:ea typeface="Calibri" panose="020F0502020204030204" pitchFamily="34" charset="0"/>
                <a:cs typeface="Aldhabi" panose="020B0604020202020204" pitchFamily="2" charset="-78"/>
              </a:rPr>
              <a:t>Perform songs, rhymes, poems  and stories with others and when appropriate try to move in time with music.</a:t>
            </a:r>
          </a:p>
          <a:p>
            <a:pPr marL="285750" indent="-285750">
              <a:buFont typeface="Arial" panose="020B0604020202020204" pitchFamily="34" charset="0"/>
              <a:buChar char="•"/>
            </a:pPr>
            <a:endParaRPr lang="en-GB" sz="1200" dirty="0">
              <a:latin typeface="Abadi" panose="020B0604020104020204" pitchFamily="34" charset="0"/>
              <a:ea typeface="Calibri" panose="020F0502020204030204" pitchFamily="34" charset="0"/>
              <a:cs typeface="Aldhabi" panose="020B0604020202020204" pitchFamily="2" charset="-78"/>
            </a:endParaRPr>
          </a:p>
        </p:txBody>
      </p:sp>
      <p:sp>
        <p:nvSpPr>
          <p:cNvPr id="48" name="Freeform 8">
            <a:extLst>
              <a:ext uri="{FF2B5EF4-FFF2-40B4-BE49-F238E27FC236}">
                <a16:creationId xmlns:a16="http://schemas.microsoft.com/office/drawing/2014/main" id="{441347DA-BB7D-6444-F0CD-D873A020D9C3}"/>
              </a:ext>
            </a:extLst>
          </p:cNvPr>
          <p:cNvSpPr/>
          <p:nvPr/>
        </p:nvSpPr>
        <p:spPr>
          <a:xfrm>
            <a:off x="7834953" y="706764"/>
            <a:ext cx="2731478" cy="355190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1">
              <a:extLst>
                <a:ext uri="{96DAC541-7B7A-43D3-8B79-37D633B846F1}">
                  <asvg:svgBlip xmlns:asvg="http://schemas.microsoft.com/office/drawing/2016/SVG/main" r:embed="rId12"/>
                </a:ext>
              </a:extLst>
            </a:blip>
            <a:stretch>
              <a:fillRect l="-1763" b="-41782"/>
            </a:stretch>
          </a:blipFill>
        </p:spPr>
        <p:txBody>
          <a:bodyPr/>
          <a:lstStyle/>
          <a:p>
            <a:endParaRPr lang="en-GB" sz="1600" dirty="0"/>
          </a:p>
        </p:txBody>
      </p:sp>
      <p:grpSp>
        <p:nvGrpSpPr>
          <p:cNvPr id="11" name="Group 11"/>
          <p:cNvGrpSpPr>
            <a:grpSpLocks noChangeAspect="1"/>
          </p:cNvGrpSpPr>
          <p:nvPr/>
        </p:nvGrpSpPr>
        <p:grpSpPr>
          <a:xfrm rot="955323">
            <a:off x="9778961" y="4425007"/>
            <a:ext cx="930958" cy="682871"/>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3"/>
              <a:stretch>
                <a:fillRect l="-4949" r="-4949"/>
              </a:stretch>
            </a:blipFill>
          </p:spPr>
          <p:txBody>
            <a:bodyPr/>
            <a:lstStyle/>
            <a:p>
              <a:endParaRPr lang="en-GB"/>
            </a:p>
          </p:txBody>
        </p:sp>
      </p:grpSp>
      <p:sp>
        <p:nvSpPr>
          <p:cNvPr id="49" name="TextBox 48">
            <a:extLst>
              <a:ext uri="{FF2B5EF4-FFF2-40B4-BE49-F238E27FC236}">
                <a16:creationId xmlns:a16="http://schemas.microsoft.com/office/drawing/2014/main" id="{23546ADE-92CE-A445-C5A3-0A5959E22123}"/>
              </a:ext>
            </a:extLst>
          </p:cNvPr>
          <p:cNvSpPr txBox="1"/>
          <p:nvPr/>
        </p:nvSpPr>
        <p:spPr>
          <a:xfrm>
            <a:off x="7908991" y="738790"/>
            <a:ext cx="2720936" cy="4154984"/>
          </a:xfrm>
          <a:prstGeom prst="rect">
            <a:avLst/>
          </a:prstGeom>
          <a:noFill/>
        </p:spPr>
        <p:txBody>
          <a:bodyPr wrap="square" rtlCol="0">
            <a:spAutoFit/>
          </a:bodyPr>
          <a:lstStyle/>
          <a:p>
            <a:r>
              <a:rPr lang="en-GB" sz="1200" b="1" dirty="0">
                <a:latin typeface="Abadi" panose="020B0604020104020204" pitchFamily="34" charset="0"/>
              </a:rPr>
              <a:t>Fine Motor Skills</a:t>
            </a:r>
            <a:r>
              <a:rPr lang="en-GB" sz="12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Hold a pencil effectively in preparation for fluent writing.</a:t>
            </a:r>
          </a:p>
          <a:p>
            <a:pPr marL="171450" indent="-171450">
              <a:buFont typeface="Arial" panose="020B0604020202020204" pitchFamily="34" charset="0"/>
              <a:buChar char="•"/>
            </a:pPr>
            <a:r>
              <a:rPr lang="en-GB" sz="1200" dirty="0">
                <a:latin typeface="Abadi" panose="020B0604020104020204" pitchFamily="34" charset="0"/>
              </a:rPr>
              <a:t>Use the tripod grip in almost all cases.</a:t>
            </a:r>
          </a:p>
          <a:p>
            <a:pPr marL="171450" indent="-171450">
              <a:buFont typeface="Arial" panose="020B0604020202020204" pitchFamily="34" charset="0"/>
              <a:buChar char="•"/>
            </a:pPr>
            <a:r>
              <a:rPr lang="en-GB" sz="1200" dirty="0">
                <a:latin typeface="Abadi" panose="020B0604020104020204" pitchFamily="34" charset="0"/>
              </a:rPr>
              <a:t>Use a range of small tools, including scissors, paint brushes and cutlery.</a:t>
            </a:r>
          </a:p>
          <a:p>
            <a:pPr marL="171450" indent="-171450">
              <a:buFont typeface="Arial" panose="020B0604020202020204" pitchFamily="34" charset="0"/>
              <a:buChar char="•"/>
            </a:pPr>
            <a:r>
              <a:rPr lang="en-GB" sz="1200" dirty="0">
                <a:latin typeface="Abadi" panose="020B0604020104020204" pitchFamily="34" charset="0"/>
              </a:rPr>
              <a:t>Begin to show accuracy and care when drawing.</a:t>
            </a:r>
          </a:p>
          <a:p>
            <a:r>
              <a:rPr lang="en-GB" sz="1200" b="1" dirty="0">
                <a:latin typeface="Abadi" panose="020B0604020104020204" pitchFamily="34" charset="0"/>
              </a:rPr>
              <a:t>Gross Motor Skills</a:t>
            </a:r>
            <a:r>
              <a:rPr lang="en-GB" sz="12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Negotiate space and obstacles safely, with consideration for themselves and others.</a:t>
            </a:r>
          </a:p>
          <a:p>
            <a:pPr marL="171450" indent="-171450">
              <a:buFont typeface="Arial" panose="020B0604020202020204" pitchFamily="34" charset="0"/>
              <a:buChar char="•"/>
            </a:pPr>
            <a:r>
              <a:rPr lang="en-GB" sz="1200" dirty="0">
                <a:latin typeface="Abadi" panose="020B0604020104020204" pitchFamily="34" charset="0"/>
              </a:rPr>
              <a:t>Demonstrate strength, balance and co-ordination when playing.</a:t>
            </a:r>
          </a:p>
          <a:p>
            <a:pPr marL="171450" indent="-171450">
              <a:buFont typeface="Arial" panose="020B0604020202020204" pitchFamily="34" charset="0"/>
              <a:buChar char="•"/>
            </a:pPr>
            <a:r>
              <a:rPr lang="en-GB" sz="1200" dirty="0">
                <a:latin typeface="Abadi" panose="020B0604020104020204" pitchFamily="34" charset="0"/>
              </a:rPr>
              <a:t>Move energetically, such as running, jumping, dancing, hopping, skipping and climbing.</a:t>
            </a:r>
          </a:p>
          <a:p>
            <a:endParaRPr lang="en-GB" sz="1600" dirty="0">
              <a:latin typeface="Abadi" panose="020B0604020104020204" pitchFamily="34" charset="0"/>
            </a:endParaRPr>
          </a:p>
          <a:p>
            <a:endParaRPr lang="en-GB" sz="1600" dirty="0">
              <a:latin typeface="Abadi" panose="020B0604020104020204" pitchFamily="34" charset="0"/>
            </a:endParaRPr>
          </a:p>
          <a:p>
            <a:endParaRPr lang="en-GB" sz="1600" dirty="0">
              <a:latin typeface="Abadi" panose="020B0604020104020204" pitchFamily="34" charset="0"/>
            </a:endParaRPr>
          </a:p>
        </p:txBody>
      </p:sp>
      <p:sp>
        <p:nvSpPr>
          <p:cNvPr id="39" name="Freeform 7">
            <a:extLst>
              <a:ext uri="{FF2B5EF4-FFF2-40B4-BE49-F238E27FC236}">
                <a16:creationId xmlns:a16="http://schemas.microsoft.com/office/drawing/2014/main" id="{C5A36BEA-FDD6-7A57-857C-7B6F9B0BDA40}"/>
              </a:ext>
            </a:extLst>
          </p:cNvPr>
          <p:cNvSpPr/>
          <p:nvPr/>
        </p:nvSpPr>
        <p:spPr>
          <a:xfrm>
            <a:off x="3992528" y="289432"/>
            <a:ext cx="3489697" cy="346070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4">
              <a:extLst>
                <a:ext uri="{96DAC541-7B7A-43D3-8B79-37D633B846F1}">
                  <asvg:svgBlip xmlns:asvg="http://schemas.microsoft.com/office/drawing/2016/SVG/main" r:embed="rId15"/>
                </a:ext>
              </a:extLst>
            </a:blip>
            <a:stretch>
              <a:fillRect b="-9762"/>
            </a:stretch>
          </a:blipFill>
        </p:spPr>
        <p:txBody>
          <a:bodyPr/>
          <a:lstStyle/>
          <a:p>
            <a:endParaRPr lang="en-GB"/>
          </a:p>
        </p:txBody>
      </p:sp>
      <p:sp>
        <p:nvSpPr>
          <p:cNvPr id="50" name="TextBox 49">
            <a:extLst>
              <a:ext uri="{FF2B5EF4-FFF2-40B4-BE49-F238E27FC236}">
                <a16:creationId xmlns:a16="http://schemas.microsoft.com/office/drawing/2014/main" id="{BF65E8B5-A14A-2540-4B39-BD0A52928774}"/>
              </a:ext>
            </a:extLst>
          </p:cNvPr>
          <p:cNvSpPr txBox="1"/>
          <p:nvPr/>
        </p:nvSpPr>
        <p:spPr>
          <a:xfrm>
            <a:off x="4024182" y="571981"/>
            <a:ext cx="3736117" cy="3647152"/>
          </a:xfrm>
          <a:prstGeom prst="rect">
            <a:avLst/>
          </a:prstGeom>
          <a:solidFill>
            <a:schemeClr val="bg1"/>
          </a:solidFill>
        </p:spPr>
        <p:txBody>
          <a:bodyPr wrap="square" rtlCol="0">
            <a:spAutoFit/>
          </a:bodyPr>
          <a:lstStyle/>
          <a:p>
            <a:r>
              <a:rPr lang="en-GB" sz="1100" b="1" dirty="0">
                <a:latin typeface="Abadi" panose="020B0604020104020204" pitchFamily="34" charset="0"/>
              </a:rPr>
              <a:t>Listening</a:t>
            </a:r>
            <a:r>
              <a:rPr lang="en-GB" sz="1100" dirty="0">
                <a:latin typeface="Abadi" panose="020B0604020104020204" pitchFamily="34" charset="0"/>
              </a:rPr>
              <a:t>:</a:t>
            </a:r>
          </a:p>
          <a:p>
            <a:pPr marL="171450" indent="-171450">
              <a:buFont typeface="Arial" panose="020B0604020202020204" pitchFamily="34" charset="0"/>
              <a:buChar char="•"/>
            </a:pPr>
            <a:r>
              <a:rPr lang="en-GB" sz="1100" dirty="0">
                <a:latin typeface="Abadi" panose="020B0604020104020204" pitchFamily="34" charset="0"/>
              </a:rPr>
              <a:t>Listen attentively and respond to what they hear with relevant questions, comments and actions when being read to and during whole class discussions and small group     interactions.           </a:t>
            </a:r>
          </a:p>
          <a:p>
            <a:pPr marL="171450" indent="-171450">
              <a:buFont typeface="Arial" panose="020B0604020202020204" pitchFamily="34" charset="0"/>
              <a:buChar char="•"/>
            </a:pPr>
            <a:r>
              <a:rPr lang="en-GB" sz="1100" dirty="0">
                <a:latin typeface="Abadi" panose="020B0604020104020204" pitchFamily="34" charset="0"/>
              </a:rPr>
              <a:t>Make comments about what they have heard and ask questions to clarify their understanding.</a:t>
            </a:r>
          </a:p>
          <a:p>
            <a:pPr marL="171450" indent="-171450">
              <a:buFont typeface="Arial" panose="020B0604020202020204" pitchFamily="34" charset="0"/>
              <a:buChar char="•"/>
            </a:pPr>
            <a:r>
              <a:rPr lang="en-GB" sz="1100" dirty="0">
                <a:latin typeface="Abadi" panose="020B0604020104020204" pitchFamily="34" charset="0"/>
              </a:rPr>
              <a:t>Hold conversation when engaged in back-and-forth exchanges with their teacher and peers.</a:t>
            </a:r>
          </a:p>
          <a:p>
            <a:r>
              <a:rPr lang="en-GB" sz="1100" b="1" dirty="0">
                <a:latin typeface="Abadi" panose="020B0604020104020204" pitchFamily="34" charset="0"/>
              </a:rPr>
              <a:t>Speaking</a:t>
            </a:r>
            <a:r>
              <a:rPr lang="en-GB" sz="1100" dirty="0">
                <a:latin typeface="Abadi" panose="020B0604020104020204" pitchFamily="34" charset="0"/>
              </a:rPr>
              <a:t>:</a:t>
            </a:r>
          </a:p>
          <a:p>
            <a:pPr marL="171450" indent="-171450">
              <a:buFont typeface="Arial" panose="020B0604020202020204" pitchFamily="34" charset="0"/>
              <a:buChar char="•"/>
            </a:pPr>
            <a:r>
              <a:rPr lang="en-GB" sz="1100" dirty="0">
                <a:latin typeface="Abadi" panose="020B0604020104020204" pitchFamily="34" charset="0"/>
              </a:rPr>
              <a:t>Participate in small group, class   and one-to-one discussions, offering their own ideas, using recently introduced vocabulary.</a:t>
            </a:r>
          </a:p>
          <a:p>
            <a:pPr marL="171450" indent="-171450">
              <a:buFont typeface="Arial" panose="020B0604020202020204" pitchFamily="34" charset="0"/>
              <a:buChar char="•"/>
            </a:pPr>
            <a:r>
              <a:rPr lang="en-GB" sz="1100" dirty="0">
                <a:latin typeface="Abadi" panose="020B0604020104020204" pitchFamily="34" charset="0"/>
              </a:rPr>
              <a:t>Offer explanations for why things   might happen, making use of recently introduced vocabulary from stories, non-fiction, rhymes  and poems when appropriate.</a:t>
            </a:r>
          </a:p>
          <a:p>
            <a:pPr marL="171450" indent="-171450">
              <a:buFont typeface="Arial" panose="020B0604020202020204" pitchFamily="34" charset="0"/>
              <a:buChar char="•"/>
            </a:pPr>
            <a:r>
              <a:rPr lang="en-GB" sz="1100" dirty="0">
                <a:latin typeface="Abadi" panose="020B0604020104020204" pitchFamily="34" charset="0"/>
              </a:rPr>
              <a:t>Express their ideas and feelings about their experiences using full  sentences, including use of past, present and future tenses, whilst making use of conjunctions, with modelling and support from their teacher.</a:t>
            </a:r>
          </a:p>
        </p:txBody>
      </p:sp>
      <p:sp>
        <p:nvSpPr>
          <p:cNvPr id="46" name="Freeform 3">
            <a:extLst>
              <a:ext uri="{FF2B5EF4-FFF2-40B4-BE49-F238E27FC236}">
                <a16:creationId xmlns:a16="http://schemas.microsoft.com/office/drawing/2014/main" id="{6D588802-E09F-39E7-F7BE-46C7669E0EBF}"/>
              </a:ext>
            </a:extLst>
          </p:cNvPr>
          <p:cNvSpPr/>
          <p:nvPr/>
        </p:nvSpPr>
        <p:spPr>
          <a:xfrm>
            <a:off x="3991453" y="-4622"/>
            <a:ext cx="3346443" cy="55000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120751" y="24459"/>
            <a:ext cx="3142742" cy="460960"/>
          </a:xfrm>
          <a:prstGeom prst="rect">
            <a:avLst/>
          </a:prstGeom>
        </p:spPr>
        <p:txBody>
          <a:bodyPr wrap="square" lIns="0" tIns="0" rIns="0" bIns="0" rtlCol="0" anchor="t">
            <a:spAutoFit/>
          </a:bodyPr>
          <a:lstStyle/>
          <a:p>
            <a:pPr algn="ctr">
              <a:lnSpc>
                <a:spcPts val="4060"/>
              </a:lnSpc>
            </a:pPr>
            <a:r>
              <a:rPr lang="en-US" sz="2000" dirty="0">
                <a:solidFill>
                  <a:srgbClr val="000000"/>
                </a:solidFill>
                <a:latin typeface="Apricots" pitchFamily="50" charset="0"/>
                <a:cs typeface="Childos Arabic"/>
                <a:sym typeface="Childos Arabic"/>
              </a:rPr>
              <a:t>Communication and Language</a:t>
            </a:r>
            <a:endParaRPr lang="en-GB" sz="2000" dirty="0"/>
          </a:p>
        </p:txBody>
      </p:sp>
      <p:sp>
        <p:nvSpPr>
          <p:cNvPr id="44" name="TextBox 43">
            <a:extLst>
              <a:ext uri="{FF2B5EF4-FFF2-40B4-BE49-F238E27FC236}">
                <a16:creationId xmlns:a16="http://schemas.microsoft.com/office/drawing/2014/main" id="{610BBA92-0F8E-48C4-B5F5-6DE4F8766C09}"/>
              </a:ext>
            </a:extLst>
          </p:cNvPr>
          <p:cNvSpPr txBox="1"/>
          <p:nvPr/>
        </p:nvSpPr>
        <p:spPr>
          <a:xfrm>
            <a:off x="320680" y="683459"/>
            <a:ext cx="3574824" cy="5509200"/>
          </a:xfrm>
          <a:prstGeom prst="rect">
            <a:avLst/>
          </a:prstGeom>
          <a:noFill/>
        </p:spPr>
        <p:txBody>
          <a:bodyPr wrap="square" rtlCol="0">
            <a:spAutoFit/>
          </a:bodyPr>
          <a:lstStyle/>
          <a:p>
            <a:r>
              <a:rPr lang="en-GB" sz="1100" b="1" dirty="0">
                <a:latin typeface="Abadi" panose="020B0604020104020204" pitchFamily="34" charset="0"/>
              </a:rPr>
              <a:t>Self-regulation:</a:t>
            </a:r>
          </a:p>
          <a:p>
            <a:pPr marL="171450" indent="-171450">
              <a:buFont typeface="Arial" panose="020B0604020202020204" pitchFamily="34" charset="0"/>
              <a:buChar char="•"/>
            </a:pPr>
            <a:r>
              <a:rPr lang="en-GB" sz="1100" dirty="0">
                <a:latin typeface="Abadi" panose="020B0604020104020204" pitchFamily="34" charset="0"/>
              </a:rPr>
              <a:t>Show an understanding of their  own feelings and those of others   and begin to regulate their behaviour accordingly.</a:t>
            </a:r>
          </a:p>
          <a:p>
            <a:pPr marL="171450" indent="-171450">
              <a:buFont typeface="Arial" panose="020B0604020202020204" pitchFamily="34" charset="0"/>
              <a:buChar char="•"/>
            </a:pPr>
            <a:r>
              <a:rPr lang="en-GB" sz="1100" dirty="0">
                <a:latin typeface="Abadi" panose="020B0604020104020204" pitchFamily="34" charset="0"/>
              </a:rPr>
              <a:t>Set and work towards simple goals, being able to wait for what  they want and control their immediate impulses when appropriate.</a:t>
            </a:r>
          </a:p>
          <a:p>
            <a:pPr marL="171450" indent="-171450">
              <a:buFont typeface="Arial" panose="020B0604020202020204" pitchFamily="34" charset="0"/>
              <a:buChar char="•"/>
            </a:pPr>
            <a:r>
              <a:rPr lang="en-GB" sz="1100" dirty="0">
                <a:latin typeface="Abadi" panose="020B0604020104020204" pitchFamily="34" charset="0"/>
              </a:rPr>
              <a:t>Give focused attention to what  the teacher says, responding appropriately even when engaged    in activity, and show an ability to follow instructions  involving  several ideas or actions.</a:t>
            </a:r>
          </a:p>
          <a:p>
            <a:r>
              <a:rPr lang="en-GB" sz="1100" b="1" dirty="0">
                <a:latin typeface="Abadi" panose="020B0604020104020204" pitchFamily="34" charset="0"/>
              </a:rPr>
              <a:t>Managing self:</a:t>
            </a:r>
          </a:p>
          <a:p>
            <a:pPr marL="171450" indent="-171450">
              <a:buFont typeface="Arial" panose="020B0604020202020204" pitchFamily="34" charset="0"/>
              <a:buChar char="•"/>
            </a:pPr>
            <a:r>
              <a:rPr lang="en-GB" sz="1100" dirty="0">
                <a:latin typeface="Abadi" panose="020B0604020104020204" pitchFamily="34" charset="0"/>
              </a:rPr>
              <a:t>Be confident to try new activities  and show independence, resilience, and perseverance in the face of challenge.</a:t>
            </a:r>
          </a:p>
          <a:p>
            <a:pPr marL="171450" indent="-171450">
              <a:buFont typeface="Arial" panose="020B0604020202020204" pitchFamily="34" charset="0"/>
              <a:buChar char="•"/>
            </a:pPr>
            <a:r>
              <a:rPr lang="en-GB" sz="1100" dirty="0">
                <a:latin typeface="Abadi" panose="020B0604020104020204" pitchFamily="34" charset="0"/>
              </a:rPr>
              <a:t>Explain the reasons for rules, know right from wrong and try to  behave accordingly.</a:t>
            </a:r>
          </a:p>
          <a:p>
            <a:pPr marL="171450" indent="-171450">
              <a:buFont typeface="Arial" panose="020B0604020202020204" pitchFamily="34" charset="0"/>
              <a:buChar char="•"/>
            </a:pPr>
            <a:r>
              <a:rPr lang="en-GB" sz="1100" dirty="0">
                <a:latin typeface="Abadi" panose="020B0604020104020204" pitchFamily="34" charset="0"/>
              </a:rPr>
              <a:t>Manage their own basic hygiene and personal needs, including dressing, going to the  toilet and understanding the importance of healthy food choices</a:t>
            </a:r>
          </a:p>
          <a:p>
            <a:r>
              <a:rPr lang="en-GB" sz="1100" b="1" dirty="0">
                <a:latin typeface="Abadi" panose="020B0604020104020204" pitchFamily="34" charset="0"/>
              </a:rPr>
              <a:t>Building relationships:</a:t>
            </a:r>
          </a:p>
          <a:p>
            <a:pPr marL="285750" indent="-285750">
              <a:buFont typeface="Arial" panose="020B0604020202020204" pitchFamily="34" charset="0"/>
              <a:buChar char="•"/>
            </a:pPr>
            <a:r>
              <a:rPr lang="en-GB" sz="1100" dirty="0">
                <a:latin typeface="Abadi" panose="020B0604020104020204" pitchFamily="34" charset="0"/>
              </a:rPr>
              <a:t>Be confident to try new activities  and show independence, resilience, and perseverance in the face of challenge.</a:t>
            </a:r>
          </a:p>
          <a:p>
            <a:pPr marL="285750" indent="-285750">
              <a:buFont typeface="Arial" panose="020B0604020202020204" pitchFamily="34" charset="0"/>
              <a:buChar char="•"/>
            </a:pPr>
            <a:r>
              <a:rPr lang="en-GB" sz="1100" dirty="0">
                <a:latin typeface="Abadi" panose="020B0604020104020204" pitchFamily="34" charset="0"/>
              </a:rPr>
              <a:t>Explain the reasons for rules, know right from wrong and try to  behave accordingly.</a:t>
            </a:r>
          </a:p>
          <a:p>
            <a:pPr marL="285750" indent="-285750">
              <a:buFont typeface="Arial" panose="020B0604020202020204" pitchFamily="34" charset="0"/>
              <a:buChar char="•"/>
            </a:pPr>
            <a:r>
              <a:rPr lang="en-GB" sz="1100" dirty="0">
                <a:latin typeface="Abadi" panose="020B0604020104020204" pitchFamily="34" charset="0"/>
              </a:rPr>
              <a:t>Manage their own basic hygiene and personal needs, including dressing, going to the  toilet and understanding the importance of healthy food choices</a:t>
            </a:r>
          </a:p>
          <a:p>
            <a:pPr marL="285750" indent="-285750">
              <a:buFont typeface="Arial" panose="020B0604020202020204" pitchFamily="34" charset="0"/>
              <a:buChar char="•"/>
            </a:pPr>
            <a:endParaRPr lang="en-GB" sz="1100" dirty="0">
              <a:latin typeface="Abadi" panose="020B0604020104020204" pitchFamily="34" charset="0"/>
            </a:endParaRPr>
          </a:p>
        </p:txBody>
      </p:sp>
      <p:sp>
        <p:nvSpPr>
          <p:cNvPr id="51" name="TextBox 50">
            <a:extLst>
              <a:ext uri="{FF2B5EF4-FFF2-40B4-BE49-F238E27FC236}">
                <a16:creationId xmlns:a16="http://schemas.microsoft.com/office/drawing/2014/main" id="{C9962B85-E3B2-4F79-A56A-563FF05B8612}"/>
              </a:ext>
            </a:extLst>
          </p:cNvPr>
          <p:cNvSpPr txBox="1"/>
          <p:nvPr/>
        </p:nvSpPr>
        <p:spPr>
          <a:xfrm>
            <a:off x="241442" y="6691925"/>
            <a:ext cx="2863306" cy="769441"/>
          </a:xfrm>
          <a:prstGeom prst="rect">
            <a:avLst/>
          </a:prstGeom>
          <a:noFill/>
        </p:spPr>
        <p:txBody>
          <a:bodyPr wrap="square" rtlCol="0">
            <a:spAutoFit/>
          </a:bodyPr>
          <a:lstStyle/>
          <a:p>
            <a:pPr algn="ctr"/>
            <a:endParaRPr lang="en-GB" sz="1100" dirty="0">
              <a:latin typeface="Abadi" panose="020B0604020104020204" pitchFamily="34" charset="0"/>
            </a:endParaRPr>
          </a:p>
          <a:p>
            <a:pPr algn="ctr"/>
            <a:r>
              <a:rPr lang="en-GB" sz="1100" dirty="0">
                <a:latin typeface="Abadi" panose="020B0604020104020204" pitchFamily="34" charset="0"/>
              </a:rPr>
              <a:t>Developed within transition sessions and in role play area towards the end of the school year.</a:t>
            </a:r>
          </a:p>
        </p:txBody>
      </p:sp>
      <p:sp>
        <p:nvSpPr>
          <p:cNvPr id="8" name="Freeform 8"/>
          <p:cNvSpPr/>
          <p:nvPr/>
        </p:nvSpPr>
        <p:spPr>
          <a:xfrm rot="806715">
            <a:off x="5183228" y="4380520"/>
            <a:ext cx="2689540" cy="628589"/>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ctr"/>
            <a:r>
              <a:rPr lang="en-US" dirty="0">
                <a:solidFill>
                  <a:srgbClr val="000000"/>
                </a:solidFill>
                <a:latin typeface="Apricots" pitchFamily="50" charset="0"/>
                <a:cs typeface="Childos Arabic"/>
                <a:sym typeface="Childos Arabic"/>
              </a:rPr>
              <a:t>Expressive Arts and Design</a:t>
            </a:r>
            <a:endParaRPr lang="en-GB" dirty="0"/>
          </a:p>
        </p:txBody>
      </p:sp>
      <p:sp>
        <p:nvSpPr>
          <p:cNvPr id="37" name="Freeform 3">
            <a:extLst>
              <a:ext uri="{FF2B5EF4-FFF2-40B4-BE49-F238E27FC236}">
                <a16:creationId xmlns:a16="http://schemas.microsoft.com/office/drawing/2014/main" id="{686BDDDC-BF75-9A68-78B7-5D0443B42464}"/>
              </a:ext>
            </a:extLst>
          </p:cNvPr>
          <p:cNvSpPr/>
          <p:nvPr/>
        </p:nvSpPr>
        <p:spPr>
          <a:xfrm>
            <a:off x="7421409" y="238999"/>
            <a:ext cx="3145022" cy="570968"/>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extBox 25"/>
          <p:cNvSpPr txBox="1"/>
          <p:nvPr/>
        </p:nvSpPr>
        <p:spPr>
          <a:xfrm>
            <a:off x="7519282" y="202429"/>
            <a:ext cx="2937644" cy="469424"/>
          </a:xfrm>
          <a:prstGeom prst="rect">
            <a:avLst/>
          </a:prstGeom>
        </p:spPr>
        <p:txBody>
          <a:bodyPr wrap="square" lIns="0" tIns="0" rIns="0" bIns="0" rtlCol="0" anchor="t">
            <a:spAutoFit/>
          </a:bodyPr>
          <a:lstStyle/>
          <a:p>
            <a:pPr algn="ctr">
              <a:lnSpc>
                <a:spcPts val="4060"/>
              </a:lnSpc>
            </a:pPr>
            <a:r>
              <a:rPr lang="en-US" sz="2400" dirty="0">
                <a:solidFill>
                  <a:srgbClr val="000000"/>
                </a:solidFill>
                <a:latin typeface="Apricots" pitchFamily="50" charset="0"/>
                <a:ea typeface="Childos Arabic"/>
                <a:cs typeface="Childos Arabic"/>
                <a:sym typeface="Childos Arabic"/>
              </a:rPr>
              <a:t>Physical Development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11" ma:contentTypeDescription="Create a new document." ma:contentTypeScope="" ma:versionID="773fcb41b80e4a21a92703eaed14419a">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5060a4bb48387286f81cc3af7d5f7e9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8DFDCB-B6FE-4736-B787-BC76B8919FA5}"/>
</file>

<file path=customXml/itemProps2.xml><?xml version="1.0" encoding="utf-8"?>
<ds:datastoreItem xmlns:ds="http://schemas.openxmlformats.org/officeDocument/2006/customXml" ds:itemID="{412FC976-3C04-45B0-AF08-231EA79F403F}"/>
</file>

<file path=customXml/itemProps3.xml><?xml version="1.0" encoding="utf-8"?>
<ds:datastoreItem xmlns:ds="http://schemas.openxmlformats.org/officeDocument/2006/customXml" ds:itemID="{ECA4FAC1-AE23-4047-9A8D-EAF891AEC03C}"/>
</file>

<file path=docProps/app.xml><?xml version="1.0" encoding="utf-8"?>
<Properties xmlns="http://schemas.openxmlformats.org/officeDocument/2006/extended-properties" xmlns:vt="http://schemas.openxmlformats.org/officeDocument/2006/docPropsVTypes">
  <TotalTime>506</TotalTime>
  <Words>1120</Words>
  <Application>Microsoft Office PowerPoint</Application>
  <PresentationFormat>Custom</PresentationFormat>
  <Paragraphs>103</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Modern Love</vt:lpstr>
      <vt:lpstr>Arial</vt:lpstr>
      <vt:lpstr>Rockwell</vt:lpstr>
      <vt:lpstr>Childos Arabic</vt:lpstr>
      <vt:lpstr>Calibri</vt:lpstr>
      <vt:lpstr>Modern Love Caps</vt:lpstr>
      <vt:lpstr>Apricots</vt:lpstr>
      <vt:lpstr>Abadi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Savannah Ogunlade</dc:creator>
  <cp:lastModifiedBy>Savannah Ogunlade</cp:lastModifiedBy>
  <cp:revision>50</cp:revision>
  <cp:lastPrinted>2025-11-04T06:39:14Z</cp:lastPrinted>
  <dcterms:created xsi:type="dcterms:W3CDTF">2006-08-16T00:00:00Z</dcterms:created>
  <dcterms:modified xsi:type="dcterms:W3CDTF">2026-06-01T03:50:25Z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