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2"/>
    <p:sldId id="257" r:id="rId3"/>
  </p:sldIdLst>
  <p:sldSz cx="7556500" cy="10693400"/>
  <p:notesSz cx="6858000" cy="9144000"/>
  <p:embeddedFontLst>
    <p:embeddedFont>
      <p:font typeface="Apricots" panose="020B0604020202020204" charset="0"/>
      <p:regular r:id="rId5"/>
    </p:embeddedFont>
    <p:embeddedFont>
      <p:font typeface="Lovelace" panose="020B0604020202020204" charset="0"/>
      <p:regular r:id="rId6"/>
    </p:embeddedFont>
    <p:embeddedFont>
      <p:font typeface="Roboto" panose="02000000000000000000" pitchFamily="2" charset="0"/>
      <p:regular r:id="rId7"/>
      <p:bold r:id="rId8"/>
      <p:italic r:id="rId9"/>
      <p:boldItalic r:id="rId10"/>
    </p:embeddedFont>
    <p:embeddedFont>
      <p:font typeface="Roboto Bold" panose="02000000000000000000" charset="0"/>
      <p:regular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8" d="100"/>
          <a:sy n="68" d="100"/>
        </p:scale>
        <p:origin x="3186"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tableStyles" Target="tableStyles.xml"/><Relationship Id="rId10" Type="http://schemas.openxmlformats.org/officeDocument/2006/relationships/font" Target="fonts/font6.fntdata"/><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B9CF9B-40B4-42F4-9767-B9744180E925}" type="datetimeFigureOut">
              <a:rPr lang="en-GB" smtClean="0"/>
              <a:t>02/09/2026</a:t>
            </a:fld>
            <a:endParaRPr lang="en-GB"/>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6BC418-E227-451F-93E3-78B6978AE991}" type="slidenum">
              <a:rPr lang="en-GB" smtClean="0"/>
              <a:t>‹#›</a:t>
            </a:fld>
            <a:endParaRPr lang="en-GB"/>
          </a:p>
        </p:txBody>
      </p:sp>
    </p:spTree>
    <p:extLst>
      <p:ext uri="{BB962C8B-B14F-4D97-AF65-F5344CB8AC3E}">
        <p14:creationId xmlns:p14="http://schemas.microsoft.com/office/powerpoint/2010/main" val="3999771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6BC418-E227-451F-93E3-78B6978AE991}" type="slidenum">
              <a:rPr lang="en-GB" smtClean="0"/>
              <a:t>1</a:t>
            </a:fld>
            <a:endParaRPr lang="en-GB"/>
          </a:p>
        </p:txBody>
      </p:sp>
    </p:spTree>
    <p:extLst>
      <p:ext uri="{BB962C8B-B14F-4D97-AF65-F5344CB8AC3E}">
        <p14:creationId xmlns:p14="http://schemas.microsoft.com/office/powerpoint/2010/main" val="946197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sv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7.sv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BEAEA"/>
        </a:solidFill>
        <a:effectLst/>
      </p:bgPr>
    </p:bg>
    <p:spTree>
      <p:nvGrpSpPr>
        <p:cNvPr id="1" name=""/>
        <p:cNvGrpSpPr/>
        <p:nvPr/>
      </p:nvGrpSpPr>
      <p:grpSpPr>
        <a:xfrm>
          <a:off x="0" y="0"/>
          <a:ext cx="0" cy="0"/>
          <a:chOff x="0" y="0"/>
          <a:chExt cx="0" cy="0"/>
        </a:xfrm>
      </p:grpSpPr>
      <p:grpSp>
        <p:nvGrpSpPr>
          <p:cNvPr id="2" name="Group 2"/>
          <p:cNvGrpSpPr/>
          <p:nvPr/>
        </p:nvGrpSpPr>
        <p:grpSpPr>
          <a:xfrm>
            <a:off x="-130598" y="0"/>
            <a:ext cx="7559376" cy="1829549"/>
            <a:chOff x="0" y="0"/>
            <a:chExt cx="2928019" cy="655669"/>
          </a:xfrm>
        </p:grpSpPr>
        <p:sp>
          <p:nvSpPr>
            <p:cNvPr id="3" name="Freeform 3"/>
            <p:cNvSpPr/>
            <p:nvPr/>
          </p:nvSpPr>
          <p:spPr>
            <a:xfrm>
              <a:off x="0" y="0"/>
              <a:ext cx="2928019" cy="655669"/>
            </a:xfrm>
            <a:custGeom>
              <a:avLst/>
              <a:gdLst/>
              <a:ahLst/>
              <a:cxnLst/>
              <a:rect l="l" t="t" r="r" b="b"/>
              <a:pathLst>
                <a:path w="2928019" h="655669">
                  <a:moveTo>
                    <a:pt x="0" y="0"/>
                  </a:moveTo>
                  <a:lnTo>
                    <a:pt x="2928019" y="0"/>
                  </a:lnTo>
                  <a:lnTo>
                    <a:pt x="2928019" y="655669"/>
                  </a:lnTo>
                  <a:lnTo>
                    <a:pt x="0" y="655669"/>
                  </a:lnTo>
                  <a:close/>
                </a:path>
              </a:pathLst>
            </a:custGeom>
            <a:solidFill>
              <a:srgbClr val="FFFFFF"/>
            </a:solidFill>
          </p:spPr>
          <p:txBody>
            <a:bodyPr/>
            <a:lstStyle/>
            <a:p>
              <a:endParaRPr lang="en-GB"/>
            </a:p>
          </p:txBody>
        </p:sp>
        <p:sp>
          <p:nvSpPr>
            <p:cNvPr id="4" name="TextBox 4"/>
            <p:cNvSpPr txBox="1"/>
            <p:nvPr/>
          </p:nvSpPr>
          <p:spPr>
            <a:xfrm>
              <a:off x="0" y="-28575"/>
              <a:ext cx="2928019" cy="684244"/>
            </a:xfrm>
            <a:prstGeom prst="rect">
              <a:avLst/>
            </a:prstGeom>
          </p:spPr>
          <p:txBody>
            <a:bodyPr lIns="50800" tIns="50800" rIns="50800" bIns="50800" rtlCol="0" anchor="ctr"/>
            <a:lstStyle/>
            <a:p>
              <a:pPr algn="ctr">
                <a:lnSpc>
                  <a:spcPts val="1960"/>
                </a:lnSpc>
                <a:spcBef>
                  <a:spcPct val="0"/>
                </a:spcBef>
              </a:pPr>
              <a:endParaRPr/>
            </a:p>
          </p:txBody>
        </p:sp>
      </p:grpSp>
      <p:sp>
        <p:nvSpPr>
          <p:cNvPr id="5" name="Freeform 5"/>
          <p:cNvSpPr/>
          <p:nvPr/>
        </p:nvSpPr>
        <p:spPr>
          <a:xfrm>
            <a:off x="3587618" y="2192907"/>
            <a:ext cx="3736066" cy="3805253"/>
          </a:xfrm>
          <a:custGeom>
            <a:avLst/>
            <a:gdLst/>
            <a:ahLst/>
            <a:cxnLst/>
            <a:rect l="l" t="t" r="r" b="b"/>
            <a:pathLst>
              <a:path w="3736066" h="3805253">
                <a:moveTo>
                  <a:pt x="0" y="0"/>
                </a:moveTo>
                <a:lnTo>
                  <a:pt x="3736066" y="0"/>
                </a:lnTo>
                <a:lnTo>
                  <a:pt x="3736066" y="3805252"/>
                </a:lnTo>
                <a:lnTo>
                  <a:pt x="0" y="380525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dirty="0"/>
          </a:p>
        </p:txBody>
      </p:sp>
      <p:sp>
        <p:nvSpPr>
          <p:cNvPr id="6" name="Freeform 6"/>
          <p:cNvSpPr/>
          <p:nvPr/>
        </p:nvSpPr>
        <p:spPr>
          <a:xfrm>
            <a:off x="303750" y="1890389"/>
            <a:ext cx="3110760" cy="4227306"/>
          </a:xfrm>
          <a:custGeom>
            <a:avLst/>
            <a:gdLst/>
            <a:ahLst/>
            <a:cxnLst/>
            <a:rect l="l" t="t" r="r" b="b"/>
            <a:pathLst>
              <a:path w="3110760" h="4227306">
                <a:moveTo>
                  <a:pt x="0" y="0"/>
                </a:moveTo>
                <a:lnTo>
                  <a:pt x="3110760" y="0"/>
                </a:lnTo>
                <a:lnTo>
                  <a:pt x="3110760" y="4227306"/>
                </a:lnTo>
                <a:lnTo>
                  <a:pt x="0" y="4227306"/>
                </a:lnTo>
                <a:lnTo>
                  <a:pt x="0" y="0"/>
                </a:lnTo>
                <a:close/>
              </a:path>
            </a:pathLst>
          </a:custGeom>
          <a:blipFill>
            <a:blip>
              <a:extLst>
                <a:ext uri="{96DAC541-7B7A-43D3-8B79-37D633B846F1}">
                  <asvg:svgBlip xmlns:asvg="http://schemas.microsoft.com/office/drawing/2016/SVG/main" r:embed="rId4"/>
                </a:ext>
              </a:extLst>
            </a:blip>
            <a:stretch>
              <a:fillRect l="-3278"/>
            </a:stretch>
          </a:blipFill>
        </p:spPr>
        <p:txBody>
          <a:bodyPr/>
          <a:lstStyle/>
          <a:p>
            <a:endParaRPr lang="en-GB"/>
          </a:p>
        </p:txBody>
      </p:sp>
      <p:sp>
        <p:nvSpPr>
          <p:cNvPr id="7" name="Freeform 7"/>
          <p:cNvSpPr/>
          <p:nvPr/>
        </p:nvSpPr>
        <p:spPr>
          <a:xfrm>
            <a:off x="303750" y="6192953"/>
            <a:ext cx="7019934" cy="4187055"/>
          </a:xfrm>
          <a:custGeom>
            <a:avLst/>
            <a:gdLst/>
            <a:ahLst/>
            <a:cxnLst/>
            <a:rect l="l" t="t" r="r" b="b"/>
            <a:pathLst>
              <a:path w="3016537" h="4187055">
                <a:moveTo>
                  <a:pt x="0" y="0"/>
                </a:moveTo>
                <a:lnTo>
                  <a:pt x="3016537" y="0"/>
                </a:lnTo>
                <a:lnTo>
                  <a:pt x="3016537" y="4187055"/>
                </a:lnTo>
                <a:lnTo>
                  <a:pt x="0" y="4187055"/>
                </a:lnTo>
                <a:lnTo>
                  <a:pt x="0" y="0"/>
                </a:lnTo>
                <a:close/>
              </a:path>
            </a:pathLst>
          </a:custGeom>
          <a:blipFill>
            <a:blip>
              <a:extLst>
                <a:ext uri="{96DAC541-7B7A-43D3-8B79-37D633B846F1}">
                  <asvg:svgBlip xmlns:asvg="http://schemas.microsoft.com/office/drawing/2016/SVG/main" r:embed="rId5"/>
                </a:ext>
              </a:extLst>
            </a:blip>
            <a:stretch>
              <a:fillRect b="-9762"/>
            </a:stretch>
          </a:blipFill>
        </p:spPr>
        <p:txBody>
          <a:bodyPr/>
          <a:lstStyle/>
          <a:p>
            <a:endParaRPr lang="en-GB" dirty="0"/>
          </a:p>
        </p:txBody>
      </p:sp>
      <p:sp>
        <p:nvSpPr>
          <p:cNvPr id="9" name="Freeform 9"/>
          <p:cNvSpPr/>
          <p:nvPr/>
        </p:nvSpPr>
        <p:spPr>
          <a:xfrm>
            <a:off x="4652876" y="305562"/>
            <a:ext cx="1426250" cy="1218425"/>
          </a:xfrm>
          <a:custGeom>
            <a:avLst/>
            <a:gdLst/>
            <a:ahLst/>
            <a:cxnLst/>
            <a:rect l="l" t="t" r="r" b="b"/>
            <a:pathLst>
              <a:path w="1426250" h="1218425">
                <a:moveTo>
                  <a:pt x="0" y="0"/>
                </a:moveTo>
                <a:lnTo>
                  <a:pt x="1426250" y="0"/>
                </a:lnTo>
                <a:lnTo>
                  <a:pt x="1426250" y="1218425"/>
                </a:lnTo>
                <a:lnTo>
                  <a:pt x="0" y="1218425"/>
                </a:lnTo>
                <a:lnTo>
                  <a:pt x="0" y="0"/>
                </a:lnTo>
                <a:close/>
              </a:path>
            </a:pathLst>
          </a:custGeom>
          <a:blipFill>
            <a:blip r:embed="rId6"/>
            <a:stretch>
              <a:fillRect/>
            </a:stretch>
          </a:blipFill>
        </p:spPr>
        <p:txBody>
          <a:bodyPr/>
          <a:lstStyle/>
          <a:p>
            <a:endParaRPr lang="en-GB"/>
          </a:p>
        </p:txBody>
      </p:sp>
      <p:sp>
        <p:nvSpPr>
          <p:cNvPr id="10" name="Freeform 10"/>
          <p:cNvSpPr/>
          <p:nvPr/>
        </p:nvSpPr>
        <p:spPr>
          <a:xfrm>
            <a:off x="6079126" y="205955"/>
            <a:ext cx="1386311" cy="1417640"/>
          </a:xfrm>
          <a:custGeom>
            <a:avLst/>
            <a:gdLst/>
            <a:ahLst/>
            <a:cxnLst/>
            <a:rect l="l" t="t" r="r" b="b"/>
            <a:pathLst>
              <a:path w="1386311" h="1417640">
                <a:moveTo>
                  <a:pt x="0" y="0"/>
                </a:moveTo>
                <a:lnTo>
                  <a:pt x="1386311" y="0"/>
                </a:lnTo>
                <a:lnTo>
                  <a:pt x="1386311" y="1417640"/>
                </a:lnTo>
                <a:lnTo>
                  <a:pt x="0" y="1417640"/>
                </a:lnTo>
                <a:lnTo>
                  <a:pt x="0" y="0"/>
                </a:lnTo>
                <a:close/>
              </a:path>
            </a:pathLst>
          </a:custGeom>
          <a:blipFill>
            <a:blip r:embed="rId7"/>
            <a:stretch>
              <a:fillRect/>
            </a:stretch>
          </a:blipFill>
        </p:spPr>
        <p:txBody>
          <a:bodyPr/>
          <a:lstStyle/>
          <a:p>
            <a:endParaRPr lang="en-GB"/>
          </a:p>
        </p:txBody>
      </p:sp>
      <p:sp>
        <p:nvSpPr>
          <p:cNvPr id="11" name="Freeform 11"/>
          <p:cNvSpPr/>
          <p:nvPr/>
        </p:nvSpPr>
        <p:spPr>
          <a:xfrm>
            <a:off x="6883762" y="9454019"/>
            <a:ext cx="659061" cy="1119160"/>
          </a:xfrm>
          <a:custGeom>
            <a:avLst/>
            <a:gdLst/>
            <a:ahLst/>
            <a:cxnLst/>
            <a:rect l="l" t="t" r="r" b="b"/>
            <a:pathLst>
              <a:path w="659061" h="1119160">
                <a:moveTo>
                  <a:pt x="0" y="0"/>
                </a:moveTo>
                <a:lnTo>
                  <a:pt x="659061" y="0"/>
                </a:lnTo>
                <a:lnTo>
                  <a:pt x="659061" y="1119160"/>
                </a:lnTo>
                <a:lnTo>
                  <a:pt x="0" y="1119160"/>
                </a:lnTo>
                <a:lnTo>
                  <a:pt x="0" y="0"/>
                </a:lnTo>
                <a:close/>
              </a:path>
            </a:pathLst>
          </a:custGeom>
          <a:blipFill>
            <a:blip r:embed="rId8"/>
            <a:stretch>
              <a:fillRect/>
            </a:stretch>
          </a:blipFill>
        </p:spPr>
        <p:txBody>
          <a:bodyPr/>
          <a:lstStyle/>
          <a:p>
            <a:endParaRPr lang="en-GB"/>
          </a:p>
        </p:txBody>
      </p:sp>
      <p:sp>
        <p:nvSpPr>
          <p:cNvPr id="12" name="TextBox 12"/>
          <p:cNvSpPr txBox="1"/>
          <p:nvPr/>
        </p:nvSpPr>
        <p:spPr>
          <a:xfrm>
            <a:off x="-2876" y="433076"/>
            <a:ext cx="4930794" cy="1329799"/>
          </a:xfrm>
          <a:prstGeom prst="rect">
            <a:avLst/>
          </a:prstGeom>
        </p:spPr>
        <p:txBody>
          <a:bodyPr lIns="0" tIns="0" rIns="0" bIns="0" rtlCol="0" anchor="t">
            <a:spAutoFit/>
          </a:bodyPr>
          <a:lstStyle/>
          <a:p>
            <a:pPr algn="ctr">
              <a:lnSpc>
                <a:spcPts val="10877"/>
              </a:lnSpc>
            </a:pPr>
            <a:r>
              <a:rPr lang="en-US" sz="7769" dirty="0">
                <a:solidFill>
                  <a:srgbClr val="000000"/>
                </a:solidFill>
                <a:latin typeface="Apricots"/>
                <a:ea typeface="Apricots"/>
                <a:cs typeface="Apricots"/>
                <a:sym typeface="Apricots"/>
              </a:rPr>
              <a:t>Newsletter</a:t>
            </a:r>
          </a:p>
        </p:txBody>
      </p:sp>
      <p:sp>
        <p:nvSpPr>
          <p:cNvPr id="13" name="TextBox 13"/>
          <p:cNvSpPr txBox="1"/>
          <p:nvPr/>
        </p:nvSpPr>
        <p:spPr>
          <a:xfrm>
            <a:off x="0" y="132792"/>
            <a:ext cx="2119314" cy="623208"/>
          </a:xfrm>
          <a:prstGeom prst="rect">
            <a:avLst/>
          </a:prstGeom>
        </p:spPr>
        <p:txBody>
          <a:bodyPr lIns="0" tIns="0" rIns="0" bIns="0" rtlCol="0" anchor="t">
            <a:spAutoFit/>
          </a:bodyPr>
          <a:lstStyle/>
          <a:p>
            <a:pPr algn="ctr">
              <a:lnSpc>
                <a:spcPts val="5024"/>
              </a:lnSpc>
            </a:pPr>
            <a:r>
              <a:rPr lang="en-US" sz="3589" dirty="0">
                <a:solidFill>
                  <a:srgbClr val="FD0606"/>
                </a:solidFill>
                <a:latin typeface="Lovelace"/>
                <a:ea typeface="Lovelace"/>
                <a:cs typeface="Lovelace"/>
                <a:sym typeface="Lovelace"/>
              </a:rPr>
              <a:t>Nursery</a:t>
            </a:r>
          </a:p>
        </p:txBody>
      </p:sp>
      <p:sp>
        <p:nvSpPr>
          <p:cNvPr id="14" name="TextBox 14"/>
          <p:cNvSpPr txBox="1"/>
          <p:nvPr/>
        </p:nvSpPr>
        <p:spPr>
          <a:xfrm>
            <a:off x="449050" y="2832100"/>
            <a:ext cx="2872000" cy="693523"/>
          </a:xfrm>
          <a:prstGeom prst="rect">
            <a:avLst/>
          </a:prstGeom>
        </p:spPr>
        <p:txBody>
          <a:bodyPr wrap="square" lIns="0" tIns="0" rIns="0" bIns="0" rtlCol="0" anchor="t">
            <a:spAutoFit/>
          </a:bodyPr>
          <a:lstStyle/>
          <a:p>
            <a:pPr algn="l">
              <a:lnSpc>
                <a:spcPts val="2696"/>
              </a:lnSpc>
              <a:spcBef>
                <a:spcPct val="0"/>
              </a:spcBef>
            </a:pPr>
            <a:r>
              <a:rPr lang="en-US" sz="2800" spc="61" dirty="0">
                <a:solidFill>
                  <a:srgbClr val="000000"/>
                </a:solidFill>
                <a:latin typeface="Apricots" panose="020B0604020202020204" charset="0"/>
                <a:ea typeface="Bebas Neue"/>
                <a:cs typeface="Bebas Neue"/>
                <a:sym typeface="Bebas Neue"/>
              </a:rPr>
              <a:t>Welcome or Welcome  Back!</a:t>
            </a:r>
          </a:p>
        </p:txBody>
      </p:sp>
      <p:sp>
        <p:nvSpPr>
          <p:cNvPr id="15" name="TextBox 15"/>
          <p:cNvSpPr txBox="1"/>
          <p:nvPr/>
        </p:nvSpPr>
        <p:spPr>
          <a:xfrm>
            <a:off x="3984084" y="3053576"/>
            <a:ext cx="2981980" cy="346249"/>
          </a:xfrm>
          <a:prstGeom prst="rect">
            <a:avLst/>
          </a:prstGeom>
        </p:spPr>
        <p:txBody>
          <a:bodyPr lIns="0" tIns="0" rIns="0" bIns="0" rtlCol="0" anchor="t">
            <a:spAutoFit/>
          </a:bodyPr>
          <a:lstStyle/>
          <a:p>
            <a:pPr algn="ctr">
              <a:lnSpc>
                <a:spcPts val="2696"/>
              </a:lnSpc>
              <a:spcBef>
                <a:spcPct val="0"/>
              </a:spcBef>
            </a:pPr>
            <a:r>
              <a:rPr lang="en-US" sz="2400" spc="61" dirty="0">
                <a:solidFill>
                  <a:srgbClr val="000000"/>
                </a:solidFill>
                <a:latin typeface="Apricots" panose="020B0604020202020204" charset="0"/>
                <a:ea typeface="Bebas Neue"/>
                <a:cs typeface="Bebas Neue"/>
                <a:sym typeface="Bebas Neue"/>
              </a:rPr>
              <a:t>Timetable</a:t>
            </a:r>
          </a:p>
        </p:txBody>
      </p:sp>
      <p:sp>
        <p:nvSpPr>
          <p:cNvPr id="17" name="TextBox 17"/>
          <p:cNvSpPr txBox="1"/>
          <p:nvPr/>
        </p:nvSpPr>
        <p:spPr>
          <a:xfrm>
            <a:off x="2074798" y="6452670"/>
            <a:ext cx="3103329" cy="292516"/>
          </a:xfrm>
          <a:prstGeom prst="rect">
            <a:avLst/>
          </a:prstGeom>
        </p:spPr>
        <p:txBody>
          <a:bodyPr lIns="0" tIns="0" rIns="0" bIns="0" rtlCol="0" anchor="t">
            <a:spAutoFit/>
          </a:bodyPr>
          <a:lstStyle/>
          <a:p>
            <a:pPr algn="ctr">
              <a:lnSpc>
                <a:spcPts val="1964"/>
              </a:lnSpc>
            </a:pPr>
            <a:r>
              <a:rPr lang="en-US" sz="3200" spc="61" dirty="0">
                <a:solidFill>
                  <a:srgbClr val="000000"/>
                </a:solidFill>
                <a:latin typeface="Apricots" panose="020B0604020202020204" charset="0"/>
                <a:ea typeface="Bebas Neue"/>
                <a:cs typeface="Bebas Neue"/>
                <a:sym typeface="Bebas Neue"/>
              </a:rPr>
              <a:t>Reading at home</a:t>
            </a:r>
          </a:p>
        </p:txBody>
      </p:sp>
      <p:sp>
        <p:nvSpPr>
          <p:cNvPr id="18" name="TextBox 18"/>
          <p:cNvSpPr txBox="1"/>
          <p:nvPr/>
        </p:nvSpPr>
        <p:spPr>
          <a:xfrm>
            <a:off x="449049" y="3417185"/>
            <a:ext cx="2872001" cy="1948419"/>
          </a:xfrm>
          <a:prstGeom prst="rect">
            <a:avLst/>
          </a:prstGeom>
        </p:spPr>
        <p:txBody>
          <a:bodyPr wrap="square" lIns="0" tIns="0" rIns="0" bIns="0" rtlCol="0" anchor="t">
            <a:spAutoFit/>
          </a:bodyPr>
          <a:lstStyle/>
          <a:p>
            <a:pPr>
              <a:lnSpc>
                <a:spcPts val="1746"/>
              </a:lnSpc>
              <a:spcBef>
                <a:spcPct val="0"/>
              </a:spcBef>
            </a:pPr>
            <a:endParaRPr lang="en-GB" dirty="0"/>
          </a:p>
          <a:p>
            <a:pPr>
              <a:lnSpc>
                <a:spcPts val="1746"/>
              </a:lnSpc>
              <a:spcBef>
                <a:spcPct val="0"/>
              </a:spcBef>
            </a:pPr>
            <a:r>
              <a:rPr lang="en-GB" sz="1600" dirty="0">
                <a:latin typeface="Roboto" panose="020B0604020202020204" charset="0"/>
                <a:ea typeface="Roboto" panose="020B0604020202020204" charset="0"/>
              </a:rPr>
              <a:t>We are so excited to welcome </a:t>
            </a:r>
          </a:p>
          <a:p>
            <a:pPr>
              <a:lnSpc>
                <a:spcPts val="1746"/>
              </a:lnSpc>
              <a:spcBef>
                <a:spcPct val="0"/>
              </a:spcBef>
            </a:pPr>
            <a:r>
              <a:rPr lang="en-GB" sz="1600" dirty="0">
                <a:latin typeface="Roboto" panose="020B0604020202020204" charset="0"/>
                <a:ea typeface="Roboto" panose="020B0604020202020204" charset="0"/>
              </a:rPr>
              <a:t>you all and support you and your child in the very important beginning of their learning journey at St. Margaret </a:t>
            </a:r>
            <a:r>
              <a:rPr lang="en-GB" sz="1600" dirty="0" err="1">
                <a:latin typeface="Roboto" panose="020B0604020202020204" charset="0"/>
                <a:ea typeface="Roboto" panose="020B0604020202020204" charset="0"/>
              </a:rPr>
              <a:t>Clitherow</a:t>
            </a:r>
            <a:r>
              <a:rPr lang="en-GB" sz="1600" dirty="0">
                <a:latin typeface="Roboto" panose="020B0604020202020204" charset="0"/>
                <a:ea typeface="Roboto" panose="020B0604020202020204" charset="0"/>
              </a:rPr>
              <a:t>. This half term we are learning about ‘Community’.</a:t>
            </a:r>
          </a:p>
          <a:p>
            <a:pPr algn="l">
              <a:lnSpc>
                <a:spcPts val="1746"/>
              </a:lnSpc>
              <a:spcBef>
                <a:spcPct val="0"/>
              </a:spcBef>
            </a:pPr>
            <a:endParaRPr lang="en-US" sz="1400" dirty="0">
              <a:solidFill>
                <a:srgbClr val="000000"/>
              </a:solidFill>
              <a:latin typeface="Arial" panose="020B0604020202020204" pitchFamily="34" charset="0"/>
              <a:ea typeface="Roboto"/>
              <a:cs typeface="Arial" panose="020B0604020202020204" pitchFamily="34" charset="0"/>
              <a:sym typeface="Roboto"/>
            </a:endParaRPr>
          </a:p>
        </p:txBody>
      </p:sp>
      <p:sp>
        <p:nvSpPr>
          <p:cNvPr id="22" name="TextBox 22"/>
          <p:cNvSpPr txBox="1"/>
          <p:nvPr/>
        </p:nvSpPr>
        <p:spPr>
          <a:xfrm>
            <a:off x="3747049" y="3388551"/>
            <a:ext cx="3503354" cy="2165593"/>
          </a:xfrm>
          <a:prstGeom prst="rect">
            <a:avLst/>
          </a:prstGeom>
        </p:spPr>
        <p:txBody>
          <a:bodyPr wrap="square" lIns="0" tIns="0" rIns="0" bIns="0" rtlCol="0" anchor="t">
            <a:spAutoFit/>
          </a:bodyPr>
          <a:lstStyle/>
          <a:p>
            <a:pPr algn="l">
              <a:lnSpc>
                <a:spcPts val="1746"/>
              </a:lnSpc>
            </a:pPr>
            <a:r>
              <a:rPr lang="en-US" sz="1247" b="1" dirty="0">
                <a:solidFill>
                  <a:srgbClr val="000000"/>
                </a:solidFill>
                <a:latin typeface="Roboto Bold"/>
                <a:ea typeface="Roboto Bold"/>
                <a:cs typeface="Roboto Bold"/>
                <a:sym typeface="Roboto Bold"/>
              </a:rPr>
              <a:t>MONDAYS – Bring in Reading Diary and </a:t>
            </a:r>
            <a:r>
              <a:rPr lang="en-US" sz="1247" b="1">
                <a:solidFill>
                  <a:srgbClr val="000000"/>
                </a:solidFill>
                <a:latin typeface="Roboto Bold"/>
                <a:ea typeface="Roboto Bold"/>
                <a:cs typeface="Roboto Bold"/>
                <a:sym typeface="Roboto Bold"/>
              </a:rPr>
              <a:t>Reading Book.</a:t>
            </a:r>
            <a:endParaRPr lang="en-US" sz="1247" b="1" dirty="0">
              <a:solidFill>
                <a:srgbClr val="000000"/>
              </a:solidFill>
              <a:latin typeface="Roboto Bold"/>
              <a:ea typeface="Roboto Bold"/>
              <a:cs typeface="Roboto Bold"/>
              <a:sym typeface="Roboto Bold"/>
            </a:endParaRPr>
          </a:p>
          <a:p>
            <a:pPr>
              <a:lnSpc>
                <a:spcPts val="1746"/>
              </a:lnSpc>
            </a:pPr>
            <a:r>
              <a:rPr lang="en-US" sz="1247" b="1" dirty="0">
                <a:solidFill>
                  <a:srgbClr val="000000"/>
                </a:solidFill>
                <a:latin typeface="Roboto Bold"/>
                <a:ea typeface="Roboto Bold"/>
                <a:cs typeface="Roboto Bold"/>
                <a:sym typeface="Roboto Bold"/>
              </a:rPr>
              <a:t>TUESDAYS – PE Day. Children to come to school in full PE Kits.</a:t>
            </a:r>
            <a:r>
              <a:rPr lang="en-GB" dirty="0"/>
              <a:t> </a:t>
            </a:r>
            <a:r>
              <a:rPr lang="en-GB" sz="1250" dirty="0">
                <a:latin typeface="Roboto Bold" panose="020B0604020202020204" charset="0"/>
                <a:ea typeface="Roboto Bold" panose="020B0604020202020204" charset="0"/>
              </a:rPr>
              <a:t>(Black leggings/tracksuit bottoms, black Velcro trainers/plimsols, red school P.E. </a:t>
            </a:r>
            <a:r>
              <a:rPr lang="en-GB" sz="1250" dirty="0" err="1">
                <a:latin typeface="Roboto Bold" panose="020B0604020202020204" charset="0"/>
                <a:ea typeface="Roboto Bold" panose="020B0604020202020204" charset="0"/>
              </a:rPr>
              <a:t>T.Shirt</a:t>
            </a:r>
            <a:r>
              <a:rPr lang="en-GB" sz="1250" dirty="0">
                <a:latin typeface="Roboto Bold" panose="020B0604020202020204" charset="0"/>
                <a:ea typeface="Roboto Bold" panose="020B0604020202020204" charset="0"/>
              </a:rPr>
              <a:t> and school jumper, all with their name in please.)</a:t>
            </a:r>
          </a:p>
          <a:p>
            <a:pPr algn="l">
              <a:lnSpc>
                <a:spcPts val="1746"/>
              </a:lnSpc>
            </a:pPr>
            <a:r>
              <a:rPr lang="en-US" sz="1247" b="1" dirty="0">
                <a:solidFill>
                  <a:srgbClr val="000000"/>
                </a:solidFill>
                <a:latin typeface="Roboto Bold"/>
                <a:ea typeface="Roboto Bold"/>
                <a:cs typeface="Roboto Bold"/>
                <a:sym typeface="Roboto Bold"/>
              </a:rPr>
              <a:t>Children will take home a new reading book and their Reading Diary.</a:t>
            </a:r>
          </a:p>
          <a:p>
            <a:pPr algn="l">
              <a:lnSpc>
                <a:spcPts val="1746"/>
              </a:lnSpc>
            </a:pPr>
            <a:endParaRPr lang="en-US" sz="1247" b="1" dirty="0">
              <a:solidFill>
                <a:srgbClr val="000000"/>
              </a:solidFill>
              <a:latin typeface="Roboto Bold"/>
              <a:ea typeface="Roboto Bold"/>
              <a:cs typeface="Roboto Bold"/>
              <a:sym typeface="Roboto Bold"/>
            </a:endParaRPr>
          </a:p>
        </p:txBody>
      </p:sp>
      <p:sp>
        <p:nvSpPr>
          <p:cNvPr id="24" name="TextBox 24"/>
          <p:cNvSpPr txBox="1"/>
          <p:nvPr/>
        </p:nvSpPr>
        <p:spPr>
          <a:xfrm>
            <a:off x="590436" y="5493118"/>
            <a:ext cx="2419637" cy="248401"/>
          </a:xfrm>
          <a:prstGeom prst="rect">
            <a:avLst/>
          </a:prstGeom>
        </p:spPr>
        <p:txBody>
          <a:bodyPr wrap="square" lIns="0" tIns="0" rIns="0" bIns="0" rtlCol="0" anchor="t">
            <a:spAutoFit/>
          </a:bodyPr>
          <a:lstStyle/>
          <a:p>
            <a:pPr algn="ctr">
              <a:lnSpc>
                <a:spcPts val="2079"/>
              </a:lnSpc>
            </a:pPr>
            <a:r>
              <a:rPr lang="en-US" sz="1485" dirty="0" err="1">
                <a:solidFill>
                  <a:srgbClr val="000000"/>
                </a:solidFill>
                <a:latin typeface="Apricots"/>
                <a:ea typeface="Apricots"/>
                <a:cs typeface="Apricots"/>
                <a:sym typeface="Apricots"/>
              </a:rPr>
              <a:t>Mrs</a:t>
            </a:r>
            <a:r>
              <a:rPr lang="en-US" sz="1485" dirty="0">
                <a:solidFill>
                  <a:srgbClr val="000000"/>
                </a:solidFill>
                <a:latin typeface="Apricots"/>
                <a:ea typeface="Apricots"/>
                <a:cs typeface="Apricots"/>
                <a:sym typeface="Apricots"/>
              </a:rPr>
              <a:t> Shaw and </a:t>
            </a:r>
            <a:r>
              <a:rPr lang="en-US" sz="1485" dirty="0" err="1">
                <a:solidFill>
                  <a:srgbClr val="000000"/>
                </a:solidFill>
                <a:latin typeface="Apricots"/>
                <a:ea typeface="Apricots"/>
                <a:cs typeface="Apricots"/>
                <a:sym typeface="Apricots"/>
              </a:rPr>
              <a:t>Mrs</a:t>
            </a:r>
            <a:r>
              <a:rPr lang="en-US" sz="1485" dirty="0">
                <a:solidFill>
                  <a:srgbClr val="000000"/>
                </a:solidFill>
                <a:latin typeface="Apricots"/>
                <a:ea typeface="Apricots"/>
                <a:cs typeface="Apricots"/>
                <a:sym typeface="Apricots"/>
              </a:rPr>
              <a:t> Holmes</a:t>
            </a:r>
          </a:p>
        </p:txBody>
      </p:sp>
      <p:sp>
        <p:nvSpPr>
          <p:cNvPr id="25" name="TextBox 24">
            <a:extLst>
              <a:ext uri="{FF2B5EF4-FFF2-40B4-BE49-F238E27FC236}">
                <a16:creationId xmlns:a16="http://schemas.microsoft.com/office/drawing/2014/main" id="{EB92FE0E-E786-4F06-8E60-D9B0FF6986CC}"/>
              </a:ext>
            </a:extLst>
          </p:cNvPr>
          <p:cNvSpPr txBox="1"/>
          <p:nvPr/>
        </p:nvSpPr>
        <p:spPr>
          <a:xfrm>
            <a:off x="449049" y="6855684"/>
            <a:ext cx="6874635" cy="3877985"/>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Reading at home is one of the best ways to help your child grow their vocabulary and improve their overall reading skills. Just 15 minutes of reading each night can make a big difference. </a:t>
            </a:r>
            <a:r>
              <a:rPr lang="en-GB" dirty="0"/>
              <a:t>Please snuggle up together and enjoy reading books. </a:t>
            </a:r>
            <a:r>
              <a:rPr lang="en-GB" sz="1600" dirty="0">
                <a:latin typeface="Arial" panose="020B0604020202020204" pitchFamily="34" charset="0"/>
                <a:cs typeface="Arial" panose="020B0604020202020204" pitchFamily="34" charset="0"/>
              </a:rPr>
              <a:t>Read it a few times and talk to them about it. Ideas you could talk about – Did they like the book or not? What did they like/not like about it? What characters are in the book? Look at the pictures together and ask them to find things e.g. Can you point to the dog? Can you see a ball? What colour is the boy’s hat? Who is running?</a:t>
            </a:r>
          </a:p>
          <a:p>
            <a:r>
              <a:rPr lang="en-GB" sz="1600" dirty="0">
                <a:latin typeface="Arial" panose="020B0604020202020204" pitchFamily="34" charset="0"/>
                <a:cs typeface="Arial" panose="020B0604020202020204" pitchFamily="34" charset="0"/>
              </a:rPr>
              <a:t>Any talking together will benefit your child’s language, understanding and enjoyment of reading. This will support giving them the best start to their learning journey.</a:t>
            </a:r>
          </a:p>
          <a:p>
            <a:r>
              <a:rPr lang="en-GB" sz="1600" dirty="0">
                <a:latin typeface="Arial" panose="020B0604020202020204" pitchFamily="34" charset="0"/>
                <a:cs typeface="Arial" panose="020B0604020202020204" pitchFamily="34" charset="0"/>
              </a:rPr>
              <a:t>Then can you please write what you have done in their Reading Diary and bring both the reading book and Reading Diary to school each Monday so we get to see what you have done</a:t>
            </a:r>
            <a:r>
              <a:rPr lang="en-GB" dirty="0"/>
              <a:t>.</a:t>
            </a:r>
          </a:p>
          <a:p>
            <a:endParaRPr lang="en-GB" sz="1600"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BEAEA"/>
        </a:solidFill>
        <a:effectLst/>
      </p:bgPr>
    </p:bg>
    <p:spTree>
      <p:nvGrpSpPr>
        <p:cNvPr id="1" name=""/>
        <p:cNvGrpSpPr/>
        <p:nvPr/>
      </p:nvGrpSpPr>
      <p:grpSpPr>
        <a:xfrm>
          <a:off x="0" y="0"/>
          <a:ext cx="0" cy="0"/>
          <a:chOff x="0" y="0"/>
          <a:chExt cx="0" cy="0"/>
        </a:xfrm>
      </p:grpSpPr>
      <p:sp>
        <p:nvSpPr>
          <p:cNvPr id="5" name="Freeform 5"/>
          <p:cNvSpPr/>
          <p:nvPr/>
        </p:nvSpPr>
        <p:spPr>
          <a:xfrm>
            <a:off x="3517026" y="393700"/>
            <a:ext cx="3736066" cy="4529647"/>
          </a:xfrm>
          <a:custGeom>
            <a:avLst/>
            <a:gdLst/>
            <a:ahLst/>
            <a:cxnLst/>
            <a:rect l="l" t="t" r="r" b="b"/>
            <a:pathLst>
              <a:path w="3736066" h="3805253">
                <a:moveTo>
                  <a:pt x="0" y="0"/>
                </a:moveTo>
                <a:lnTo>
                  <a:pt x="3736066" y="0"/>
                </a:lnTo>
                <a:lnTo>
                  <a:pt x="3736066" y="3805252"/>
                </a:lnTo>
                <a:lnTo>
                  <a:pt x="0" y="380525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dirty="0"/>
          </a:p>
        </p:txBody>
      </p:sp>
      <p:sp>
        <p:nvSpPr>
          <p:cNvPr id="6" name="Freeform 6"/>
          <p:cNvSpPr/>
          <p:nvPr/>
        </p:nvSpPr>
        <p:spPr>
          <a:xfrm>
            <a:off x="256415" y="273141"/>
            <a:ext cx="3110760" cy="4816752"/>
          </a:xfrm>
          <a:custGeom>
            <a:avLst/>
            <a:gdLst/>
            <a:ahLst/>
            <a:cxnLst/>
            <a:rect l="l" t="t" r="r" b="b"/>
            <a:pathLst>
              <a:path w="3110760" h="4227306">
                <a:moveTo>
                  <a:pt x="0" y="0"/>
                </a:moveTo>
                <a:lnTo>
                  <a:pt x="3110760" y="0"/>
                </a:lnTo>
                <a:lnTo>
                  <a:pt x="3110760" y="4227306"/>
                </a:lnTo>
                <a:lnTo>
                  <a:pt x="0" y="4227306"/>
                </a:lnTo>
                <a:lnTo>
                  <a:pt x="0" y="0"/>
                </a:lnTo>
                <a:close/>
              </a:path>
            </a:pathLst>
          </a:custGeom>
          <a:blipFill>
            <a:blip>
              <a:extLst>
                <a:ext uri="{96DAC541-7B7A-43D3-8B79-37D633B846F1}">
                  <asvg:svgBlip xmlns:asvg="http://schemas.microsoft.com/office/drawing/2016/SVG/main" r:embed="rId3"/>
                </a:ext>
              </a:extLst>
            </a:blip>
            <a:stretch>
              <a:fillRect l="-3278"/>
            </a:stretch>
          </a:blipFill>
        </p:spPr>
        <p:txBody>
          <a:bodyPr/>
          <a:lstStyle/>
          <a:p>
            <a:endParaRPr lang="en-GB"/>
          </a:p>
        </p:txBody>
      </p:sp>
      <p:sp>
        <p:nvSpPr>
          <p:cNvPr id="7" name="Freeform 7"/>
          <p:cNvSpPr/>
          <p:nvPr/>
        </p:nvSpPr>
        <p:spPr>
          <a:xfrm>
            <a:off x="330090" y="5452319"/>
            <a:ext cx="3037085" cy="4680835"/>
          </a:xfrm>
          <a:custGeom>
            <a:avLst/>
            <a:gdLst/>
            <a:ahLst/>
            <a:cxnLst/>
            <a:rect l="l" t="t" r="r" b="b"/>
            <a:pathLst>
              <a:path w="3016537" h="4187055">
                <a:moveTo>
                  <a:pt x="0" y="0"/>
                </a:moveTo>
                <a:lnTo>
                  <a:pt x="3016537" y="0"/>
                </a:lnTo>
                <a:lnTo>
                  <a:pt x="3016537" y="4187055"/>
                </a:lnTo>
                <a:lnTo>
                  <a:pt x="0" y="4187055"/>
                </a:lnTo>
                <a:lnTo>
                  <a:pt x="0" y="0"/>
                </a:lnTo>
                <a:close/>
              </a:path>
            </a:pathLst>
          </a:custGeom>
          <a:blipFill>
            <a:blip>
              <a:extLst>
                <a:ext uri="{96DAC541-7B7A-43D3-8B79-37D633B846F1}">
                  <asvg:svgBlip xmlns:asvg="http://schemas.microsoft.com/office/drawing/2016/SVG/main" r:embed="rId4"/>
                </a:ext>
              </a:extLst>
            </a:blip>
            <a:stretch>
              <a:fillRect b="-9762"/>
            </a:stretch>
          </a:blipFill>
        </p:spPr>
        <p:txBody>
          <a:bodyPr/>
          <a:lstStyle/>
          <a:p>
            <a:endParaRPr lang="en-GB"/>
          </a:p>
        </p:txBody>
      </p:sp>
      <p:sp>
        <p:nvSpPr>
          <p:cNvPr id="8" name="Freeform 8"/>
          <p:cNvSpPr/>
          <p:nvPr/>
        </p:nvSpPr>
        <p:spPr>
          <a:xfrm>
            <a:off x="3710728" y="4961033"/>
            <a:ext cx="3542364" cy="5172121"/>
          </a:xfrm>
          <a:custGeom>
            <a:avLst/>
            <a:gdLst/>
            <a:ahLst/>
            <a:cxnLst/>
            <a:rect l="l" t="t" r="r" b="b"/>
            <a:pathLst>
              <a:path w="3550659" h="4209166">
                <a:moveTo>
                  <a:pt x="0" y="0"/>
                </a:moveTo>
                <a:lnTo>
                  <a:pt x="3550658" y="0"/>
                </a:lnTo>
                <a:lnTo>
                  <a:pt x="3550658" y="4209166"/>
                </a:lnTo>
                <a:lnTo>
                  <a:pt x="0" y="4209166"/>
                </a:lnTo>
                <a:lnTo>
                  <a:pt x="0" y="0"/>
                </a:lnTo>
                <a:close/>
              </a:path>
            </a:pathLst>
          </a:custGeom>
          <a:blipFill>
            <a:blip>
              <a:extLst>
                <a:ext uri="{96DAC541-7B7A-43D3-8B79-37D633B846F1}">
                  <asvg:svgBlip xmlns:asvg="http://schemas.microsoft.com/office/drawing/2016/SVG/main" r:embed="rId5"/>
                </a:ext>
              </a:extLst>
            </a:blip>
            <a:stretch>
              <a:fillRect l="-1763" b="-41782"/>
            </a:stretch>
          </a:blipFill>
        </p:spPr>
        <p:txBody>
          <a:bodyPr/>
          <a:lstStyle/>
          <a:p>
            <a:endParaRPr lang="en-GB"/>
          </a:p>
        </p:txBody>
      </p:sp>
      <p:sp>
        <p:nvSpPr>
          <p:cNvPr id="11" name="Freeform 11"/>
          <p:cNvSpPr/>
          <p:nvPr/>
        </p:nvSpPr>
        <p:spPr>
          <a:xfrm>
            <a:off x="6664623" y="9376420"/>
            <a:ext cx="659061" cy="1119160"/>
          </a:xfrm>
          <a:custGeom>
            <a:avLst/>
            <a:gdLst/>
            <a:ahLst/>
            <a:cxnLst/>
            <a:rect l="l" t="t" r="r" b="b"/>
            <a:pathLst>
              <a:path w="659061" h="1119160">
                <a:moveTo>
                  <a:pt x="0" y="0"/>
                </a:moveTo>
                <a:lnTo>
                  <a:pt x="659061" y="0"/>
                </a:lnTo>
                <a:lnTo>
                  <a:pt x="659061" y="1119160"/>
                </a:lnTo>
                <a:lnTo>
                  <a:pt x="0" y="1119160"/>
                </a:lnTo>
                <a:lnTo>
                  <a:pt x="0" y="0"/>
                </a:lnTo>
                <a:close/>
              </a:path>
            </a:pathLst>
          </a:custGeom>
          <a:blipFill>
            <a:blip r:embed="rId6"/>
            <a:stretch>
              <a:fillRect/>
            </a:stretch>
          </a:blipFill>
        </p:spPr>
        <p:txBody>
          <a:bodyPr/>
          <a:lstStyle/>
          <a:p>
            <a:endParaRPr lang="en-GB"/>
          </a:p>
        </p:txBody>
      </p:sp>
      <p:sp>
        <p:nvSpPr>
          <p:cNvPr id="14" name="TextBox 14"/>
          <p:cNvSpPr txBox="1"/>
          <p:nvPr/>
        </p:nvSpPr>
        <p:spPr>
          <a:xfrm>
            <a:off x="581397" y="1253925"/>
            <a:ext cx="2450422" cy="319959"/>
          </a:xfrm>
          <a:prstGeom prst="rect">
            <a:avLst/>
          </a:prstGeom>
        </p:spPr>
        <p:txBody>
          <a:bodyPr wrap="square" lIns="0" tIns="0" rIns="0" bIns="0" rtlCol="0" anchor="t">
            <a:spAutoFit/>
          </a:bodyPr>
          <a:lstStyle/>
          <a:p>
            <a:pPr algn="l">
              <a:lnSpc>
                <a:spcPts val="2696"/>
              </a:lnSpc>
              <a:spcBef>
                <a:spcPct val="0"/>
              </a:spcBef>
            </a:pPr>
            <a:r>
              <a:rPr lang="en-US" sz="1926" spc="61" dirty="0">
                <a:solidFill>
                  <a:srgbClr val="000000"/>
                </a:solidFill>
                <a:latin typeface="Apricots" panose="020B0604020202020204" charset="0"/>
                <a:ea typeface="Bebas Neue"/>
                <a:cs typeface="Bebas Neue"/>
                <a:sym typeface="Bebas Neue"/>
              </a:rPr>
              <a:t>Classroom Highlights</a:t>
            </a:r>
          </a:p>
        </p:txBody>
      </p:sp>
      <p:sp>
        <p:nvSpPr>
          <p:cNvPr id="15" name="TextBox 15"/>
          <p:cNvSpPr txBox="1"/>
          <p:nvPr/>
        </p:nvSpPr>
        <p:spPr>
          <a:xfrm>
            <a:off x="3979641" y="1349308"/>
            <a:ext cx="2981980" cy="346249"/>
          </a:xfrm>
          <a:prstGeom prst="rect">
            <a:avLst/>
          </a:prstGeom>
        </p:spPr>
        <p:txBody>
          <a:bodyPr lIns="0" tIns="0" rIns="0" bIns="0" rtlCol="0" anchor="t">
            <a:spAutoFit/>
          </a:bodyPr>
          <a:lstStyle/>
          <a:p>
            <a:pPr algn="ctr">
              <a:lnSpc>
                <a:spcPts val="2696"/>
              </a:lnSpc>
              <a:spcBef>
                <a:spcPct val="0"/>
              </a:spcBef>
            </a:pPr>
            <a:r>
              <a:rPr lang="en-US" sz="2400" spc="61" dirty="0">
                <a:solidFill>
                  <a:srgbClr val="000000"/>
                </a:solidFill>
                <a:latin typeface="Apricots" panose="020B0604020202020204" charset="0"/>
                <a:ea typeface="Bebas Neue"/>
                <a:cs typeface="Bebas Neue"/>
                <a:sym typeface="Bebas Neue"/>
              </a:rPr>
              <a:t>Upcoming Events</a:t>
            </a:r>
          </a:p>
        </p:txBody>
      </p:sp>
      <p:sp>
        <p:nvSpPr>
          <p:cNvPr id="16" name="TextBox 16"/>
          <p:cNvSpPr txBox="1"/>
          <p:nvPr/>
        </p:nvSpPr>
        <p:spPr>
          <a:xfrm>
            <a:off x="4214765" y="5141958"/>
            <a:ext cx="2449858" cy="256480"/>
          </a:xfrm>
          <a:prstGeom prst="rect">
            <a:avLst/>
          </a:prstGeom>
        </p:spPr>
        <p:txBody>
          <a:bodyPr wrap="square" lIns="0" tIns="0" rIns="0" bIns="0" rtlCol="0" anchor="t">
            <a:spAutoFit/>
          </a:bodyPr>
          <a:lstStyle/>
          <a:p>
            <a:pPr algn="ctr">
              <a:lnSpc>
                <a:spcPts val="1964"/>
              </a:lnSpc>
            </a:pPr>
            <a:r>
              <a:rPr lang="en-US" sz="1926" spc="61" dirty="0">
                <a:solidFill>
                  <a:srgbClr val="000000"/>
                </a:solidFill>
                <a:latin typeface="Apricots" panose="020B0604020202020204" charset="0"/>
                <a:ea typeface="Bebas Neue"/>
                <a:cs typeface="Bebas Neue"/>
                <a:sym typeface="Bebas Neue"/>
              </a:rPr>
              <a:t>Important Reminders</a:t>
            </a:r>
          </a:p>
        </p:txBody>
      </p:sp>
      <p:sp>
        <p:nvSpPr>
          <p:cNvPr id="17" name="TextBox 17"/>
          <p:cNvSpPr txBox="1"/>
          <p:nvPr/>
        </p:nvSpPr>
        <p:spPr>
          <a:xfrm>
            <a:off x="296967" y="5801686"/>
            <a:ext cx="3103329" cy="279948"/>
          </a:xfrm>
          <a:prstGeom prst="rect">
            <a:avLst/>
          </a:prstGeom>
        </p:spPr>
        <p:txBody>
          <a:bodyPr lIns="0" tIns="0" rIns="0" bIns="0" rtlCol="0" anchor="t">
            <a:spAutoFit/>
          </a:bodyPr>
          <a:lstStyle/>
          <a:p>
            <a:pPr algn="ctr">
              <a:lnSpc>
                <a:spcPts val="1964"/>
              </a:lnSpc>
            </a:pPr>
            <a:r>
              <a:rPr lang="en-US" sz="2800" spc="61" dirty="0">
                <a:solidFill>
                  <a:srgbClr val="000000"/>
                </a:solidFill>
                <a:latin typeface="Apricots" panose="020B0604020202020204" charset="0"/>
                <a:ea typeface="Bebas Neue"/>
                <a:cs typeface="Bebas Neue"/>
                <a:sym typeface="Bebas Neue"/>
              </a:rPr>
              <a:t>Homework</a:t>
            </a:r>
          </a:p>
        </p:txBody>
      </p:sp>
      <p:sp>
        <p:nvSpPr>
          <p:cNvPr id="18" name="TextBox 18"/>
          <p:cNvSpPr txBox="1"/>
          <p:nvPr/>
        </p:nvSpPr>
        <p:spPr>
          <a:xfrm>
            <a:off x="587747" y="1733242"/>
            <a:ext cx="2291899" cy="2180084"/>
          </a:xfrm>
          <a:prstGeom prst="rect">
            <a:avLst/>
          </a:prstGeom>
        </p:spPr>
        <p:txBody>
          <a:bodyPr lIns="0" tIns="0" rIns="0" bIns="0" rtlCol="0" anchor="t">
            <a:spAutoFit/>
          </a:bodyPr>
          <a:lstStyle/>
          <a:p>
            <a:pPr algn="l">
              <a:lnSpc>
                <a:spcPts val="1746"/>
              </a:lnSpc>
              <a:spcBef>
                <a:spcPct val="0"/>
              </a:spcBef>
            </a:pPr>
            <a:r>
              <a:rPr lang="en-US" sz="1600" dirty="0">
                <a:solidFill>
                  <a:srgbClr val="000000"/>
                </a:solidFill>
                <a:latin typeface="Roboto"/>
                <a:ea typeface="Roboto"/>
                <a:cs typeface="Roboto"/>
                <a:sym typeface="Roboto"/>
              </a:rPr>
              <a:t>Welcome to a new school year! Our first few weeks will be about settling into life in Nursery, making friends, enjoying playing together, singing nursery rhymes, learning </a:t>
            </a:r>
            <a:r>
              <a:rPr lang="en-US" sz="1600" dirty="0" err="1">
                <a:solidFill>
                  <a:srgbClr val="000000"/>
                </a:solidFill>
                <a:latin typeface="Roboto"/>
                <a:ea typeface="Roboto"/>
                <a:cs typeface="Roboto"/>
                <a:sym typeface="Roboto"/>
              </a:rPr>
              <a:t>colours</a:t>
            </a:r>
            <a:r>
              <a:rPr lang="en-US" sz="1600" dirty="0">
                <a:solidFill>
                  <a:srgbClr val="000000"/>
                </a:solidFill>
                <a:latin typeface="Roboto"/>
                <a:ea typeface="Roboto"/>
                <a:cs typeface="Roboto"/>
                <a:sym typeface="Roboto"/>
              </a:rPr>
              <a:t> and learning our routines and rules.</a:t>
            </a:r>
          </a:p>
        </p:txBody>
      </p:sp>
      <p:sp>
        <p:nvSpPr>
          <p:cNvPr id="19" name="TextBox 19"/>
          <p:cNvSpPr txBox="1"/>
          <p:nvPr/>
        </p:nvSpPr>
        <p:spPr>
          <a:xfrm>
            <a:off x="3980423" y="1932686"/>
            <a:ext cx="2988330" cy="1516441"/>
          </a:xfrm>
          <a:prstGeom prst="rect">
            <a:avLst/>
          </a:prstGeom>
        </p:spPr>
        <p:txBody>
          <a:bodyPr wrap="square" lIns="0" tIns="0" rIns="0" bIns="0" rtlCol="0" anchor="t">
            <a:spAutoFit/>
          </a:bodyPr>
          <a:lstStyle/>
          <a:p>
            <a:pPr algn="l">
              <a:lnSpc>
                <a:spcPts val="1746"/>
              </a:lnSpc>
              <a:spcBef>
                <a:spcPct val="0"/>
              </a:spcBef>
            </a:pPr>
            <a:r>
              <a:rPr lang="en-US" sz="1400" dirty="0">
                <a:solidFill>
                  <a:srgbClr val="000000"/>
                </a:solidFill>
                <a:latin typeface="Roboto"/>
                <a:ea typeface="Roboto"/>
                <a:cs typeface="Roboto"/>
                <a:sym typeface="Roboto"/>
              </a:rPr>
              <a:t>Visits from parents/</a:t>
            </a:r>
            <a:r>
              <a:rPr lang="en-US" sz="1400" dirty="0" err="1">
                <a:solidFill>
                  <a:srgbClr val="000000"/>
                </a:solidFill>
                <a:latin typeface="Roboto"/>
                <a:ea typeface="Roboto"/>
                <a:cs typeface="Roboto"/>
                <a:sym typeface="Roboto"/>
              </a:rPr>
              <a:t>Mrs</a:t>
            </a:r>
            <a:r>
              <a:rPr lang="en-US" sz="1400" dirty="0">
                <a:solidFill>
                  <a:srgbClr val="000000"/>
                </a:solidFill>
                <a:latin typeface="Roboto"/>
                <a:ea typeface="Roboto"/>
                <a:cs typeface="Roboto"/>
                <a:sym typeface="Roboto"/>
              </a:rPr>
              <a:t> Wheatley, </a:t>
            </a:r>
            <a:r>
              <a:rPr lang="en-US" sz="1400" dirty="0" err="1">
                <a:solidFill>
                  <a:srgbClr val="000000"/>
                </a:solidFill>
                <a:latin typeface="Roboto"/>
                <a:ea typeface="Roboto"/>
                <a:cs typeface="Roboto"/>
                <a:sym typeface="Roboto"/>
              </a:rPr>
              <a:t>Mrs</a:t>
            </a:r>
            <a:r>
              <a:rPr lang="en-US" sz="1400" dirty="0">
                <a:solidFill>
                  <a:srgbClr val="000000"/>
                </a:solidFill>
                <a:latin typeface="Roboto"/>
                <a:ea typeface="Roboto"/>
                <a:cs typeface="Roboto"/>
                <a:sym typeface="Roboto"/>
              </a:rPr>
              <a:t> Sweeney-McGinty to talk about their occupation</a:t>
            </a:r>
          </a:p>
          <a:p>
            <a:pPr algn="l">
              <a:lnSpc>
                <a:spcPts val="1746"/>
              </a:lnSpc>
              <a:spcBef>
                <a:spcPct val="0"/>
              </a:spcBef>
            </a:pPr>
            <a:endParaRPr lang="en-US" sz="1400" dirty="0">
              <a:solidFill>
                <a:srgbClr val="000000"/>
              </a:solidFill>
              <a:latin typeface="Roboto"/>
              <a:ea typeface="Roboto"/>
              <a:cs typeface="Roboto"/>
              <a:sym typeface="Roboto"/>
            </a:endParaRPr>
          </a:p>
          <a:p>
            <a:pPr algn="l">
              <a:lnSpc>
                <a:spcPts val="1746"/>
              </a:lnSpc>
              <a:spcBef>
                <a:spcPct val="0"/>
              </a:spcBef>
            </a:pPr>
            <a:endParaRPr lang="en-US" sz="1400" dirty="0">
              <a:solidFill>
                <a:srgbClr val="000000"/>
              </a:solidFill>
              <a:latin typeface="Roboto"/>
              <a:ea typeface="Roboto"/>
              <a:cs typeface="Roboto"/>
              <a:sym typeface="Roboto"/>
            </a:endParaRPr>
          </a:p>
          <a:p>
            <a:pPr algn="l">
              <a:lnSpc>
                <a:spcPts val="1746"/>
              </a:lnSpc>
              <a:spcBef>
                <a:spcPct val="0"/>
              </a:spcBef>
            </a:pPr>
            <a:r>
              <a:rPr lang="en-US" sz="1400" dirty="0">
                <a:solidFill>
                  <a:srgbClr val="000000"/>
                </a:solidFill>
                <a:latin typeface="Roboto"/>
                <a:ea typeface="Roboto"/>
                <a:cs typeface="Roboto"/>
                <a:sym typeface="Roboto"/>
              </a:rPr>
              <a:t>Harvest Breakfast week of 12</a:t>
            </a:r>
            <a:r>
              <a:rPr lang="en-US" sz="1400" baseline="30000" dirty="0">
                <a:solidFill>
                  <a:srgbClr val="000000"/>
                </a:solidFill>
                <a:latin typeface="Roboto"/>
                <a:ea typeface="Roboto"/>
                <a:cs typeface="Roboto"/>
                <a:sym typeface="Roboto"/>
              </a:rPr>
              <a:t>th</a:t>
            </a:r>
            <a:r>
              <a:rPr lang="en-US" sz="1400" dirty="0">
                <a:solidFill>
                  <a:srgbClr val="000000"/>
                </a:solidFill>
                <a:latin typeface="Roboto"/>
                <a:ea typeface="Roboto"/>
                <a:cs typeface="Roboto"/>
                <a:sym typeface="Roboto"/>
              </a:rPr>
              <a:t> October.</a:t>
            </a:r>
          </a:p>
        </p:txBody>
      </p:sp>
      <p:sp>
        <p:nvSpPr>
          <p:cNvPr id="20" name="TextBox 20"/>
          <p:cNvSpPr txBox="1"/>
          <p:nvPr/>
        </p:nvSpPr>
        <p:spPr>
          <a:xfrm>
            <a:off x="3854450" y="5452562"/>
            <a:ext cx="3276600" cy="1511568"/>
          </a:xfrm>
          <a:prstGeom prst="rect">
            <a:avLst/>
          </a:prstGeom>
        </p:spPr>
        <p:txBody>
          <a:bodyPr wrap="square" lIns="0" tIns="0" rIns="0" bIns="0" rtlCol="0" anchor="t">
            <a:spAutoFit/>
          </a:bodyPr>
          <a:lstStyle/>
          <a:p>
            <a:pPr>
              <a:lnSpc>
                <a:spcPts val="1746"/>
              </a:lnSpc>
              <a:spcBef>
                <a:spcPct val="0"/>
              </a:spcBef>
            </a:pPr>
            <a:r>
              <a:rPr lang="en-GB" sz="1600" dirty="0">
                <a:latin typeface="Roboto" panose="020B0604020202020204" charset="0"/>
                <a:ea typeface="Roboto" panose="020B0604020202020204" charset="0"/>
              </a:rPr>
              <a:t>Please can you also provide a pair of wellies and a waterproof puddle suit (all with their name in), to stay in school if possible, so we can always play outside and splash in puddles whatever the weather! </a:t>
            </a:r>
          </a:p>
          <a:p>
            <a:pPr algn="l">
              <a:lnSpc>
                <a:spcPts val="1746"/>
              </a:lnSpc>
              <a:spcBef>
                <a:spcPct val="0"/>
              </a:spcBef>
            </a:pPr>
            <a:endParaRPr lang="en-US" sz="1247" dirty="0">
              <a:solidFill>
                <a:srgbClr val="000000"/>
              </a:solidFill>
              <a:latin typeface="Roboto"/>
              <a:ea typeface="Roboto"/>
              <a:cs typeface="Roboto"/>
              <a:sym typeface="Roboto"/>
            </a:endParaRPr>
          </a:p>
        </p:txBody>
      </p:sp>
      <p:sp>
        <p:nvSpPr>
          <p:cNvPr id="21" name="TextBox 21"/>
          <p:cNvSpPr txBox="1"/>
          <p:nvPr/>
        </p:nvSpPr>
        <p:spPr>
          <a:xfrm>
            <a:off x="3854450" y="6885991"/>
            <a:ext cx="3276600" cy="3909660"/>
          </a:xfrm>
          <a:prstGeom prst="rect">
            <a:avLst/>
          </a:prstGeom>
        </p:spPr>
        <p:txBody>
          <a:bodyPr wrap="square" lIns="0" tIns="0" rIns="0" bIns="0" rtlCol="0" anchor="t">
            <a:spAutoFit/>
          </a:bodyPr>
          <a:lstStyle/>
          <a:p>
            <a:pPr>
              <a:lnSpc>
                <a:spcPts val="1746"/>
              </a:lnSpc>
              <a:spcBef>
                <a:spcPct val="0"/>
              </a:spcBef>
            </a:pPr>
            <a:r>
              <a:rPr lang="en-GB" sz="1600" dirty="0">
                <a:latin typeface="Roboto" panose="020B0604020202020204" charset="0"/>
                <a:ea typeface="Roboto" panose="020B0604020202020204" charset="0"/>
              </a:rPr>
              <a:t>Every piece of clothing MUST have your child’s name in it (including pants, shoes, bags, water bottles, jumpers, coats etc).</a:t>
            </a:r>
          </a:p>
          <a:p>
            <a:pPr>
              <a:lnSpc>
                <a:spcPts val="1746"/>
              </a:lnSpc>
              <a:spcBef>
                <a:spcPct val="0"/>
              </a:spcBef>
            </a:pPr>
            <a:endParaRPr lang="en-GB" sz="1600" dirty="0">
              <a:latin typeface="Roboto" panose="020B0604020202020204" charset="0"/>
              <a:ea typeface="Roboto" panose="020B0604020202020204" charset="0"/>
            </a:endParaRPr>
          </a:p>
          <a:p>
            <a:pPr>
              <a:lnSpc>
                <a:spcPts val="1746"/>
              </a:lnSpc>
              <a:spcBef>
                <a:spcPct val="0"/>
              </a:spcBef>
            </a:pPr>
            <a:r>
              <a:rPr lang="en-GB" sz="1600" dirty="0">
                <a:latin typeface="Roboto" panose="020B0604020202020204" charset="0"/>
                <a:ea typeface="Roboto" panose="020B0604020202020204" charset="0"/>
              </a:rPr>
              <a:t>Make sure your child has plenty of spare uniform in case of accidents. All these need to be named. Also make sure your child has nappy bags and wipes. Thank you.</a:t>
            </a:r>
          </a:p>
          <a:p>
            <a:pPr>
              <a:lnSpc>
                <a:spcPts val="1746"/>
              </a:lnSpc>
              <a:spcBef>
                <a:spcPct val="0"/>
              </a:spcBef>
            </a:pPr>
            <a:endParaRPr lang="en-GB" sz="1600" dirty="0">
              <a:latin typeface="Roboto" panose="020B0604020202020204" charset="0"/>
              <a:ea typeface="Roboto" panose="020B0604020202020204" charset="0"/>
            </a:endParaRPr>
          </a:p>
          <a:p>
            <a:pPr>
              <a:lnSpc>
                <a:spcPts val="1746"/>
              </a:lnSpc>
              <a:spcBef>
                <a:spcPct val="0"/>
              </a:spcBef>
            </a:pPr>
            <a:r>
              <a:rPr lang="en-GB" sz="1600" dirty="0">
                <a:latin typeface="Roboto" panose="020B0604020202020204" charset="0"/>
                <a:ea typeface="Roboto" panose="020B0604020202020204" charset="0"/>
              </a:rPr>
              <a:t>If you would like to help out on any class trips this year please let us know as you will need to have a DBS check that we will arrange.</a:t>
            </a:r>
          </a:p>
          <a:p>
            <a:pPr>
              <a:lnSpc>
                <a:spcPts val="1746"/>
              </a:lnSpc>
              <a:spcBef>
                <a:spcPct val="0"/>
              </a:spcBef>
            </a:pPr>
            <a:endParaRPr lang="en-GB" sz="1600" dirty="0">
              <a:latin typeface="Roboto" panose="020B0604020202020204" charset="0"/>
              <a:ea typeface="Roboto" panose="020B0604020202020204" charset="0"/>
            </a:endParaRPr>
          </a:p>
          <a:p>
            <a:pPr>
              <a:lnSpc>
                <a:spcPts val="1746"/>
              </a:lnSpc>
              <a:spcBef>
                <a:spcPct val="0"/>
              </a:spcBef>
            </a:pPr>
            <a:endParaRPr lang="en-GB" sz="1600" dirty="0">
              <a:latin typeface="Roboto" panose="020B0604020202020204" charset="0"/>
              <a:ea typeface="Roboto" panose="020B0604020202020204" charset="0"/>
            </a:endParaRPr>
          </a:p>
          <a:p>
            <a:pPr algn="l">
              <a:lnSpc>
                <a:spcPts val="1746"/>
              </a:lnSpc>
              <a:spcBef>
                <a:spcPct val="0"/>
              </a:spcBef>
            </a:pPr>
            <a:endParaRPr lang="en-US" sz="1247" dirty="0">
              <a:solidFill>
                <a:srgbClr val="000000"/>
              </a:solidFill>
              <a:latin typeface="Roboto"/>
              <a:ea typeface="Roboto"/>
              <a:cs typeface="Roboto"/>
              <a:sym typeface="Roboto"/>
            </a:endParaRPr>
          </a:p>
        </p:txBody>
      </p:sp>
      <p:sp>
        <p:nvSpPr>
          <p:cNvPr id="22" name="TextBox 22"/>
          <p:cNvSpPr txBox="1"/>
          <p:nvPr/>
        </p:nvSpPr>
        <p:spPr>
          <a:xfrm>
            <a:off x="3986773" y="3458888"/>
            <a:ext cx="2988330" cy="203517"/>
          </a:xfrm>
          <a:prstGeom prst="rect">
            <a:avLst/>
          </a:prstGeom>
        </p:spPr>
        <p:txBody>
          <a:bodyPr wrap="square" lIns="0" tIns="0" rIns="0" bIns="0" rtlCol="0" anchor="t">
            <a:spAutoFit/>
          </a:bodyPr>
          <a:lstStyle/>
          <a:p>
            <a:pPr algn="l">
              <a:lnSpc>
                <a:spcPts val="1746"/>
              </a:lnSpc>
            </a:pPr>
            <a:endParaRPr lang="en-US" sz="1247" dirty="0">
              <a:solidFill>
                <a:srgbClr val="000000"/>
              </a:solidFill>
              <a:highlight>
                <a:srgbClr val="FFFF00"/>
              </a:highlight>
              <a:latin typeface="Roboto"/>
              <a:ea typeface="Roboto"/>
              <a:cs typeface="Roboto"/>
              <a:sym typeface="Roboto"/>
            </a:endParaRPr>
          </a:p>
        </p:txBody>
      </p:sp>
      <p:sp>
        <p:nvSpPr>
          <p:cNvPr id="23" name="TextBox 23"/>
          <p:cNvSpPr txBox="1"/>
          <p:nvPr/>
        </p:nvSpPr>
        <p:spPr>
          <a:xfrm>
            <a:off x="640522" y="5977806"/>
            <a:ext cx="2332172" cy="3924151"/>
          </a:xfrm>
          <a:prstGeom prst="rect">
            <a:avLst/>
          </a:prstGeom>
        </p:spPr>
        <p:txBody>
          <a:bodyPr lIns="0" tIns="0" rIns="0" bIns="0" rtlCol="0" anchor="t">
            <a:spAutoFit/>
          </a:bodyPr>
          <a:lstStyle/>
          <a:p>
            <a:pPr algn="l">
              <a:lnSpc>
                <a:spcPts val="1746"/>
              </a:lnSpc>
            </a:pPr>
            <a:endParaRPr lang="en-US" sz="1400" spc="18" dirty="0">
              <a:solidFill>
                <a:srgbClr val="000000"/>
              </a:solidFill>
              <a:latin typeface="Roboto"/>
              <a:ea typeface="Roboto"/>
              <a:cs typeface="Roboto"/>
              <a:sym typeface="Roboto"/>
            </a:endParaRPr>
          </a:p>
          <a:p>
            <a:pPr algn="l">
              <a:lnSpc>
                <a:spcPts val="1746"/>
              </a:lnSpc>
            </a:pPr>
            <a:r>
              <a:rPr lang="en-US" sz="1600" spc="18" dirty="0">
                <a:solidFill>
                  <a:srgbClr val="000000"/>
                </a:solidFill>
                <a:latin typeface="Roboto"/>
                <a:ea typeface="Roboto"/>
                <a:cs typeface="Roboto"/>
                <a:sym typeface="Roboto"/>
              </a:rPr>
              <a:t>Read to your child at home, every day.</a:t>
            </a:r>
          </a:p>
          <a:p>
            <a:pPr algn="l">
              <a:lnSpc>
                <a:spcPts val="1746"/>
              </a:lnSpc>
            </a:pPr>
            <a:endParaRPr lang="en-US" sz="1600" spc="18" dirty="0">
              <a:solidFill>
                <a:srgbClr val="000000"/>
              </a:solidFill>
              <a:latin typeface="Roboto"/>
              <a:ea typeface="Roboto"/>
              <a:cs typeface="Roboto"/>
              <a:sym typeface="Roboto"/>
            </a:endParaRPr>
          </a:p>
          <a:p>
            <a:pPr algn="l">
              <a:lnSpc>
                <a:spcPts val="1746"/>
              </a:lnSpc>
            </a:pPr>
            <a:r>
              <a:rPr lang="en-US" sz="1600" spc="18" dirty="0">
                <a:solidFill>
                  <a:srgbClr val="000000"/>
                </a:solidFill>
                <a:latin typeface="Roboto"/>
                <a:ea typeface="Roboto"/>
                <a:cs typeface="Roboto"/>
                <a:sym typeface="Roboto"/>
              </a:rPr>
              <a:t>Singing Nursery Rhymes together – we will let you know which Nursery Rhymes we are learning each week on Class Dojo.</a:t>
            </a:r>
          </a:p>
          <a:p>
            <a:pPr algn="l">
              <a:lnSpc>
                <a:spcPts val="1746"/>
              </a:lnSpc>
            </a:pPr>
            <a:endParaRPr lang="en-US" sz="1600" spc="18" dirty="0">
              <a:solidFill>
                <a:srgbClr val="000000"/>
              </a:solidFill>
              <a:latin typeface="Roboto"/>
              <a:ea typeface="Roboto"/>
              <a:cs typeface="Roboto"/>
              <a:sym typeface="Roboto"/>
            </a:endParaRPr>
          </a:p>
          <a:p>
            <a:pPr algn="l">
              <a:lnSpc>
                <a:spcPts val="1746"/>
              </a:lnSpc>
            </a:pPr>
            <a:r>
              <a:rPr lang="en-US" sz="1600" spc="18" dirty="0">
                <a:solidFill>
                  <a:srgbClr val="000000"/>
                </a:solidFill>
                <a:latin typeface="Roboto"/>
                <a:ea typeface="Roboto"/>
                <a:cs typeface="Roboto"/>
                <a:sym typeface="Roboto"/>
              </a:rPr>
              <a:t>Make sure you accept the Class Dojo invitation</a:t>
            </a:r>
          </a:p>
          <a:p>
            <a:pPr algn="l">
              <a:lnSpc>
                <a:spcPts val="1746"/>
              </a:lnSpc>
            </a:pPr>
            <a:endParaRPr lang="en-US" sz="1600" spc="18" dirty="0">
              <a:solidFill>
                <a:srgbClr val="000000"/>
              </a:solidFill>
              <a:latin typeface="Roboto"/>
              <a:ea typeface="Roboto"/>
              <a:cs typeface="Roboto"/>
              <a:sym typeface="Roboto"/>
            </a:endParaRPr>
          </a:p>
          <a:p>
            <a:pPr algn="l">
              <a:lnSpc>
                <a:spcPts val="1746"/>
              </a:lnSpc>
            </a:pPr>
            <a:endParaRPr lang="en-US" sz="1600" spc="18" dirty="0">
              <a:solidFill>
                <a:srgbClr val="000000"/>
              </a:solidFill>
              <a:latin typeface="Roboto"/>
              <a:ea typeface="Roboto"/>
              <a:cs typeface="Roboto"/>
              <a:sym typeface="Roboto"/>
            </a:endParaRPr>
          </a:p>
          <a:p>
            <a:pPr algn="l">
              <a:lnSpc>
                <a:spcPts val="1746"/>
              </a:lnSpc>
            </a:pPr>
            <a:r>
              <a:rPr lang="en-US" sz="1600" spc="18" dirty="0">
                <a:solidFill>
                  <a:srgbClr val="000000"/>
                </a:solidFill>
                <a:latin typeface="Roboto"/>
                <a:ea typeface="Roboto"/>
                <a:cs typeface="Roboto"/>
                <a:sym typeface="Roboto"/>
              </a:rPr>
              <a:t>Send in a family photo of your child can talk about who is in their family.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EC72A5CD1F3B428CA61C2F075809FA" ma:contentTypeVersion="11" ma:contentTypeDescription="Create a new document." ma:contentTypeScope="" ma:versionID="773fcb41b80e4a21a92703eaed14419a">
  <xsd:schema xmlns:xsd="http://www.w3.org/2001/XMLSchema" xmlns:xs="http://www.w3.org/2001/XMLSchema" xmlns:p="http://schemas.microsoft.com/office/2006/metadata/properties" xmlns:ns2="87fbf535-62f4-4f73-8e4e-90631a6611da" xmlns:ns3="f0f4da6c-3674-4c9c-a6da-79b4cac209cf" targetNamespace="http://schemas.microsoft.com/office/2006/metadata/properties" ma:root="true" ma:fieldsID="5060a4bb48387286f81cc3af7d5f7e9c" ns2:_="" ns3:_="">
    <xsd:import namespace="87fbf535-62f4-4f73-8e4e-90631a6611da"/>
    <xsd:import namespace="f0f4da6c-3674-4c9c-a6da-79b4cac209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f535-62f4-4f73-8e4e-90631a6611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d155f58-06c7-482a-be83-bba02eae4bd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f4da6c-3674-4c9c-a6da-79b4cac209c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df0ba9e-1c47-4861-a527-08820e4a25dc}" ma:internalName="TaxCatchAll" ma:showField="CatchAllData" ma:web="f0f4da6c-3674-4c9c-a6da-79b4cac209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0f4da6c-3674-4c9c-a6da-79b4cac209cf" xsi:nil="true"/>
    <lcf76f155ced4ddcb4097134ff3c332f xmlns="87fbf535-62f4-4f73-8e4e-90631a6611d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B6BFD74-1C74-48B0-8A8B-5FADDBE9DB03}"/>
</file>

<file path=customXml/itemProps2.xml><?xml version="1.0" encoding="utf-8"?>
<ds:datastoreItem xmlns:ds="http://schemas.openxmlformats.org/officeDocument/2006/customXml" ds:itemID="{D5FA19EE-E3FB-49EB-943E-A370797F1EF0}"/>
</file>

<file path=customXml/itemProps3.xml><?xml version="1.0" encoding="utf-8"?>
<ds:datastoreItem xmlns:ds="http://schemas.openxmlformats.org/officeDocument/2006/customXml" ds:itemID="{1E2836DB-4635-4EAD-BEF0-99F70D8A19D5}"/>
</file>

<file path=docProps/app.xml><?xml version="1.0" encoding="utf-8"?>
<Properties xmlns="http://schemas.openxmlformats.org/officeDocument/2006/extended-properties" xmlns:vt="http://schemas.openxmlformats.org/officeDocument/2006/docPropsVTypes">
  <TotalTime>933</TotalTime>
  <Words>578</Words>
  <Application>Microsoft Office PowerPoint</Application>
  <PresentationFormat>Custom</PresentationFormat>
  <Paragraphs>41</Paragraphs>
  <Slides>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Roboto</vt:lpstr>
      <vt:lpstr>Roboto Bold</vt:lpstr>
      <vt:lpstr>Apricots</vt:lpstr>
      <vt:lpstr>Calibri</vt:lpstr>
      <vt:lpstr>Lovelace</vt:lpstr>
      <vt:lpstr>Arial</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 to School Weekly Newsletter Pastel Colors in Boho Style</dc:title>
  <dc:creator>Sarah Sweeney</dc:creator>
  <cp:lastModifiedBy>Rebecca Shaw</cp:lastModifiedBy>
  <cp:revision>37</cp:revision>
  <dcterms:created xsi:type="dcterms:W3CDTF">2006-08-16T00:00:00Z</dcterms:created>
  <dcterms:modified xsi:type="dcterms:W3CDTF">2026-09-02T11:15:00Z</dcterms:modified>
  <dc:identifier>DAGtsG4rA0Y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0x010100B4EC72A5CD1F3B428CA61C2F075809FA</vt:lpwstr>
  </property>
</Properties>
</file>