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docProps/app.xml" ContentType="application/vnd.openxmlformats-officedocument.extended-properties+xml"/>
  <Override PartName="/docProps/core.xml" ContentType="application/vnd.openxmlformats-package.core-properties+xml"/>
  <Override PartName="/ppt/slides/slide2.xml" ContentType="application/vnd.openxmlformats-officedocument.presentationml.slide+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slideLayouts/slideLayout8.xml" ContentType="application/vnd.openxmlformats-officedocument.presentationml.slideLayout+xml"/>
  <Override PartName="/ppt/viewProps.xml" ContentType="application/vnd.openxmlformats-officedocument.presentationml.viewProp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7556500" cy="10693400"/>
  <p:notesSz cx="6858000" cy="9144000"/>
  <p:embeddedFontLst>
    <p:embeddedFont>
      <p:font typeface="Apricots" panose="020B0604020202020204" charset="0"/>
      <p:regular r:id="rId5"/>
    </p:embeddedFont>
    <p:embeddedFont>
      <p:font typeface="Lovelace" panose="020B0604020202020204" charset="0"/>
      <p:regular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60" d="100"/>
          <a:sy n="60" d="100"/>
        </p:scale>
        <p:origin x="1756" y="-2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microsoft.com/office/2016/11/relationships/changesInfo" Target="changesInfos/changesInfo1.xml"/><Relationship Id="rId5" Type="http://schemas.openxmlformats.org/officeDocument/2006/relationships/font" Target="fonts/font1.fntdata"/><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 Id="rId14"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de Cartledge" userId="8132d64e-e380-4003-8960-04409e7302ec" providerId="ADAL" clId="{18151502-238C-4515-9249-A54F4E5E59FC}"/>
    <pc:docChg chg="custSel modSld">
      <pc:chgData name="Jade Cartledge" userId="8132d64e-e380-4003-8960-04409e7302ec" providerId="ADAL" clId="{18151502-238C-4515-9249-A54F4E5E59FC}" dt="2026-09-02T13:47:55.016" v="757" actId="20577"/>
      <pc:docMkLst>
        <pc:docMk/>
      </pc:docMkLst>
      <pc:sldChg chg="modSp mod">
        <pc:chgData name="Jade Cartledge" userId="8132d64e-e380-4003-8960-04409e7302ec" providerId="ADAL" clId="{18151502-238C-4515-9249-A54F4E5E59FC}" dt="2026-09-02T07:11:53.681" v="57" actId="14100"/>
        <pc:sldMkLst>
          <pc:docMk/>
          <pc:sldMk cId="0" sldId="256"/>
        </pc:sldMkLst>
        <pc:spChg chg="mod">
          <ac:chgData name="Jade Cartledge" userId="8132d64e-e380-4003-8960-04409e7302ec" providerId="ADAL" clId="{18151502-238C-4515-9249-A54F4E5E59FC}" dt="2026-09-02T07:11:14.089" v="20" actId="6549"/>
          <ac:spMkLst>
            <pc:docMk/>
            <pc:sldMk cId="0" sldId="256"/>
            <ac:spMk id="22" creationId="{00000000-0000-0000-0000-000000000000}"/>
          </ac:spMkLst>
        </pc:spChg>
        <pc:spChg chg="mod">
          <ac:chgData name="Jade Cartledge" userId="8132d64e-e380-4003-8960-04409e7302ec" providerId="ADAL" clId="{18151502-238C-4515-9249-A54F4E5E59FC}" dt="2026-09-02T07:11:53.681" v="57" actId="14100"/>
          <ac:spMkLst>
            <pc:docMk/>
            <pc:sldMk cId="0" sldId="256"/>
            <ac:spMk id="24" creationId="{00000000-0000-0000-0000-000000000000}"/>
          </ac:spMkLst>
        </pc:spChg>
      </pc:sldChg>
      <pc:sldChg chg="modSp mod">
        <pc:chgData name="Jade Cartledge" userId="8132d64e-e380-4003-8960-04409e7302ec" providerId="ADAL" clId="{18151502-238C-4515-9249-A54F4E5E59FC}" dt="2026-09-02T13:47:55.016" v="757" actId="20577"/>
        <pc:sldMkLst>
          <pc:docMk/>
          <pc:sldMk cId="0" sldId="257"/>
        </pc:sldMkLst>
        <pc:spChg chg="mod">
          <ac:chgData name="Jade Cartledge" userId="8132d64e-e380-4003-8960-04409e7302ec" providerId="ADAL" clId="{18151502-238C-4515-9249-A54F4E5E59FC}" dt="2026-09-02T13:40:06.472" v="586" actId="1076"/>
          <ac:spMkLst>
            <pc:docMk/>
            <pc:sldMk cId="0" sldId="257"/>
            <ac:spMk id="5" creationId="{00000000-0000-0000-0000-000000000000}"/>
          </ac:spMkLst>
        </pc:spChg>
        <pc:spChg chg="mod">
          <ac:chgData name="Jade Cartledge" userId="8132d64e-e380-4003-8960-04409e7302ec" providerId="ADAL" clId="{18151502-238C-4515-9249-A54F4E5E59FC}" dt="2026-09-02T07:26:22.160" v="251" actId="20577"/>
          <ac:spMkLst>
            <pc:docMk/>
            <pc:sldMk cId="0" sldId="257"/>
            <ac:spMk id="18" creationId="{00000000-0000-0000-0000-000000000000}"/>
          </ac:spMkLst>
        </pc:spChg>
        <pc:spChg chg="mod">
          <ac:chgData name="Jade Cartledge" userId="8132d64e-e380-4003-8960-04409e7302ec" providerId="ADAL" clId="{18151502-238C-4515-9249-A54F4E5E59FC}" dt="2026-09-02T13:47:55.016" v="757" actId="20577"/>
          <ac:spMkLst>
            <pc:docMk/>
            <pc:sldMk cId="0" sldId="257"/>
            <ac:spMk id="19" creationId="{00000000-0000-0000-0000-000000000000}"/>
          </ac:spMkLst>
        </pc:spChg>
        <pc:spChg chg="mod">
          <ac:chgData name="Jade Cartledge" userId="8132d64e-e380-4003-8960-04409e7302ec" providerId="ADAL" clId="{18151502-238C-4515-9249-A54F4E5E59FC}" dt="2026-09-02T07:29:40.413" v="585" actId="20577"/>
          <ac:spMkLst>
            <pc:docMk/>
            <pc:sldMk cId="0" sldId="257"/>
            <ac:spMk id="24" creationId="{D3BA5274-C6BF-4253-B916-E991DEC26D6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9CF9B-40B4-42F4-9767-B9744180E925}" type="datetimeFigureOut">
              <a:rPr lang="en-GB" smtClean="0"/>
              <a:t>02/09/2026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6BC418-E227-451F-93E3-78B6978AE991}" type="slidenum">
              <a:rPr lang="en-GB" smtClean="0"/>
              <a:t>‹#›</a:t>
            </a:fld>
            <a:endParaRPr lang="en-GB"/>
          </a:p>
        </p:txBody>
      </p:sp>
    </p:spTree>
    <p:extLst>
      <p:ext uri="{BB962C8B-B14F-4D97-AF65-F5344CB8AC3E}">
        <p14:creationId xmlns:p14="http://schemas.microsoft.com/office/powerpoint/2010/main" val="399977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6BC418-E227-451F-93E3-78B6978AE991}" type="slidenum">
              <a:rPr lang="en-GB" smtClean="0"/>
              <a:t>1</a:t>
            </a:fld>
            <a:endParaRPr lang="en-GB"/>
          </a:p>
        </p:txBody>
      </p:sp>
    </p:spTree>
    <p:extLst>
      <p:ext uri="{BB962C8B-B14F-4D97-AF65-F5344CB8AC3E}">
        <p14:creationId xmlns:p14="http://schemas.microsoft.com/office/powerpoint/2010/main" val="94619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grpSp>
        <p:nvGrpSpPr>
          <p:cNvPr id="2" name="Group 2"/>
          <p:cNvGrpSpPr/>
          <p:nvPr/>
        </p:nvGrpSpPr>
        <p:grpSpPr>
          <a:xfrm>
            <a:off x="-2876" y="0"/>
            <a:ext cx="7559376" cy="1829549"/>
            <a:chOff x="0" y="0"/>
            <a:chExt cx="2928019" cy="655669"/>
          </a:xfrm>
        </p:grpSpPr>
        <p:sp>
          <p:nvSpPr>
            <p:cNvPr id="3" name="Freeform 3"/>
            <p:cNvSpPr/>
            <p:nvPr/>
          </p:nvSpPr>
          <p:spPr>
            <a:xfrm>
              <a:off x="0" y="0"/>
              <a:ext cx="2928019" cy="655669"/>
            </a:xfrm>
            <a:custGeom>
              <a:avLst/>
              <a:gdLst/>
              <a:ahLst/>
              <a:cxnLst/>
              <a:rect l="l" t="t" r="r" b="b"/>
              <a:pathLst>
                <a:path w="2928019" h="655669">
                  <a:moveTo>
                    <a:pt x="0" y="0"/>
                  </a:moveTo>
                  <a:lnTo>
                    <a:pt x="2928019" y="0"/>
                  </a:lnTo>
                  <a:lnTo>
                    <a:pt x="2928019" y="655669"/>
                  </a:lnTo>
                  <a:lnTo>
                    <a:pt x="0" y="655669"/>
                  </a:lnTo>
                  <a:close/>
                </a:path>
              </a:pathLst>
            </a:custGeom>
            <a:solidFill>
              <a:srgbClr val="FFFFFF"/>
            </a:solidFill>
          </p:spPr>
          <p:txBody>
            <a:bodyPr/>
            <a:lstStyle/>
            <a:p>
              <a:endParaRPr lang="en-GB"/>
            </a:p>
          </p:txBody>
        </p:sp>
        <p:sp>
          <p:nvSpPr>
            <p:cNvPr id="4" name="TextBox 4"/>
            <p:cNvSpPr txBox="1"/>
            <p:nvPr/>
          </p:nvSpPr>
          <p:spPr>
            <a:xfrm>
              <a:off x="0" y="-28575"/>
              <a:ext cx="2928019" cy="684244"/>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a:off x="3587618" y="2192907"/>
            <a:ext cx="3736066" cy="3805253"/>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6" name="Freeform 6"/>
          <p:cNvSpPr/>
          <p:nvPr/>
        </p:nvSpPr>
        <p:spPr>
          <a:xfrm>
            <a:off x="246480" y="1868251"/>
            <a:ext cx="3110760" cy="4227306"/>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4"/>
                </a:ext>
              </a:extLst>
            </a:blip>
            <a:stretch>
              <a:fillRect l="-3278"/>
            </a:stretch>
          </a:blipFill>
        </p:spPr>
        <p:txBody>
          <a:bodyPr/>
          <a:lstStyle/>
          <a:p>
            <a:endParaRPr lang="en-GB"/>
          </a:p>
        </p:txBody>
      </p:sp>
      <p:sp>
        <p:nvSpPr>
          <p:cNvPr id="7" name="Freeform 7"/>
          <p:cNvSpPr/>
          <p:nvPr/>
        </p:nvSpPr>
        <p:spPr>
          <a:xfrm>
            <a:off x="303750" y="6192953"/>
            <a:ext cx="7019934" cy="418705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5"/>
                </a:ext>
              </a:extLst>
            </a:blip>
            <a:stretch>
              <a:fillRect b="-9762"/>
            </a:stretch>
          </a:blipFill>
        </p:spPr>
        <p:txBody>
          <a:bodyPr/>
          <a:lstStyle/>
          <a:p>
            <a:endParaRPr lang="en-GB" dirty="0"/>
          </a:p>
        </p:txBody>
      </p:sp>
      <p:sp>
        <p:nvSpPr>
          <p:cNvPr id="9" name="Freeform 9"/>
          <p:cNvSpPr/>
          <p:nvPr/>
        </p:nvSpPr>
        <p:spPr>
          <a:xfrm>
            <a:off x="4652876" y="305562"/>
            <a:ext cx="1426250" cy="1218425"/>
          </a:xfrm>
          <a:custGeom>
            <a:avLst/>
            <a:gdLst/>
            <a:ahLst/>
            <a:cxnLst/>
            <a:rect l="l" t="t" r="r" b="b"/>
            <a:pathLst>
              <a:path w="1426250" h="1218425">
                <a:moveTo>
                  <a:pt x="0" y="0"/>
                </a:moveTo>
                <a:lnTo>
                  <a:pt x="1426250" y="0"/>
                </a:lnTo>
                <a:lnTo>
                  <a:pt x="1426250" y="1218425"/>
                </a:lnTo>
                <a:lnTo>
                  <a:pt x="0" y="1218425"/>
                </a:lnTo>
                <a:lnTo>
                  <a:pt x="0" y="0"/>
                </a:lnTo>
                <a:close/>
              </a:path>
            </a:pathLst>
          </a:custGeom>
          <a:blipFill>
            <a:blip r:embed="rId6"/>
            <a:stretch>
              <a:fillRect/>
            </a:stretch>
          </a:blipFill>
        </p:spPr>
        <p:txBody>
          <a:bodyPr/>
          <a:lstStyle/>
          <a:p>
            <a:endParaRPr lang="en-GB"/>
          </a:p>
        </p:txBody>
      </p:sp>
      <p:sp>
        <p:nvSpPr>
          <p:cNvPr id="10" name="Freeform 10"/>
          <p:cNvSpPr/>
          <p:nvPr/>
        </p:nvSpPr>
        <p:spPr>
          <a:xfrm>
            <a:off x="6079126" y="205955"/>
            <a:ext cx="1386311" cy="1417640"/>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7"/>
            <a:stretch>
              <a:fillRect/>
            </a:stretch>
          </a:blipFill>
        </p:spPr>
        <p:txBody>
          <a:bodyPr/>
          <a:lstStyle/>
          <a:p>
            <a:endParaRPr lang="en-GB"/>
          </a:p>
        </p:txBody>
      </p:sp>
      <p:sp>
        <p:nvSpPr>
          <p:cNvPr id="11" name="Freeform 11"/>
          <p:cNvSpPr/>
          <p:nvPr/>
        </p:nvSpPr>
        <p:spPr>
          <a:xfrm>
            <a:off x="6883762" y="945401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8"/>
            <a:stretch>
              <a:fillRect/>
            </a:stretch>
          </a:blipFill>
        </p:spPr>
        <p:txBody>
          <a:bodyPr/>
          <a:lstStyle/>
          <a:p>
            <a:endParaRPr lang="en-GB"/>
          </a:p>
        </p:txBody>
      </p:sp>
      <p:sp>
        <p:nvSpPr>
          <p:cNvPr id="12" name="TextBox 12"/>
          <p:cNvSpPr txBox="1"/>
          <p:nvPr/>
        </p:nvSpPr>
        <p:spPr>
          <a:xfrm>
            <a:off x="-2876" y="433076"/>
            <a:ext cx="4930794" cy="1329799"/>
          </a:xfrm>
          <a:prstGeom prst="rect">
            <a:avLst/>
          </a:prstGeom>
        </p:spPr>
        <p:txBody>
          <a:bodyPr lIns="0" tIns="0" rIns="0" bIns="0" rtlCol="0" anchor="t">
            <a:spAutoFit/>
          </a:bodyPr>
          <a:lstStyle/>
          <a:p>
            <a:pPr algn="ctr">
              <a:lnSpc>
                <a:spcPts val="10877"/>
              </a:lnSpc>
            </a:pPr>
            <a:r>
              <a:rPr lang="en-US" sz="7769" dirty="0">
                <a:solidFill>
                  <a:srgbClr val="000000"/>
                </a:solidFill>
                <a:latin typeface="Apricots"/>
                <a:ea typeface="Apricots"/>
                <a:cs typeface="Apricots"/>
                <a:sym typeface="Apricots"/>
              </a:rPr>
              <a:t>Newsletter</a:t>
            </a:r>
          </a:p>
        </p:txBody>
      </p:sp>
      <p:sp>
        <p:nvSpPr>
          <p:cNvPr id="13" name="TextBox 13"/>
          <p:cNvSpPr txBox="1"/>
          <p:nvPr/>
        </p:nvSpPr>
        <p:spPr>
          <a:xfrm>
            <a:off x="0" y="132792"/>
            <a:ext cx="2559050" cy="619016"/>
          </a:xfrm>
          <a:prstGeom prst="rect">
            <a:avLst/>
          </a:prstGeom>
        </p:spPr>
        <p:txBody>
          <a:bodyPr wrap="square" lIns="0" tIns="0" rIns="0" bIns="0" rtlCol="0" anchor="t">
            <a:spAutoFit/>
          </a:bodyPr>
          <a:lstStyle/>
          <a:p>
            <a:pPr algn="ctr">
              <a:lnSpc>
                <a:spcPts val="5024"/>
              </a:lnSpc>
            </a:pPr>
            <a:r>
              <a:rPr lang="en-US" sz="3589" dirty="0">
                <a:solidFill>
                  <a:srgbClr val="FD0606"/>
                </a:solidFill>
                <a:latin typeface="Lovelace"/>
                <a:ea typeface="Lovelace"/>
                <a:cs typeface="Lovelace"/>
                <a:sym typeface="Lovelace"/>
              </a:rPr>
              <a:t>Reception</a:t>
            </a:r>
          </a:p>
        </p:txBody>
      </p:sp>
      <p:sp>
        <p:nvSpPr>
          <p:cNvPr id="14" name="TextBox 14"/>
          <p:cNvSpPr txBox="1"/>
          <p:nvPr/>
        </p:nvSpPr>
        <p:spPr>
          <a:xfrm>
            <a:off x="590436" y="2942396"/>
            <a:ext cx="2422849" cy="347275"/>
          </a:xfrm>
          <a:prstGeom prst="rect">
            <a:avLst/>
          </a:prstGeom>
        </p:spPr>
        <p:txBody>
          <a:bodyPr wrap="square" lIns="0" tIns="0" rIns="0" bIns="0" rtlCol="0" anchor="t">
            <a:spAutoFit/>
          </a:bodyPr>
          <a:lstStyle/>
          <a:p>
            <a:pPr algn="ctr">
              <a:lnSpc>
                <a:spcPts val="2696"/>
              </a:lnSpc>
              <a:spcBef>
                <a:spcPct val="0"/>
              </a:spcBef>
            </a:pPr>
            <a:r>
              <a:rPr lang="en-US" sz="2800" spc="61" dirty="0">
                <a:solidFill>
                  <a:srgbClr val="000000"/>
                </a:solidFill>
                <a:latin typeface="Apricots" panose="020B0604020202020204" charset="0"/>
                <a:ea typeface="Bebas Neue"/>
                <a:cs typeface="Bebas Neue"/>
                <a:sym typeface="Bebas Neue"/>
              </a:rPr>
              <a:t>Welcome!</a:t>
            </a:r>
          </a:p>
        </p:txBody>
      </p:sp>
      <p:sp>
        <p:nvSpPr>
          <p:cNvPr id="15" name="TextBox 15"/>
          <p:cNvSpPr txBox="1"/>
          <p:nvPr/>
        </p:nvSpPr>
        <p:spPr>
          <a:xfrm>
            <a:off x="3984084" y="3053576"/>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Timetable</a:t>
            </a:r>
          </a:p>
        </p:txBody>
      </p:sp>
      <p:sp>
        <p:nvSpPr>
          <p:cNvPr id="17" name="TextBox 17"/>
          <p:cNvSpPr txBox="1"/>
          <p:nvPr/>
        </p:nvSpPr>
        <p:spPr>
          <a:xfrm>
            <a:off x="2074798" y="6452670"/>
            <a:ext cx="3103329" cy="292516"/>
          </a:xfrm>
          <a:prstGeom prst="rect">
            <a:avLst/>
          </a:prstGeom>
        </p:spPr>
        <p:txBody>
          <a:bodyPr lIns="0" tIns="0" rIns="0" bIns="0" rtlCol="0" anchor="t">
            <a:spAutoFit/>
          </a:bodyPr>
          <a:lstStyle/>
          <a:p>
            <a:pPr algn="ctr">
              <a:lnSpc>
                <a:spcPts val="1964"/>
              </a:lnSpc>
            </a:pPr>
            <a:r>
              <a:rPr lang="en-US" sz="3200" spc="61" dirty="0">
                <a:solidFill>
                  <a:srgbClr val="000000"/>
                </a:solidFill>
                <a:latin typeface="Apricots" panose="020B0604020202020204" charset="0"/>
                <a:ea typeface="Bebas Neue"/>
                <a:cs typeface="Bebas Neue"/>
                <a:sym typeface="Bebas Neue"/>
              </a:rPr>
              <a:t>Reading at home</a:t>
            </a:r>
          </a:p>
        </p:txBody>
      </p:sp>
      <p:sp>
        <p:nvSpPr>
          <p:cNvPr id="18" name="TextBox 18"/>
          <p:cNvSpPr txBox="1"/>
          <p:nvPr/>
        </p:nvSpPr>
        <p:spPr>
          <a:xfrm>
            <a:off x="449049" y="3341884"/>
            <a:ext cx="2872001" cy="2596673"/>
          </a:xfrm>
          <a:prstGeom prst="rect">
            <a:avLst/>
          </a:prstGeom>
        </p:spPr>
        <p:txBody>
          <a:bodyPr wrap="square" lIns="0" tIns="0" rIns="0" bIns="0" rtlCol="0" anchor="t">
            <a:spAutoFit/>
          </a:bodyPr>
          <a:lstStyle/>
          <a:p>
            <a:pPr>
              <a:lnSpc>
                <a:spcPts val="1746"/>
              </a:lnSpc>
              <a:spcBef>
                <a:spcPct val="0"/>
              </a:spcBef>
            </a:pPr>
            <a:r>
              <a:rPr lang="en-US" sz="1200" dirty="0">
                <a:solidFill>
                  <a:srgbClr val="000000"/>
                </a:solidFill>
                <a:latin typeface="Arial" panose="020B0604020202020204" pitchFamily="34" charset="0"/>
                <a:ea typeface="Roboto"/>
                <a:cs typeface="Arial" panose="020B0604020202020204" pitchFamily="34" charset="0"/>
                <a:sym typeface="Roboto"/>
              </a:rPr>
              <a:t>Welcome to Reception class! </a:t>
            </a:r>
          </a:p>
          <a:p>
            <a:pPr>
              <a:lnSpc>
                <a:spcPts val="1746"/>
              </a:lnSpc>
              <a:spcBef>
                <a:spcPct val="0"/>
              </a:spcBef>
            </a:pPr>
            <a:r>
              <a:rPr lang="en-US" sz="1200" dirty="0">
                <a:solidFill>
                  <a:srgbClr val="000000"/>
                </a:solidFill>
                <a:latin typeface="Arial" panose="020B0604020202020204" pitchFamily="34" charset="0"/>
                <a:ea typeface="Roboto"/>
                <a:cs typeface="Arial" panose="020B0604020202020204" pitchFamily="34" charset="0"/>
                <a:sym typeface="Roboto"/>
              </a:rPr>
              <a:t>This is such a special year filled with new experiences, friendships, and lots of learning through play. Our focus for the first few weeks will be helping the children settle in, feel happy and confident, and get to know their new routines.</a:t>
            </a:r>
          </a:p>
          <a:p>
            <a:pPr>
              <a:lnSpc>
                <a:spcPts val="1746"/>
              </a:lnSpc>
              <a:spcBef>
                <a:spcPct val="0"/>
              </a:spcBef>
            </a:pPr>
            <a:endParaRPr lang="en-US" sz="1200" dirty="0">
              <a:solidFill>
                <a:srgbClr val="000000"/>
              </a:solidFill>
              <a:latin typeface="Arial" panose="020B0604020202020204" pitchFamily="34" charset="0"/>
              <a:ea typeface="Roboto"/>
              <a:cs typeface="Arial" panose="020B0604020202020204" pitchFamily="34" charset="0"/>
              <a:sym typeface="Roboto"/>
            </a:endParaRPr>
          </a:p>
          <a:p>
            <a:pPr>
              <a:lnSpc>
                <a:spcPts val="1746"/>
              </a:lnSpc>
              <a:spcBef>
                <a:spcPct val="0"/>
              </a:spcBef>
            </a:pPr>
            <a:r>
              <a:rPr lang="en-US" sz="1200" dirty="0">
                <a:solidFill>
                  <a:srgbClr val="000000"/>
                </a:solidFill>
                <a:latin typeface="Arial" panose="020B0604020202020204" pitchFamily="34" charset="0"/>
                <a:ea typeface="Roboto"/>
                <a:cs typeface="Arial" panose="020B0604020202020204" pitchFamily="34" charset="0"/>
                <a:sym typeface="Roboto"/>
              </a:rPr>
              <a:t>Please do come and speak with us if you have any questions or worries – we are here to support you and your child every step of the way.</a:t>
            </a:r>
          </a:p>
        </p:txBody>
      </p:sp>
      <p:sp>
        <p:nvSpPr>
          <p:cNvPr id="22" name="TextBox 22"/>
          <p:cNvSpPr txBox="1"/>
          <p:nvPr/>
        </p:nvSpPr>
        <p:spPr>
          <a:xfrm>
            <a:off x="3749396" y="3611825"/>
            <a:ext cx="3503354" cy="1289969"/>
          </a:xfrm>
          <a:prstGeom prst="rect">
            <a:avLst/>
          </a:prstGeom>
        </p:spPr>
        <p:txBody>
          <a:bodyPr wrap="square" lIns="0" tIns="0" rIns="0" bIns="0" rtlCol="0" anchor="t">
            <a:spAutoFit/>
          </a:bodyPr>
          <a:lstStyle/>
          <a:p>
            <a:pPr algn="l">
              <a:lnSpc>
                <a:spcPts val="1746"/>
              </a:lnSpc>
            </a:pPr>
            <a:r>
              <a:rPr lang="en-US" sz="1247" b="1" dirty="0">
                <a:solidFill>
                  <a:srgbClr val="000000"/>
                </a:solidFill>
                <a:latin typeface="Arial" panose="020B0604020202020204" pitchFamily="34" charset="0"/>
                <a:ea typeface="Roboto Bold"/>
                <a:cs typeface="Arial" panose="020B0604020202020204" pitchFamily="34" charset="0"/>
                <a:sym typeface="Roboto Bold"/>
              </a:rPr>
              <a:t>FRIDAY – </a:t>
            </a:r>
            <a:r>
              <a:rPr lang="en-US" sz="1247" dirty="0">
                <a:solidFill>
                  <a:srgbClr val="000000"/>
                </a:solidFill>
                <a:latin typeface="Arial" panose="020B0604020202020204" pitchFamily="34" charset="0"/>
                <a:ea typeface="Roboto Bold"/>
                <a:cs typeface="Arial" panose="020B0604020202020204" pitchFamily="34" charset="0"/>
                <a:sym typeface="Roboto Bold"/>
              </a:rPr>
              <a:t>Bring in reading diaries. Please make sure an adult has read with the child and signed the diary. </a:t>
            </a:r>
          </a:p>
          <a:p>
            <a:pPr algn="l">
              <a:lnSpc>
                <a:spcPts val="1746"/>
              </a:lnSpc>
            </a:pPr>
            <a:endParaRPr lang="en-US" sz="1247" b="1" dirty="0">
              <a:solidFill>
                <a:srgbClr val="000000"/>
              </a:solidFill>
              <a:latin typeface="Arial" panose="020B0604020202020204" pitchFamily="34" charset="0"/>
              <a:ea typeface="Roboto Bold"/>
              <a:cs typeface="Arial" panose="020B0604020202020204" pitchFamily="34" charset="0"/>
              <a:sym typeface="Roboto Bold"/>
            </a:endParaRPr>
          </a:p>
          <a:p>
            <a:pPr algn="l">
              <a:lnSpc>
                <a:spcPts val="1746"/>
              </a:lnSpc>
            </a:pPr>
            <a:r>
              <a:rPr lang="en-US" sz="1247" b="1" dirty="0">
                <a:solidFill>
                  <a:srgbClr val="000000"/>
                </a:solidFill>
                <a:latin typeface="Arial" panose="020B0604020202020204" pitchFamily="34" charset="0"/>
                <a:ea typeface="Roboto Bold"/>
                <a:cs typeface="Arial" panose="020B0604020202020204" pitchFamily="34" charset="0"/>
                <a:sym typeface="Roboto Bold"/>
              </a:rPr>
              <a:t>TUESDAY– </a:t>
            </a:r>
            <a:r>
              <a:rPr lang="en-US" sz="1247" dirty="0">
                <a:solidFill>
                  <a:srgbClr val="000000"/>
                </a:solidFill>
                <a:latin typeface="Arial" panose="020B0604020202020204" pitchFamily="34" charset="0"/>
                <a:ea typeface="Roboto Bold"/>
                <a:cs typeface="Arial" panose="020B0604020202020204" pitchFamily="34" charset="0"/>
                <a:sym typeface="Roboto Bold"/>
              </a:rPr>
              <a:t>PE Day. Children to come to school in full PE Kits.</a:t>
            </a:r>
          </a:p>
        </p:txBody>
      </p:sp>
      <p:sp>
        <p:nvSpPr>
          <p:cNvPr id="24" name="TextBox 24"/>
          <p:cNvSpPr txBox="1"/>
          <p:nvPr/>
        </p:nvSpPr>
        <p:spPr>
          <a:xfrm>
            <a:off x="1720850" y="5744627"/>
            <a:ext cx="1457939" cy="248401"/>
          </a:xfrm>
          <a:prstGeom prst="rect">
            <a:avLst/>
          </a:prstGeom>
        </p:spPr>
        <p:txBody>
          <a:bodyPr wrap="square" lIns="0" tIns="0" rIns="0" bIns="0" rtlCol="0" anchor="t">
            <a:spAutoFit/>
          </a:bodyPr>
          <a:lstStyle/>
          <a:p>
            <a:pPr algn="ctr">
              <a:lnSpc>
                <a:spcPts val="2079"/>
              </a:lnSpc>
            </a:pPr>
            <a:r>
              <a:rPr lang="en-US" sz="1485" dirty="0">
                <a:solidFill>
                  <a:srgbClr val="000000"/>
                </a:solidFill>
                <a:latin typeface="Apricots"/>
                <a:ea typeface="Apricots"/>
                <a:cs typeface="Apricots"/>
                <a:sym typeface="Apricots"/>
              </a:rPr>
              <a:t>Miss Cartledge</a:t>
            </a:r>
          </a:p>
        </p:txBody>
      </p:sp>
      <p:sp>
        <p:nvSpPr>
          <p:cNvPr id="25" name="TextBox 24">
            <a:extLst>
              <a:ext uri="{FF2B5EF4-FFF2-40B4-BE49-F238E27FC236}">
                <a16:creationId xmlns:a16="http://schemas.microsoft.com/office/drawing/2014/main" id="{EB92FE0E-E786-4F06-8E60-D9B0FF6986CC}"/>
              </a:ext>
            </a:extLst>
          </p:cNvPr>
          <p:cNvSpPr txBox="1"/>
          <p:nvPr/>
        </p:nvSpPr>
        <p:spPr>
          <a:xfrm>
            <a:off x="462792" y="7002472"/>
            <a:ext cx="6874635" cy="2677656"/>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Reading at home is one of the best ways to help your child grow their vocabulary and improve their overall reading skills. Just 15 minutes of reading each night can make a big difference. When children read regularly, they learn new words in context, which helps them remember and use those words in their own writing. It also improves their understanding of what they read, making schoolwork easier. Unfortunately, more screen time and less reading have had a negative impact on children’s reading habits. Many children are now reading more slowly and with less understanding. By setting aside time to read each night, you can help your child build strong reading habits that support their success in school and beyond.</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Please sign the diary each time your child reads with an adult. Reading diaries are handed in every Monday and are  returned on Tuesday.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sp>
        <p:nvSpPr>
          <p:cNvPr id="5" name="Freeform 5"/>
          <p:cNvSpPr/>
          <p:nvPr/>
        </p:nvSpPr>
        <p:spPr>
          <a:xfrm>
            <a:off x="3548668" y="547754"/>
            <a:ext cx="3736066" cy="4529647"/>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dirty="0"/>
          </a:p>
        </p:txBody>
      </p:sp>
      <p:sp>
        <p:nvSpPr>
          <p:cNvPr id="6" name="Freeform 6"/>
          <p:cNvSpPr/>
          <p:nvPr/>
        </p:nvSpPr>
        <p:spPr>
          <a:xfrm>
            <a:off x="256415" y="273141"/>
            <a:ext cx="3110760" cy="4816752"/>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3"/>
                </a:ext>
              </a:extLst>
            </a:blip>
            <a:stretch>
              <a:fillRect l="-3278"/>
            </a:stretch>
          </a:blipFill>
        </p:spPr>
        <p:txBody>
          <a:bodyPr/>
          <a:lstStyle/>
          <a:p>
            <a:endParaRPr lang="en-GB"/>
          </a:p>
        </p:txBody>
      </p:sp>
      <p:sp>
        <p:nvSpPr>
          <p:cNvPr id="7" name="Freeform 7"/>
          <p:cNvSpPr/>
          <p:nvPr/>
        </p:nvSpPr>
        <p:spPr>
          <a:xfrm>
            <a:off x="330090" y="5414207"/>
            <a:ext cx="3037085" cy="468083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4"/>
                </a:ext>
              </a:extLst>
            </a:blip>
            <a:stretch>
              <a:fillRect b="-9762"/>
            </a:stretch>
          </a:blipFill>
        </p:spPr>
        <p:txBody>
          <a:bodyPr/>
          <a:lstStyle/>
          <a:p>
            <a:endParaRPr lang="en-GB"/>
          </a:p>
        </p:txBody>
      </p:sp>
      <p:sp>
        <p:nvSpPr>
          <p:cNvPr id="8" name="Freeform 8"/>
          <p:cNvSpPr/>
          <p:nvPr/>
        </p:nvSpPr>
        <p:spPr>
          <a:xfrm>
            <a:off x="3723413" y="5465019"/>
            <a:ext cx="3536120" cy="4680835"/>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5"/>
                </a:ext>
              </a:extLst>
            </a:blip>
            <a:stretch>
              <a:fillRect l="-1763" b="-41782"/>
            </a:stretch>
          </a:blipFill>
        </p:spPr>
        <p:txBody>
          <a:bodyPr/>
          <a:lstStyle/>
          <a:p>
            <a:endParaRPr lang="en-GB"/>
          </a:p>
        </p:txBody>
      </p:sp>
      <p:sp>
        <p:nvSpPr>
          <p:cNvPr id="11" name="Freeform 11"/>
          <p:cNvSpPr/>
          <p:nvPr/>
        </p:nvSpPr>
        <p:spPr>
          <a:xfrm>
            <a:off x="6664623" y="9376420"/>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6"/>
            <a:stretch>
              <a:fillRect/>
            </a:stretch>
          </a:blipFill>
        </p:spPr>
        <p:txBody>
          <a:bodyPr/>
          <a:lstStyle/>
          <a:p>
            <a:endParaRPr lang="en-GB"/>
          </a:p>
        </p:txBody>
      </p:sp>
      <p:sp>
        <p:nvSpPr>
          <p:cNvPr id="14" name="TextBox 14"/>
          <p:cNvSpPr txBox="1"/>
          <p:nvPr/>
        </p:nvSpPr>
        <p:spPr>
          <a:xfrm>
            <a:off x="581397" y="1343239"/>
            <a:ext cx="2450422" cy="319959"/>
          </a:xfrm>
          <a:prstGeom prst="rect">
            <a:avLst/>
          </a:prstGeom>
        </p:spPr>
        <p:txBody>
          <a:bodyPr wrap="square" lIns="0" tIns="0" rIns="0" bIns="0" rtlCol="0" anchor="t">
            <a:spAutoFit/>
          </a:bodyPr>
          <a:lstStyle/>
          <a:p>
            <a:pPr algn="l">
              <a:lnSpc>
                <a:spcPts val="2696"/>
              </a:lnSpc>
              <a:spcBef>
                <a:spcPct val="0"/>
              </a:spcBef>
            </a:pPr>
            <a:r>
              <a:rPr lang="en-US" sz="1926" spc="61" dirty="0">
                <a:solidFill>
                  <a:srgbClr val="000000"/>
                </a:solidFill>
                <a:latin typeface="Apricots" panose="020B0604020202020204" charset="0"/>
                <a:ea typeface="Bebas Neue"/>
                <a:cs typeface="Bebas Neue"/>
                <a:sym typeface="Bebas Neue"/>
              </a:rPr>
              <a:t>Classroom Highlights</a:t>
            </a:r>
          </a:p>
        </p:txBody>
      </p:sp>
      <p:sp>
        <p:nvSpPr>
          <p:cNvPr id="15" name="TextBox 15"/>
          <p:cNvSpPr txBox="1"/>
          <p:nvPr/>
        </p:nvSpPr>
        <p:spPr>
          <a:xfrm>
            <a:off x="3993123" y="1476600"/>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Upcoming Events</a:t>
            </a:r>
          </a:p>
        </p:txBody>
      </p:sp>
      <p:sp>
        <p:nvSpPr>
          <p:cNvPr id="16" name="TextBox 16"/>
          <p:cNvSpPr txBox="1"/>
          <p:nvPr/>
        </p:nvSpPr>
        <p:spPr>
          <a:xfrm>
            <a:off x="3980806" y="5800969"/>
            <a:ext cx="3074043" cy="267446"/>
          </a:xfrm>
          <a:prstGeom prst="rect">
            <a:avLst/>
          </a:prstGeom>
        </p:spPr>
        <p:txBody>
          <a:bodyPr wrap="square" lIns="0" tIns="0" rIns="0" bIns="0" rtlCol="0" anchor="t">
            <a:spAutoFit/>
          </a:bodyPr>
          <a:lstStyle/>
          <a:p>
            <a:pPr algn="ctr">
              <a:lnSpc>
                <a:spcPts val="1964"/>
              </a:lnSpc>
            </a:pPr>
            <a:r>
              <a:rPr lang="en-US" sz="2400" spc="61" dirty="0">
                <a:solidFill>
                  <a:srgbClr val="000000"/>
                </a:solidFill>
                <a:latin typeface="Apricots" panose="020B0604020202020204" charset="0"/>
                <a:ea typeface="Bebas Neue"/>
                <a:cs typeface="Bebas Neue"/>
                <a:sym typeface="Bebas Neue"/>
              </a:rPr>
              <a:t>Important Reminders</a:t>
            </a:r>
          </a:p>
        </p:txBody>
      </p:sp>
      <p:sp>
        <p:nvSpPr>
          <p:cNvPr id="17" name="TextBox 17"/>
          <p:cNvSpPr txBox="1"/>
          <p:nvPr/>
        </p:nvSpPr>
        <p:spPr>
          <a:xfrm>
            <a:off x="296967" y="5801686"/>
            <a:ext cx="3103329" cy="279948"/>
          </a:xfrm>
          <a:prstGeom prst="rect">
            <a:avLst/>
          </a:prstGeom>
        </p:spPr>
        <p:txBody>
          <a:bodyPr lIns="0" tIns="0" rIns="0" bIns="0" rtlCol="0" anchor="t">
            <a:spAutoFit/>
          </a:bodyPr>
          <a:lstStyle/>
          <a:p>
            <a:pPr algn="ctr">
              <a:lnSpc>
                <a:spcPts val="1964"/>
              </a:lnSpc>
            </a:pPr>
            <a:r>
              <a:rPr lang="en-US" sz="2800" spc="61" dirty="0">
                <a:solidFill>
                  <a:srgbClr val="000000"/>
                </a:solidFill>
                <a:latin typeface="Apricots" panose="020B0604020202020204" charset="0"/>
                <a:ea typeface="Bebas Neue"/>
                <a:cs typeface="Bebas Neue"/>
                <a:sym typeface="Bebas Neue"/>
              </a:rPr>
              <a:t>Homework</a:t>
            </a:r>
          </a:p>
        </p:txBody>
      </p:sp>
      <p:sp>
        <p:nvSpPr>
          <p:cNvPr id="18" name="TextBox 18"/>
          <p:cNvSpPr txBox="1"/>
          <p:nvPr/>
        </p:nvSpPr>
        <p:spPr>
          <a:xfrm>
            <a:off x="511208" y="1856938"/>
            <a:ext cx="2590799" cy="1948419"/>
          </a:xfrm>
          <a:prstGeom prst="rect">
            <a:avLst/>
          </a:prstGeom>
        </p:spPr>
        <p:txBody>
          <a:bodyPr wrap="square" lIns="0" tIns="0" rIns="0" bIns="0" rtlCol="0" anchor="t">
            <a:spAutoFit/>
          </a:bodyPr>
          <a:lstStyle/>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Our first week will be filled with exciting activities and new discoveries. We start with the theme ‘Marvellous Me’ where the children will create portraits of themselves and talk about their families. Please send in a photo of your family for us to share together. </a:t>
            </a:r>
          </a:p>
        </p:txBody>
      </p:sp>
      <p:sp>
        <p:nvSpPr>
          <p:cNvPr id="19" name="TextBox 19"/>
          <p:cNvSpPr txBox="1"/>
          <p:nvPr/>
        </p:nvSpPr>
        <p:spPr>
          <a:xfrm>
            <a:off x="4072869" y="2075061"/>
            <a:ext cx="2981980" cy="2166427"/>
          </a:xfrm>
          <a:prstGeom prst="rect">
            <a:avLst/>
          </a:prstGeom>
        </p:spPr>
        <p:txBody>
          <a:bodyPr lIns="0" tIns="0" rIns="0" bIns="0" rtlCol="0" anchor="t">
            <a:spAutoFit/>
          </a:bodyPr>
          <a:lstStyle/>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 </a:t>
            </a:r>
          </a:p>
          <a:p>
            <a:pPr algn="l">
              <a:lnSpc>
                <a:spcPts val="1746"/>
              </a:lnSpc>
              <a:spcBef>
                <a:spcPct val="0"/>
              </a:spcBef>
            </a:pPr>
            <a:endParaRPr lang="en-US" sz="1400" dirty="0">
              <a:solidFill>
                <a:srgbClr val="000000"/>
              </a:solidFill>
              <a:latin typeface="Arial" panose="020B0604020202020204" pitchFamily="34" charset="0"/>
              <a:ea typeface="Roboto"/>
              <a:cs typeface="Arial" panose="020B0604020202020204" pitchFamily="34" charset="0"/>
              <a:sym typeface="Roboto"/>
            </a:endParaRPr>
          </a:p>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Harvest Breakfast on Wednesday 14</a:t>
            </a:r>
            <a:r>
              <a:rPr lang="en-US" sz="1400" baseline="30000" dirty="0">
                <a:solidFill>
                  <a:srgbClr val="000000"/>
                </a:solidFill>
                <a:latin typeface="Arial" panose="020B0604020202020204" pitchFamily="34" charset="0"/>
                <a:ea typeface="Roboto"/>
                <a:cs typeface="Arial" panose="020B0604020202020204" pitchFamily="34" charset="0"/>
                <a:sym typeface="Roboto"/>
              </a:rPr>
              <a:t>th</a:t>
            </a:r>
            <a:r>
              <a:rPr lang="en-US" sz="1400" dirty="0">
                <a:solidFill>
                  <a:srgbClr val="000000"/>
                </a:solidFill>
                <a:latin typeface="Arial" panose="020B0604020202020204" pitchFamily="34" charset="0"/>
                <a:ea typeface="Roboto"/>
                <a:cs typeface="Arial" panose="020B0604020202020204" pitchFamily="34" charset="0"/>
                <a:sym typeface="Roboto"/>
              </a:rPr>
              <a:t> October. The children will come together to enjoy a special breakfast. </a:t>
            </a:r>
          </a:p>
          <a:p>
            <a:pPr algn="l">
              <a:lnSpc>
                <a:spcPts val="1746"/>
              </a:lnSpc>
              <a:spcBef>
                <a:spcPct val="0"/>
              </a:spcBef>
            </a:pPr>
            <a:endParaRPr lang="en-US" sz="1400" dirty="0">
              <a:solidFill>
                <a:srgbClr val="000000"/>
              </a:solidFill>
              <a:latin typeface="Arial" panose="020B0604020202020204" pitchFamily="34" charset="0"/>
              <a:ea typeface="Roboto"/>
              <a:cs typeface="Arial" panose="020B0604020202020204" pitchFamily="34" charset="0"/>
              <a:sym typeface="Roboto"/>
            </a:endParaRPr>
          </a:p>
          <a:p>
            <a:pPr algn="l">
              <a:lnSpc>
                <a:spcPts val="1746"/>
              </a:lnSpc>
              <a:spcBef>
                <a:spcPct val="0"/>
              </a:spcBef>
            </a:pPr>
            <a:r>
              <a:rPr lang="en-US" sz="1400" dirty="0">
                <a:solidFill>
                  <a:srgbClr val="000000"/>
                </a:solidFill>
                <a:latin typeface="Arial" panose="020B0604020202020204" pitchFamily="34" charset="0"/>
                <a:ea typeface="Roboto"/>
                <a:cs typeface="Arial" panose="020B0604020202020204" pitchFamily="34" charset="0"/>
                <a:sym typeface="Roboto"/>
              </a:rPr>
              <a:t>Christmas singing for parents on 9</a:t>
            </a:r>
            <a:r>
              <a:rPr lang="en-US" sz="1400" baseline="30000" dirty="0">
                <a:solidFill>
                  <a:srgbClr val="000000"/>
                </a:solidFill>
                <a:latin typeface="Arial" panose="020B0604020202020204" pitchFamily="34" charset="0"/>
                <a:ea typeface="Roboto"/>
                <a:cs typeface="Arial" panose="020B0604020202020204" pitchFamily="34" charset="0"/>
                <a:sym typeface="Roboto"/>
              </a:rPr>
              <a:t>th</a:t>
            </a:r>
            <a:r>
              <a:rPr lang="en-US" sz="1400" dirty="0">
                <a:solidFill>
                  <a:srgbClr val="000000"/>
                </a:solidFill>
                <a:latin typeface="Arial" panose="020B0604020202020204" pitchFamily="34" charset="0"/>
                <a:ea typeface="Roboto"/>
                <a:cs typeface="Arial" panose="020B0604020202020204" pitchFamily="34" charset="0"/>
                <a:sym typeface="Roboto"/>
              </a:rPr>
              <a:t> December at 2pm.</a:t>
            </a:r>
          </a:p>
          <a:p>
            <a:pPr algn="l">
              <a:lnSpc>
                <a:spcPts val="1746"/>
              </a:lnSpc>
              <a:spcBef>
                <a:spcPct val="0"/>
              </a:spcBef>
            </a:pPr>
            <a:endParaRPr lang="en-US" sz="1400" dirty="0">
              <a:solidFill>
                <a:srgbClr val="000000"/>
              </a:solidFill>
              <a:latin typeface="Arial" panose="020B0604020202020204" pitchFamily="34" charset="0"/>
              <a:ea typeface="Roboto"/>
              <a:cs typeface="Arial" panose="020B0604020202020204" pitchFamily="34" charset="0"/>
              <a:sym typeface="Roboto"/>
            </a:endParaRPr>
          </a:p>
          <a:p>
            <a:pPr algn="l">
              <a:lnSpc>
                <a:spcPts val="1746"/>
              </a:lnSpc>
              <a:spcBef>
                <a:spcPct val="0"/>
              </a:spcBef>
            </a:pPr>
            <a:endParaRPr lang="en-US" sz="1400" dirty="0">
              <a:solidFill>
                <a:srgbClr val="000000"/>
              </a:solidFill>
              <a:latin typeface="Arial" panose="020B0604020202020204" pitchFamily="34" charset="0"/>
              <a:ea typeface="Roboto"/>
              <a:cs typeface="Arial" panose="020B0604020202020204" pitchFamily="34" charset="0"/>
              <a:sym typeface="Roboto"/>
            </a:endParaRPr>
          </a:p>
        </p:txBody>
      </p:sp>
      <p:sp>
        <p:nvSpPr>
          <p:cNvPr id="20" name="TextBox 20"/>
          <p:cNvSpPr txBox="1"/>
          <p:nvPr/>
        </p:nvSpPr>
        <p:spPr>
          <a:xfrm>
            <a:off x="4185490" y="6255978"/>
            <a:ext cx="2597245" cy="857542"/>
          </a:xfrm>
          <a:prstGeom prst="rect">
            <a:avLst/>
          </a:prstGeom>
        </p:spPr>
        <p:txBody>
          <a:bodyPr lIns="0" tIns="0" rIns="0" bIns="0" rtlCol="0" anchor="t">
            <a:spAutoFit/>
          </a:bodyPr>
          <a:lstStyle/>
          <a:p>
            <a:pPr algn="l">
              <a:lnSpc>
                <a:spcPts val="1746"/>
              </a:lnSpc>
              <a:spcBef>
                <a:spcPct val="0"/>
              </a:spcBef>
            </a:pPr>
            <a:r>
              <a:rPr lang="en-US" sz="1247" dirty="0">
                <a:solidFill>
                  <a:srgbClr val="000000"/>
                </a:solidFill>
                <a:latin typeface="Arial" panose="020B0604020202020204" pitchFamily="34" charset="0"/>
                <a:ea typeface="Roboto"/>
                <a:cs typeface="Arial" panose="020B0604020202020204" pitchFamily="34" charset="0"/>
                <a:sym typeface="Roboto"/>
              </a:rPr>
              <a:t>Please pack a labelled water bottle for your child each day. This helps keep them hydrated throughout their busy day.</a:t>
            </a:r>
          </a:p>
        </p:txBody>
      </p:sp>
      <p:sp>
        <p:nvSpPr>
          <p:cNvPr id="21" name="TextBox 21"/>
          <p:cNvSpPr txBox="1"/>
          <p:nvPr/>
        </p:nvSpPr>
        <p:spPr>
          <a:xfrm>
            <a:off x="4177548" y="7365493"/>
            <a:ext cx="2772622" cy="1075551"/>
          </a:xfrm>
          <a:prstGeom prst="rect">
            <a:avLst/>
          </a:prstGeom>
        </p:spPr>
        <p:txBody>
          <a:bodyPr lIns="0" tIns="0" rIns="0" bIns="0" rtlCol="0" anchor="t">
            <a:spAutoFit/>
          </a:bodyPr>
          <a:lstStyle/>
          <a:p>
            <a:pPr algn="l">
              <a:lnSpc>
                <a:spcPts val="1746"/>
              </a:lnSpc>
              <a:spcBef>
                <a:spcPct val="0"/>
              </a:spcBef>
            </a:pPr>
            <a:r>
              <a:rPr lang="en-US" sz="1247" b="1" dirty="0">
                <a:solidFill>
                  <a:srgbClr val="000000"/>
                </a:solidFill>
                <a:latin typeface="Arial" panose="020B0604020202020204" pitchFamily="34" charset="0"/>
                <a:ea typeface="Roboto"/>
                <a:cs typeface="Arial" panose="020B0604020202020204" pitchFamily="34" charset="0"/>
                <a:sym typeface="Roboto"/>
              </a:rPr>
              <a:t>To stay at school:</a:t>
            </a:r>
          </a:p>
          <a:p>
            <a:pPr marL="285750" indent="-285750" algn="l">
              <a:lnSpc>
                <a:spcPts val="1746"/>
              </a:lnSpc>
              <a:spcBef>
                <a:spcPct val="0"/>
              </a:spcBef>
              <a:buFont typeface="Arial" panose="020B0604020202020204" pitchFamily="34" charset="0"/>
              <a:buChar char="•"/>
            </a:pPr>
            <a:r>
              <a:rPr lang="en-US" sz="1247" dirty="0">
                <a:solidFill>
                  <a:srgbClr val="000000"/>
                </a:solidFill>
                <a:latin typeface="Arial" panose="020B0604020202020204" pitchFamily="34" charset="0"/>
                <a:ea typeface="Roboto"/>
                <a:cs typeface="Arial" panose="020B0604020202020204" pitchFamily="34" charset="0"/>
                <a:sym typeface="Roboto"/>
              </a:rPr>
              <a:t>Wellies – For wet play and OPAL.</a:t>
            </a:r>
          </a:p>
          <a:p>
            <a:pPr marL="285750" indent="-285750" algn="l">
              <a:lnSpc>
                <a:spcPts val="1746"/>
              </a:lnSpc>
              <a:spcBef>
                <a:spcPct val="0"/>
              </a:spcBef>
              <a:buFont typeface="Arial" panose="020B0604020202020204" pitchFamily="34" charset="0"/>
              <a:buChar char="•"/>
            </a:pPr>
            <a:r>
              <a:rPr lang="en-US" sz="1247" dirty="0">
                <a:solidFill>
                  <a:srgbClr val="000000"/>
                </a:solidFill>
                <a:latin typeface="Arial" panose="020B0604020202020204" pitchFamily="34" charset="0"/>
                <a:ea typeface="Roboto"/>
                <a:cs typeface="Arial" panose="020B0604020202020204" pitchFamily="34" charset="0"/>
                <a:sym typeface="Roboto"/>
              </a:rPr>
              <a:t>All in one wet suit or waterproof trousers – For wet play and OPAL.</a:t>
            </a:r>
          </a:p>
          <a:p>
            <a:pPr marL="285750" indent="-285750" algn="l">
              <a:lnSpc>
                <a:spcPts val="1746"/>
              </a:lnSpc>
              <a:spcBef>
                <a:spcPct val="0"/>
              </a:spcBef>
              <a:buFont typeface="Arial" panose="020B0604020202020204" pitchFamily="34" charset="0"/>
              <a:buChar char="•"/>
            </a:pPr>
            <a:endParaRPr lang="en-US" sz="1247" dirty="0">
              <a:solidFill>
                <a:srgbClr val="000000"/>
              </a:solidFill>
              <a:latin typeface="Arial" panose="020B0604020202020204" pitchFamily="34" charset="0"/>
              <a:ea typeface="Roboto"/>
              <a:cs typeface="Arial" panose="020B0604020202020204" pitchFamily="34" charset="0"/>
              <a:sym typeface="Roboto"/>
            </a:endParaRPr>
          </a:p>
        </p:txBody>
      </p:sp>
      <p:sp>
        <p:nvSpPr>
          <p:cNvPr id="23" name="TextBox 23"/>
          <p:cNvSpPr txBox="1"/>
          <p:nvPr/>
        </p:nvSpPr>
        <p:spPr>
          <a:xfrm>
            <a:off x="640522" y="6469113"/>
            <a:ext cx="2332172" cy="862416"/>
          </a:xfrm>
          <a:prstGeom prst="rect">
            <a:avLst/>
          </a:prstGeom>
        </p:spPr>
        <p:txBody>
          <a:bodyPr lIns="0" tIns="0" rIns="0" bIns="0" rtlCol="0" anchor="t">
            <a:spAutoFit/>
          </a:bodyPr>
          <a:lstStyle/>
          <a:p>
            <a:pPr algn="l">
              <a:lnSpc>
                <a:spcPts val="1746"/>
              </a:lnSpc>
            </a:pPr>
            <a:r>
              <a:rPr lang="en-US" sz="1400" spc="18" dirty="0">
                <a:solidFill>
                  <a:srgbClr val="000000"/>
                </a:solidFill>
                <a:latin typeface="Arial" panose="020B0604020202020204" pitchFamily="34" charset="0"/>
                <a:ea typeface="Roboto"/>
                <a:cs typeface="Arial" panose="020B0604020202020204" pitchFamily="34" charset="0"/>
                <a:sym typeface="Roboto"/>
              </a:rPr>
              <a:t>Daily reading at home.</a:t>
            </a:r>
          </a:p>
          <a:p>
            <a:pPr algn="l">
              <a:lnSpc>
                <a:spcPts val="1746"/>
              </a:lnSpc>
            </a:pPr>
            <a:endParaRPr lang="en-US" sz="1400" spc="18" dirty="0">
              <a:solidFill>
                <a:srgbClr val="000000"/>
              </a:solidFill>
              <a:latin typeface="Arial" panose="020B0604020202020204" pitchFamily="34" charset="0"/>
              <a:ea typeface="Roboto"/>
              <a:cs typeface="Arial" panose="020B0604020202020204" pitchFamily="34" charset="0"/>
              <a:sym typeface="Roboto"/>
            </a:endParaRPr>
          </a:p>
          <a:p>
            <a:pPr algn="l">
              <a:lnSpc>
                <a:spcPts val="1746"/>
              </a:lnSpc>
            </a:pPr>
            <a:r>
              <a:rPr lang="en-US" sz="1400" spc="18" dirty="0">
                <a:solidFill>
                  <a:srgbClr val="000000"/>
                </a:solidFill>
                <a:latin typeface="Arial" panose="020B0604020202020204" pitchFamily="34" charset="0"/>
                <a:ea typeface="Roboto"/>
                <a:cs typeface="Arial" panose="020B0604020202020204" pitchFamily="34" charset="0"/>
                <a:sym typeface="Roboto"/>
              </a:rPr>
              <a:t>Practice Phonics sounds and tricky words. </a:t>
            </a:r>
          </a:p>
        </p:txBody>
      </p:sp>
      <p:sp>
        <p:nvSpPr>
          <p:cNvPr id="24" name="TextBox 20">
            <a:extLst>
              <a:ext uri="{FF2B5EF4-FFF2-40B4-BE49-F238E27FC236}">
                <a16:creationId xmlns:a16="http://schemas.microsoft.com/office/drawing/2014/main" id="{D3BA5274-C6BF-4253-B916-E991DEC26D6E}"/>
              </a:ext>
            </a:extLst>
          </p:cNvPr>
          <p:cNvSpPr txBox="1"/>
          <p:nvPr/>
        </p:nvSpPr>
        <p:spPr>
          <a:xfrm>
            <a:off x="4089860" y="8487581"/>
            <a:ext cx="2772621" cy="1507977"/>
          </a:xfrm>
          <a:prstGeom prst="rect">
            <a:avLst/>
          </a:prstGeom>
        </p:spPr>
        <p:txBody>
          <a:bodyPr wrap="square" lIns="0" tIns="0" rIns="0" bIns="0" rtlCol="0" anchor="t">
            <a:spAutoFit/>
          </a:bodyPr>
          <a:lstStyle/>
          <a:p>
            <a:pPr algn="l">
              <a:lnSpc>
                <a:spcPts val="1746"/>
              </a:lnSpc>
              <a:spcBef>
                <a:spcPct val="0"/>
              </a:spcBef>
            </a:pPr>
            <a:r>
              <a:rPr lang="en-US" sz="1247" dirty="0">
                <a:solidFill>
                  <a:srgbClr val="000000"/>
                </a:solidFill>
                <a:latin typeface="Arial" panose="020B0604020202020204" pitchFamily="34" charset="0"/>
                <a:ea typeface="Roboto"/>
                <a:cs typeface="Arial" panose="020B0604020202020204" pitchFamily="34" charset="0"/>
                <a:sym typeface="Roboto"/>
              </a:rPr>
              <a:t>Please make sure that all items of clothing, including coats, are clearly labelled with your child’s name. This helps us to return belongings to the right child. It is useful to include a change of clothes in your child’s bag in case of accidents.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E38482E-D2DD-4A9E-9E9E-240ACD5B5CFC}"/>
</file>

<file path=customXml/itemProps2.xml><?xml version="1.0" encoding="utf-8"?>
<ds:datastoreItem xmlns:ds="http://schemas.openxmlformats.org/officeDocument/2006/customXml" ds:itemID="{2563673B-2D47-4CDE-9BA3-7885A7FCCF71}"/>
</file>

<file path=customXml/itemProps3.xml><?xml version="1.0" encoding="utf-8"?>
<ds:datastoreItem xmlns:ds="http://schemas.openxmlformats.org/officeDocument/2006/customXml" ds:itemID="{62B589B8-0F83-49D4-8E60-3213F5F48DCD}"/>
</file>

<file path=docProps/app.xml><?xml version="1.0" encoding="utf-8"?>
<Properties xmlns="http://schemas.openxmlformats.org/officeDocument/2006/extended-properties" xmlns:vt="http://schemas.openxmlformats.org/officeDocument/2006/docPropsVTypes">
  <TotalTime>448</TotalTime>
  <Words>486</Words>
  <Application>Microsoft Office PowerPoint</Application>
  <PresentationFormat>Custom</PresentationFormat>
  <Paragraphs>35</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Apricots</vt:lpstr>
      <vt:lpstr>Lovelace</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 Weekly Newsletter Pastel Colors in Boho Style</dc:title>
  <dc:creator>Sarah Sweeney</dc:creator>
  <cp:lastModifiedBy>Jade Cartledge</cp:lastModifiedBy>
  <cp:revision>15</cp:revision>
  <dcterms:created xsi:type="dcterms:W3CDTF">2006-08-16T00:00:00Z</dcterms:created>
  <dcterms:modified xsi:type="dcterms:W3CDTF">2026-09-02T13:48:03Z</dcterms:modified>
  <dc:identifier>DAGtsG4rA0Y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