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7"/>
  </p:notesMasterIdLst>
  <p:sldIdLst>
    <p:sldId id="256" r:id="rId5"/>
    <p:sldId id="257" r:id="rId6"/>
  </p:sldIdLst>
  <p:sldSz cx="7556500" cy="10693400"/>
  <p:notesSz cx="6797675" cy="9926638"/>
  <p:embeddedFontLst>
    <p:embeddedFont>
      <p:font typeface="Apricots" panose="020B0604020202020204" charset="0"/>
      <p:regular r:id="rId8"/>
    </p:embeddedFont>
    <p:embeddedFont>
      <p:font typeface="Lovelace" panose="020B0604020202020204" charset="0"/>
      <p:regular r:id="rId9"/>
    </p:embeddedFont>
    <p:embeddedFont>
      <p:font typeface="Roboto" panose="02000000000000000000" pitchFamily="2"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8" d="100"/>
          <a:sy n="68" d="100"/>
        </p:scale>
        <p:origin x="318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AB9CF9B-40B4-42F4-9767-B9744180E925}" type="datetimeFigureOut">
              <a:rPr lang="en-GB" smtClean="0"/>
              <a:t>04/09/2026</a:t>
            </a:fld>
            <a:endParaRPr lang="en-GB"/>
          </a:p>
        </p:txBody>
      </p:sp>
      <p:sp>
        <p:nvSpPr>
          <p:cNvPr id="4" name="Slide Image Placeholder 3"/>
          <p:cNvSpPr>
            <a:spLocks noGrp="1" noRot="1" noChangeAspect="1"/>
          </p:cNvSpPr>
          <p:nvPr>
            <p:ph type="sldImg" idx="2"/>
          </p:nvPr>
        </p:nvSpPr>
        <p:spPr>
          <a:xfrm>
            <a:off x="2216150" y="1241425"/>
            <a:ext cx="236537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56BC418-E227-451F-93E3-78B6978AE991}" type="slidenum">
              <a:rPr lang="en-GB" smtClean="0"/>
              <a:t>‹#›</a:t>
            </a:fld>
            <a:endParaRPr lang="en-GB"/>
          </a:p>
        </p:txBody>
      </p:sp>
    </p:spTree>
    <p:extLst>
      <p:ext uri="{BB962C8B-B14F-4D97-AF65-F5344CB8AC3E}">
        <p14:creationId xmlns:p14="http://schemas.microsoft.com/office/powerpoint/2010/main" val="3999771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6BC418-E227-451F-93E3-78B6978AE991}" type="slidenum">
              <a:rPr lang="en-GB" smtClean="0"/>
              <a:t>1</a:t>
            </a:fld>
            <a:endParaRPr lang="en-GB"/>
          </a:p>
        </p:txBody>
      </p:sp>
    </p:spTree>
    <p:extLst>
      <p:ext uri="{BB962C8B-B14F-4D97-AF65-F5344CB8AC3E}">
        <p14:creationId xmlns:p14="http://schemas.microsoft.com/office/powerpoint/2010/main" val="94619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sv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7.sv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EAEA"/>
        </a:solidFill>
        <a:effectLst/>
      </p:bgPr>
    </p:bg>
    <p:spTree>
      <p:nvGrpSpPr>
        <p:cNvPr id="1" name=""/>
        <p:cNvGrpSpPr/>
        <p:nvPr/>
      </p:nvGrpSpPr>
      <p:grpSpPr>
        <a:xfrm>
          <a:off x="0" y="0"/>
          <a:ext cx="0" cy="0"/>
          <a:chOff x="0" y="0"/>
          <a:chExt cx="0" cy="0"/>
        </a:xfrm>
      </p:grpSpPr>
      <p:grpSp>
        <p:nvGrpSpPr>
          <p:cNvPr id="2" name="Group 2"/>
          <p:cNvGrpSpPr/>
          <p:nvPr/>
        </p:nvGrpSpPr>
        <p:grpSpPr>
          <a:xfrm>
            <a:off x="-2876" y="0"/>
            <a:ext cx="7559376" cy="1829549"/>
            <a:chOff x="0" y="0"/>
            <a:chExt cx="2928019" cy="655669"/>
          </a:xfrm>
        </p:grpSpPr>
        <p:sp>
          <p:nvSpPr>
            <p:cNvPr id="3" name="Freeform 3"/>
            <p:cNvSpPr/>
            <p:nvPr/>
          </p:nvSpPr>
          <p:spPr>
            <a:xfrm>
              <a:off x="0" y="0"/>
              <a:ext cx="2928019" cy="655669"/>
            </a:xfrm>
            <a:custGeom>
              <a:avLst/>
              <a:gdLst/>
              <a:ahLst/>
              <a:cxnLst/>
              <a:rect l="l" t="t" r="r" b="b"/>
              <a:pathLst>
                <a:path w="2928019" h="655669">
                  <a:moveTo>
                    <a:pt x="0" y="0"/>
                  </a:moveTo>
                  <a:lnTo>
                    <a:pt x="2928019" y="0"/>
                  </a:lnTo>
                  <a:lnTo>
                    <a:pt x="2928019" y="655669"/>
                  </a:lnTo>
                  <a:lnTo>
                    <a:pt x="0" y="655669"/>
                  </a:lnTo>
                  <a:close/>
                </a:path>
              </a:pathLst>
            </a:custGeom>
            <a:solidFill>
              <a:srgbClr val="FFFFFF"/>
            </a:solidFill>
          </p:spPr>
          <p:txBody>
            <a:bodyPr/>
            <a:lstStyle/>
            <a:p>
              <a:endParaRPr lang="en-GB"/>
            </a:p>
          </p:txBody>
        </p:sp>
        <p:sp>
          <p:nvSpPr>
            <p:cNvPr id="4" name="TextBox 4"/>
            <p:cNvSpPr txBox="1"/>
            <p:nvPr/>
          </p:nvSpPr>
          <p:spPr>
            <a:xfrm>
              <a:off x="0" y="-28575"/>
              <a:ext cx="2928019" cy="684244"/>
            </a:xfrm>
            <a:prstGeom prst="rect">
              <a:avLst/>
            </a:prstGeom>
          </p:spPr>
          <p:txBody>
            <a:bodyPr lIns="50800" tIns="50800" rIns="50800" bIns="50800" rtlCol="0" anchor="ctr"/>
            <a:lstStyle/>
            <a:p>
              <a:pPr algn="ctr">
                <a:lnSpc>
                  <a:spcPts val="1960"/>
                </a:lnSpc>
                <a:spcBef>
                  <a:spcPct val="0"/>
                </a:spcBef>
              </a:pPr>
              <a:endParaRPr/>
            </a:p>
          </p:txBody>
        </p:sp>
      </p:grpSp>
      <p:sp>
        <p:nvSpPr>
          <p:cNvPr id="5" name="Freeform 5"/>
          <p:cNvSpPr/>
          <p:nvPr/>
        </p:nvSpPr>
        <p:spPr>
          <a:xfrm>
            <a:off x="3608804" y="2192907"/>
            <a:ext cx="3714880" cy="3932387"/>
          </a:xfrm>
          <a:custGeom>
            <a:avLst/>
            <a:gdLst/>
            <a:ahLst/>
            <a:cxnLst/>
            <a:rect l="l" t="t" r="r" b="b"/>
            <a:pathLst>
              <a:path w="3736066" h="3805253">
                <a:moveTo>
                  <a:pt x="0" y="0"/>
                </a:moveTo>
                <a:lnTo>
                  <a:pt x="3736066" y="0"/>
                </a:lnTo>
                <a:lnTo>
                  <a:pt x="3736066" y="3805252"/>
                </a:lnTo>
                <a:lnTo>
                  <a:pt x="0" y="380525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dirty="0"/>
          </a:p>
        </p:txBody>
      </p:sp>
      <p:sp>
        <p:nvSpPr>
          <p:cNvPr id="6" name="Freeform 6"/>
          <p:cNvSpPr/>
          <p:nvPr/>
        </p:nvSpPr>
        <p:spPr>
          <a:xfrm>
            <a:off x="303750" y="1890389"/>
            <a:ext cx="3110760" cy="4227306"/>
          </a:xfrm>
          <a:custGeom>
            <a:avLst/>
            <a:gdLst/>
            <a:ahLst/>
            <a:cxnLst/>
            <a:rect l="l" t="t" r="r" b="b"/>
            <a:pathLst>
              <a:path w="3110760" h="4227306">
                <a:moveTo>
                  <a:pt x="0" y="0"/>
                </a:moveTo>
                <a:lnTo>
                  <a:pt x="3110760" y="0"/>
                </a:lnTo>
                <a:lnTo>
                  <a:pt x="3110760" y="4227306"/>
                </a:lnTo>
                <a:lnTo>
                  <a:pt x="0" y="4227306"/>
                </a:lnTo>
                <a:lnTo>
                  <a:pt x="0" y="0"/>
                </a:lnTo>
                <a:close/>
              </a:path>
            </a:pathLst>
          </a:custGeom>
          <a:blipFill>
            <a:blip>
              <a:extLst>
                <a:ext uri="{96DAC541-7B7A-43D3-8B79-37D633B846F1}">
                  <asvg:svgBlip xmlns:asvg="http://schemas.microsoft.com/office/drawing/2016/SVG/main" r:embed="rId4"/>
                </a:ext>
              </a:extLst>
            </a:blip>
            <a:stretch>
              <a:fillRect l="-3278"/>
            </a:stretch>
          </a:blipFill>
        </p:spPr>
        <p:txBody>
          <a:bodyPr/>
          <a:lstStyle/>
          <a:p>
            <a:endParaRPr lang="en-GB"/>
          </a:p>
        </p:txBody>
      </p:sp>
      <p:sp>
        <p:nvSpPr>
          <p:cNvPr id="7" name="Freeform 7"/>
          <p:cNvSpPr/>
          <p:nvPr/>
        </p:nvSpPr>
        <p:spPr>
          <a:xfrm>
            <a:off x="222255" y="6286942"/>
            <a:ext cx="7019934" cy="4187055"/>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5"/>
                </a:ext>
              </a:extLst>
            </a:blip>
            <a:stretch>
              <a:fillRect b="-9762"/>
            </a:stretch>
          </a:blipFill>
        </p:spPr>
        <p:txBody>
          <a:bodyPr/>
          <a:lstStyle/>
          <a:p>
            <a:endParaRPr lang="en-GB" dirty="0"/>
          </a:p>
        </p:txBody>
      </p:sp>
      <p:sp>
        <p:nvSpPr>
          <p:cNvPr id="9" name="Freeform 9"/>
          <p:cNvSpPr/>
          <p:nvPr/>
        </p:nvSpPr>
        <p:spPr>
          <a:xfrm>
            <a:off x="4652876" y="305562"/>
            <a:ext cx="1426250" cy="1218425"/>
          </a:xfrm>
          <a:custGeom>
            <a:avLst/>
            <a:gdLst/>
            <a:ahLst/>
            <a:cxnLst/>
            <a:rect l="l" t="t" r="r" b="b"/>
            <a:pathLst>
              <a:path w="1426250" h="1218425">
                <a:moveTo>
                  <a:pt x="0" y="0"/>
                </a:moveTo>
                <a:lnTo>
                  <a:pt x="1426250" y="0"/>
                </a:lnTo>
                <a:lnTo>
                  <a:pt x="1426250" y="1218425"/>
                </a:lnTo>
                <a:lnTo>
                  <a:pt x="0" y="1218425"/>
                </a:lnTo>
                <a:lnTo>
                  <a:pt x="0" y="0"/>
                </a:lnTo>
                <a:close/>
              </a:path>
            </a:pathLst>
          </a:custGeom>
          <a:blipFill>
            <a:blip r:embed="rId6"/>
            <a:stretch>
              <a:fillRect/>
            </a:stretch>
          </a:blipFill>
        </p:spPr>
        <p:txBody>
          <a:bodyPr/>
          <a:lstStyle/>
          <a:p>
            <a:endParaRPr lang="en-GB"/>
          </a:p>
        </p:txBody>
      </p:sp>
      <p:sp>
        <p:nvSpPr>
          <p:cNvPr id="10" name="Freeform 10"/>
          <p:cNvSpPr/>
          <p:nvPr/>
        </p:nvSpPr>
        <p:spPr>
          <a:xfrm>
            <a:off x="6079126" y="205955"/>
            <a:ext cx="1386311" cy="1417640"/>
          </a:xfrm>
          <a:custGeom>
            <a:avLst/>
            <a:gdLst/>
            <a:ahLst/>
            <a:cxnLst/>
            <a:rect l="l" t="t" r="r" b="b"/>
            <a:pathLst>
              <a:path w="1386311" h="1417640">
                <a:moveTo>
                  <a:pt x="0" y="0"/>
                </a:moveTo>
                <a:lnTo>
                  <a:pt x="1386311" y="0"/>
                </a:lnTo>
                <a:lnTo>
                  <a:pt x="1386311" y="1417640"/>
                </a:lnTo>
                <a:lnTo>
                  <a:pt x="0" y="1417640"/>
                </a:lnTo>
                <a:lnTo>
                  <a:pt x="0" y="0"/>
                </a:lnTo>
                <a:close/>
              </a:path>
            </a:pathLst>
          </a:custGeom>
          <a:blipFill>
            <a:blip r:embed="rId7"/>
            <a:stretch>
              <a:fillRect/>
            </a:stretch>
          </a:blipFill>
        </p:spPr>
        <p:txBody>
          <a:bodyPr/>
          <a:lstStyle/>
          <a:p>
            <a:endParaRPr lang="en-GB"/>
          </a:p>
        </p:txBody>
      </p:sp>
      <p:sp>
        <p:nvSpPr>
          <p:cNvPr id="11" name="Freeform 11"/>
          <p:cNvSpPr/>
          <p:nvPr/>
        </p:nvSpPr>
        <p:spPr>
          <a:xfrm>
            <a:off x="6883762" y="9454019"/>
            <a:ext cx="659061" cy="1119160"/>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8"/>
            <a:stretch>
              <a:fillRect/>
            </a:stretch>
          </a:blipFill>
        </p:spPr>
        <p:txBody>
          <a:bodyPr/>
          <a:lstStyle/>
          <a:p>
            <a:endParaRPr lang="en-GB"/>
          </a:p>
        </p:txBody>
      </p:sp>
      <p:sp>
        <p:nvSpPr>
          <p:cNvPr id="12" name="TextBox 12"/>
          <p:cNvSpPr txBox="1"/>
          <p:nvPr/>
        </p:nvSpPr>
        <p:spPr>
          <a:xfrm>
            <a:off x="-2876" y="433076"/>
            <a:ext cx="4930794" cy="1329799"/>
          </a:xfrm>
          <a:prstGeom prst="rect">
            <a:avLst/>
          </a:prstGeom>
        </p:spPr>
        <p:txBody>
          <a:bodyPr lIns="0" tIns="0" rIns="0" bIns="0" rtlCol="0" anchor="t">
            <a:spAutoFit/>
          </a:bodyPr>
          <a:lstStyle/>
          <a:p>
            <a:pPr algn="ctr">
              <a:lnSpc>
                <a:spcPts val="10877"/>
              </a:lnSpc>
            </a:pPr>
            <a:r>
              <a:rPr lang="en-US" sz="7769" dirty="0">
                <a:solidFill>
                  <a:srgbClr val="000000"/>
                </a:solidFill>
                <a:latin typeface="Apricots"/>
                <a:ea typeface="Apricots"/>
                <a:cs typeface="Apricots"/>
                <a:sym typeface="Apricots"/>
              </a:rPr>
              <a:t>Newsletter</a:t>
            </a:r>
          </a:p>
        </p:txBody>
      </p:sp>
      <p:sp>
        <p:nvSpPr>
          <p:cNvPr id="13" name="TextBox 13"/>
          <p:cNvSpPr txBox="1"/>
          <p:nvPr/>
        </p:nvSpPr>
        <p:spPr>
          <a:xfrm>
            <a:off x="0" y="132792"/>
            <a:ext cx="2119314" cy="623208"/>
          </a:xfrm>
          <a:prstGeom prst="rect">
            <a:avLst/>
          </a:prstGeom>
        </p:spPr>
        <p:txBody>
          <a:bodyPr lIns="0" tIns="0" rIns="0" bIns="0" rtlCol="0" anchor="t">
            <a:spAutoFit/>
          </a:bodyPr>
          <a:lstStyle/>
          <a:p>
            <a:pPr algn="ctr">
              <a:lnSpc>
                <a:spcPts val="5024"/>
              </a:lnSpc>
            </a:pPr>
            <a:r>
              <a:rPr lang="en-US" sz="3589" dirty="0">
                <a:solidFill>
                  <a:srgbClr val="FD0606"/>
                </a:solidFill>
                <a:latin typeface="Lovelace"/>
                <a:ea typeface="Lovelace"/>
                <a:cs typeface="Lovelace"/>
                <a:sym typeface="Lovelace"/>
              </a:rPr>
              <a:t>Year 1</a:t>
            </a:r>
          </a:p>
        </p:txBody>
      </p:sp>
      <p:sp>
        <p:nvSpPr>
          <p:cNvPr id="14" name="TextBox 14"/>
          <p:cNvSpPr txBox="1"/>
          <p:nvPr/>
        </p:nvSpPr>
        <p:spPr>
          <a:xfrm>
            <a:off x="590436" y="2942396"/>
            <a:ext cx="2422849" cy="347275"/>
          </a:xfrm>
          <a:prstGeom prst="rect">
            <a:avLst/>
          </a:prstGeom>
        </p:spPr>
        <p:txBody>
          <a:bodyPr wrap="square" lIns="0" tIns="0" rIns="0" bIns="0" rtlCol="0" anchor="t">
            <a:spAutoFit/>
          </a:bodyPr>
          <a:lstStyle/>
          <a:p>
            <a:pPr algn="l">
              <a:lnSpc>
                <a:spcPts val="2696"/>
              </a:lnSpc>
              <a:spcBef>
                <a:spcPct val="0"/>
              </a:spcBef>
            </a:pPr>
            <a:r>
              <a:rPr lang="en-US" sz="2800" spc="61" dirty="0">
                <a:solidFill>
                  <a:srgbClr val="000000"/>
                </a:solidFill>
                <a:latin typeface="Apricots" panose="020B0604020202020204" charset="0"/>
                <a:ea typeface="Bebas Neue"/>
                <a:cs typeface="Bebas Neue"/>
                <a:sym typeface="Bebas Neue"/>
              </a:rPr>
              <a:t>Welcome Back!</a:t>
            </a:r>
          </a:p>
        </p:txBody>
      </p:sp>
      <p:sp>
        <p:nvSpPr>
          <p:cNvPr id="15" name="TextBox 15"/>
          <p:cNvSpPr txBox="1"/>
          <p:nvPr/>
        </p:nvSpPr>
        <p:spPr>
          <a:xfrm>
            <a:off x="2883043" y="2827694"/>
            <a:ext cx="2981980" cy="346249"/>
          </a:xfrm>
          <a:prstGeom prst="rect">
            <a:avLst/>
          </a:prstGeom>
        </p:spPr>
        <p:txBody>
          <a:bodyPr lIns="0" tIns="0" rIns="0" bIns="0" rtlCol="0" anchor="t">
            <a:spAutoFit/>
          </a:bodyPr>
          <a:lstStyle/>
          <a:p>
            <a:pPr algn="ctr">
              <a:lnSpc>
                <a:spcPts val="2696"/>
              </a:lnSpc>
              <a:spcBef>
                <a:spcPct val="0"/>
              </a:spcBef>
            </a:pPr>
            <a:r>
              <a:rPr lang="en-US" sz="2400" spc="61" dirty="0">
                <a:solidFill>
                  <a:srgbClr val="000000"/>
                </a:solidFill>
                <a:latin typeface="Apricots" panose="020B0604020202020204" charset="0"/>
                <a:ea typeface="Bebas Neue"/>
                <a:cs typeface="Bebas Neue"/>
                <a:sym typeface="Bebas Neue"/>
              </a:rPr>
              <a:t>Timetable</a:t>
            </a:r>
          </a:p>
        </p:txBody>
      </p:sp>
      <p:sp>
        <p:nvSpPr>
          <p:cNvPr id="17" name="TextBox 17"/>
          <p:cNvSpPr txBox="1"/>
          <p:nvPr/>
        </p:nvSpPr>
        <p:spPr>
          <a:xfrm>
            <a:off x="2074798" y="6452670"/>
            <a:ext cx="3103329" cy="292516"/>
          </a:xfrm>
          <a:prstGeom prst="rect">
            <a:avLst/>
          </a:prstGeom>
        </p:spPr>
        <p:txBody>
          <a:bodyPr lIns="0" tIns="0" rIns="0" bIns="0" rtlCol="0" anchor="t">
            <a:spAutoFit/>
          </a:bodyPr>
          <a:lstStyle/>
          <a:p>
            <a:pPr algn="ctr">
              <a:lnSpc>
                <a:spcPts val="1964"/>
              </a:lnSpc>
            </a:pPr>
            <a:r>
              <a:rPr lang="en-US" sz="3200" spc="61" dirty="0">
                <a:solidFill>
                  <a:srgbClr val="000000"/>
                </a:solidFill>
                <a:latin typeface="Apricots" panose="020B0604020202020204" charset="0"/>
                <a:ea typeface="Bebas Neue"/>
                <a:cs typeface="Bebas Neue"/>
                <a:sym typeface="Bebas Neue"/>
              </a:rPr>
              <a:t>Reading at home</a:t>
            </a:r>
          </a:p>
        </p:txBody>
      </p:sp>
      <p:sp>
        <p:nvSpPr>
          <p:cNvPr id="18" name="TextBox 18"/>
          <p:cNvSpPr txBox="1"/>
          <p:nvPr/>
        </p:nvSpPr>
        <p:spPr>
          <a:xfrm>
            <a:off x="525748" y="2939568"/>
            <a:ext cx="2872001" cy="2769989"/>
          </a:xfrm>
          <a:prstGeom prst="rect">
            <a:avLst/>
          </a:prstGeom>
        </p:spPr>
        <p:txBody>
          <a:bodyPr wrap="square" lIns="0" tIns="0" rIns="0" bIns="0" rtlCol="0" anchor="t">
            <a:spAutoFit/>
          </a:bodyPr>
          <a:lstStyle/>
          <a:p>
            <a:endParaRPr lang="en-GB" dirty="0"/>
          </a:p>
          <a:p>
            <a:r>
              <a:rPr lang="en-GB" dirty="0"/>
              <a:t> </a:t>
            </a:r>
            <a:r>
              <a:rPr lang="en-GB" sz="1600" dirty="0">
                <a:latin typeface="Arial" panose="020B0604020202020204" pitchFamily="34" charset="0"/>
                <a:cs typeface="Arial" panose="020B0604020202020204" pitchFamily="34" charset="0"/>
              </a:rPr>
              <a:t>Welcome to a new school year! We hope you’ve had a wonderful summer break and the children are ready for an exciting year ahead. We have lots of wonderful opportunities for the year ahead. To find out more about this terms units, please see the Year 1 learning overview. </a:t>
            </a:r>
            <a:endParaRPr lang="en-US" sz="1400" dirty="0">
              <a:solidFill>
                <a:srgbClr val="000000"/>
              </a:solidFill>
              <a:latin typeface="Arial" panose="020B0604020202020204" pitchFamily="34" charset="0"/>
              <a:ea typeface="Roboto"/>
              <a:cs typeface="Arial" panose="020B0604020202020204" pitchFamily="34" charset="0"/>
              <a:sym typeface="Roboto"/>
            </a:endParaRPr>
          </a:p>
        </p:txBody>
      </p:sp>
      <p:sp>
        <p:nvSpPr>
          <p:cNvPr id="22" name="TextBox 22"/>
          <p:cNvSpPr txBox="1"/>
          <p:nvPr/>
        </p:nvSpPr>
        <p:spPr>
          <a:xfrm>
            <a:off x="3732222" y="2991378"/>
            <a:ext cx="3468044" cy="3016210"/>
          </a:xfrm>
          <a:prstGeom prst="rect">
            <a:avLst/>
          </a:prstGeom>
        </p:spPr>
        <p:txBody>
          <a:bodyPr wrap="square" lIns="0" tIns="0" rIns="0" bIns="0" rtlCol="0" anchor="t">
            <a:spAutoFit/>
          </a:bodyPr>
          <a:lstStyle/>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 </a:t>
            </a:r>
            <a:r>
              <a:rPr lang="en-GB" sz="1400" b="1" dirty="0">
                <a:latin typeface="Arial" panose="020B0604020202020204" pitchFamily="34" charset="0"/>
                <a:cs typeface="Arial" panose="020B0604020202020204" pitchFamily="34" charset="0"/>
              </a:rPr>
              <a:t>MONDAYS –Spelling test (starting next week)</a:t>
            </a:r>
          </a:p>
          <a:p>
            <a:endParaRPr lang="en-GB" sz="1400" dirty="0">
              <a:latin typeface="Arial" panose="020B0604020202020204" pitchFamily="34" charset="0"/>
              <a:cs typeface="Arial" panose="020B0604020202020204" pitchFamily="34" charset="0"/>
            </a:endParaRPr>
          </a:p>
          <a:p>
            <a:r>
              <a:rPr lang="en-GB" sz="1400" b="1" dirty="0">
                <a:latin typeface="Arial" panose="020B0604020202020204" pitchFamily="34" charset="0"/>
                <a:cs typeface="Arial" panose="020B0604020202020204" pitchFamily="34" charset="0"/>
              </a:rPr>
              <a:t>TUESDAYS –PE Day. Children to come to school in full PE kits</a:t>
            </a:r>
          </a:p>
          <a:p>
            <a:endParaRPr lang="en-GB" sz="1400" dirty="0">
              <a:latin typeface="Arial" panose="020B0604020202020204" pitchFamily="34" charset="0"/>
              <a:cs typeface="Arial" panose="020B0604020202020204" pitchFamily="34" charset="0"/>
            </a:endParaRPr>
          </a:p>
          <a:p>
            <a:r>
              <a:rPr lang="en-GB" sz="1400" b="1" dirty="0">
                <a:latin typeface="Arial" panose="020B0604020202020204" pitchFamily="34" charset="0"/>
                <a:cs typeface="Arial" panose="020B0604020202020204" pitchFamily="34" charset="0"/>
              </a:rPr>
              <a:t>THURSDAYS –PE Day. Children to come to school in full PE kits</a:t>
            </a:r>
          </a:p>
          <a:p>
            <a:endParaRPr lang="en-GB" sz="1400" dirty="0">
              <a:latin typeface="Arial" panose="020B0604020202020204" pitchFamily="34" charset="0"/>
              <a:cs typeface="Arial" panose="020B0604020202020204" pitchFamily="34" charset="0"/>
            </a:endParaRPr>
          </a:p>
          <a:p>
            <a:r>
              <a:rPr lang="en-GB" sz="1400" b="1" dirty="0">
                <a:latin typeface="Arial" panose="020B0604020202020204" pitchFamily="34" charset="0"/>
                <a:cs typeface="Arial" panose="020B0604020202020204" pitchFamily="34" charset="0"/>
              </a:rPr>
              <a:t>FRIDAYS –Reading books will be changed –please ensure your child takes their book to school and puts it in the reading book box</a:t>
            </a:r>
            <a:endParaRPr lang="en-US" sz="1050" b="1" dirty="0">
              <a:solidFill>
                <a:srgbClr val="000000"/>
              </a:solidFill>
              <a:latin typeface="Arial" panose="020B0604020202020204" pitchFamily="34" charset="0"/>
              <a:ea typeface="Roboto Bold"/>
              <a:cs typeface="Arial" panose="020B0604020202020204" pitchFamily="34" charset="0"/>
            </a:endParaRPr>
          </a:p>
        </p:txBody>
      </p:sp>
      <p:sp>
        <p:nvSpPr>
          <p:cNvPr id="24" name="TextBox 24"/>
          <p:cNvSpPr txBox="1"/>
          <p:nvPr/>
        </p:nvSpPr>
        <p:spPr>
          <a:xfrm>
            <a:off x="806450" y="5630118"/>
            <a:ext cx="2514599" cy="248401"/>
          </a:xfrm>
          <a:prstGeom prst="rect">
            <a:avLst/>
          </a:prstGeom>
        </p:spPr>
        <p:txBody>
          <a:bodyPr wrap="square" lIns="0" tIns="0" rIns="0" bIns="0" rtlCol="0" anchor="t">
            <a:spAutoFit/>
          </a:bodyPr>
          <a:lstStyle/>
          <a:p>
            <a:pPr algn="ctr">
              <a:lnSpc>
                <a:spcPts val="2079"/>
              </a:lnSpc>
            </a:pPr>
            <a:r>
              <a:rPr lang="en-US" sz="1485" dirty="0">
                <a:solidFill>
                  <a:srgbClr val="000000"/>
                </a:solidFill>
                <a:latin typeface="Apricots"/>
                <a:ea typeface="Apricots"/>
                <a:cs typeface="Apricots"/>
                <a:sym typeface="Apricots"/>
              </a:rPr>
              <a:t>Miss Ecuyer</a:t>
            </a:r>
          </a:p>
        </p:txBody>
      </p:sp>
      <p:sp>
        <p:nvSpPr>
          <p:cNvPr id="25" name="TextBox 24">
            <a:extLst>
              <a:ext uri="{FF2B5EF4-FFF2-40B4-BE49-F238E27FC236}">
                <a16:creationId xmlns:a16="http://schemas.microsoft.com/office/drawing/2014/main" id="{EB92FE0E-E786-4F06-8E60-D9B0FF6986CC}"/>
              </a:ext>
            </a:extLst>
          </p:cNvPr>
          <p:cNvSpPr txBox="1"/>
          <p:nvPr/>
        </p:nvSpPr>
        <p:spPr>
          <a:xfrm>
            <a:off x="411437" y="6431544"/>
            <a:ext cx="6874635" cy="4247317"/>
          </a:xfrm>
          <a:prstGeom prst="rect">
            <a:avLst/>
          </a:prstGeom>
          <a:noFill/>
        </p:spPr>
        <p:txBody>
          <a:bodyPr wrap="square" rtlCol="0">
            <a:spAutoFit/>
          </a:bodyPr>
          <a:lstStyle/>
          <a:p>
            <a:endParaRPr lang="en-GB" dirty="0"/>
          </a:p>
          <a:p>
            <a:r>
              <a:rPr lang="en-GB" sz="1200" dirty="0">
                <a:latin typeface="Arial" panose="020B0604020202020204" pitchFamily="34" charset="0"/>
                <a:cs typeface="Arial" panose="020B0604020202020204" pitchFamily="34" charset="0"/>
              </a:rPr>
              <a:t> Reading at home is one of the best ways to help your child grow their vocabulary and improve their overall reading skills. Just 15 minutes of reading each night can make a big difference. When children read regularly, they learn new words in context, which helps them remember and use those words in their own writing. It also improves their understanding of what they read, making schoolwork easier. Unfortunately, more screen time and less reading have had a negative impact on children’s reading habits. Many children are now reading more slowly and with less understanding. By setting aside time to read each night, you can help your child build strong reading habits that support their success in school and beyond. </a:t>
            </a:r>
          </a:p>
          <a:p>
            <a:r>
              <a:rPr lang="en-GB" sz="1200" dirty="0">
                <a:latin typeface="Arial" panose="020B0604020202020204" pitchFamily="34" charset="0"/>
                <a:cs typeface="Arial" panose="020B0604020202020204" pitchFamily="34" charset="0"/>
              </a:rPr>
              <a:t>Reading is extremely important in Year 1. We will have a phonics session every day in school to develop our phonetic knowledge to improve our reading and writing. Please read with your child as much as possible. Encourage them to decode (break the word down) and blend (squash it back together) words that they are unsure of. After reading, talk about the books that they have read. This will help to develop comprehension skills. Your child will get a phonics reading book and a library book. They will also have access to online books. </a:t>
            </a:r>
          </a:p>
          <a:p>
            <a:r>
              <a:rPr lang="en-GB" sz="1200" dirty="0">
                <a:latin typeface="Arial" panose="020B0604020202020204" pitchFamily="34" charset="0"/>
                <a:cs typeface="Arial" panose="020B0604020202020204" pitchFamily="34" charset="0"/>
              </a:rPr>
              <a:t>Phonics reading book–Please allow your child to read this book to you. Record these reads in their reading diary. We expect these books to be in school everyday and they will be changed on Fridays. </a:t>
            </a:r>
          </a:p>
          <a:p>
            <a:r>
              <a:rPr lang="en-GB" sz="1200" dirty="0">
                <a:latin typeface="Arial" panose="020B0604020202020204" pitchFamily="34" charset="0"/>
                <a:cs typeface="Arial" panose="020B0604020202020204" pitchFamily="34" charset="0"/>
              </a:rPr>
              <a:t>Online phonics book–These books are assigned through the Big Cat Collins system. You will receive an additional letter with log in details and instructions once your child is set up.</a:t>
            </a:r>
          </a:p>
          <a:p>
            <a:r>
              <a:rPr lang="en-GB" sz="1200" dirty="0">
                <a:latin typeface="Arial" panose="020B0604020202020204" pitchFamily="34" charset="0"/>
                <a:cs typeface="Arial" panose="020B0604020202020204" pitchFamily="34" charset="0"/>
              </a:rPr>
              <a:t>Library book–Your child will also be able to choose a book from our class library which they will also change on a Friday. This is likely to be a story for you to read and enjoy with your child. </a:t>
            </a:r>
            <a:endParaRPr lang="en-GB" sz="1100"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EAEA"/>
        </a:solidFill>
        <a:effectLst/>
      </p:bgPr>
    </p:bg>
    <p:spTree>
      <p:nvGrpSpPr>
        <p:cNvPr id="1" name=""/>
        <p:cNvGrpSpPr/>
        <p:nvPr/>
      </p:nvGrpSpPr>
      <p:grpSpPr>
        <a:xfrm>
          <a:off x="0" y="0"/>
          <a:ext cx="0" cy="0"/>
          <a:chOff x="0" y="0"/>
          <a:chExt cx="0" cy="0"/>
        </a:xfrm>
      </p:grpSpPr>
      <p:sp>
        <p:nvSpPr>
          <p:cNvPr id="5" name="Freeform 5"/>
          <p:cNvSpPr/>
          <p:nvPr/>
        </p:nvSpPr>
        <p:spPr>
          <a:xfrm>
            <a:off x="3610578" y="560246"/>
            <a:ext cx="3736066" cy="4755663"/>
          </a:xfrm>
          <a:custGeom>
            <a:avLst/>
            <a:gdLst/>
            <a:ahLst/>
            <a:cxnLst/>
            <a:rect l="l" t="t" r="r" b="b"/>
            <a:pathLst>
              <a:path w="3736066" h="3805253">
                <a:moveTo>
                  <a:pt x="0" y="0"/>
                </a:moveTo>
                <a:lnTo>
                  <a:pt x="3736066" y="0"/>
                </a:lnTo>
                <a:lnTo>
                  <a:pt x="3736066" y="3805252"/>
                </a:lnTo>
                <a:lnTo>
                  <a:pt x="0" y="38052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6" name="Freeform 6"/>
          <p:cNvSpPr/>
          <p:nvPr/>
        </p:nvSpPr>
        <p:spPr>
          <a:xfrm>
            <a:off x="206980" y="273141"/>
            <a:ext cx="3308500" cy="5049831"/>
          </a:xfrm>
          <a:custGeom>
            <a:avLst/>
            <a:gdLst/>
            <a:ahLst/>
            <a:cxnLst/>
            <a:rect l="l" t="t" r="r" b="b"/>
            <a:pathLst>
              <a:path w="3110760" h="4227306">
                <a:moveTo>
                  <a:pt x="0" y="0"/>
                </a:moveTo>
                <a:lnTo>
                  <a:pt x="3110760" y="0"/>
                </a:lnTo>
                <a:lnTo>
                  <a:pt x="3110760" y="4227306"/>
                </a:lnTo>
                <a:lnTo>
                  <a:pt x="0" y="4227306"/>
                </a:lnTo>
                <a:lnTo>
                  <a:pt x="0" y="0"/>
                </a:lnTo>
                <a:close/>
              </a:path>
            </a:pathLst>
          </a:custGeom>
          <a:blipFill>
            <a:blip>
              <a:extLst>
                <a:ext uri="{96DAC541-7B7A-43D3-8B79-37D633B846F1}">
                  <asvg:svgBlip xmlns:asvg="http://schemas.microsoft.com/office/drawing/2016/SVG/main" r:embed="rId3"/>
                </a:ext>
              </a:extLst>
            </a:blip>
            <a:stretch>
              <a:fillRect l="-3278"/>
            </a:stretch>
          </a:blipFill>
        </p:spPr>
        <p:txBody>
          <a:bodyPr/>
          <a:lstStyle/>
          <a:p>
            <a:endParaRPr lang="en-GB"/>
          </a:p>
        </p:txBody>
      </p:sp>
      <p:sp>
        <p:nvSpPr>
          <p:cNvPr id="7" name="Freeform 7"/>
          <p:cNvSpPr/>
          <p:nvPr/>
        </p:nvSpPr>
        <p:spPr>
          <a:xfrm>
            <a:off x="210034" y="5452319"/>
            <a:ext cx="3312507" cy="4680835"/>
          </a:xfrm>
          <a:custGeom>
            <a:avLst/>
            <a:gdLst/>
            <a:ahLst/>
            <a:cxnLst/>
            <a:rect l="l" t="t" r="r" b="b"/>
            <a:pathLst>
              <a:path w="3016537" h="4187055">
                <a:moveTo>
                  <a:pt x="0" y="0"/>
                </a:moveTo>
                <a:lnTo>
                  <a:pt x="3016537" y="0"/>
                </a:lnTo>
                <a:lnTo>
                  <a:pt x="3016537" y="4187055"/>
                </a:lnTo>
                <a:lnTo>
                  <a:pt x="0" y="4187055"/>
                </a:lnTo>
                <a:lnTo>
                  <a:pt x="0" y="0"/>
                </a:lnTo>
                <a:close/>
              </a:path>
            </a:pathLst>
          </a:custGeom>
          <a:blipFill>
            <a:blip>
              <a:extLst>
                <a:ext uri="{96DAC541-7B7A-43D3-8B79-37D633B846F1}">
                  <asvg:svgBlip xmlns:asvg="http://schemas.microsoft.com/office/drawing/2016/SVG/main" r:embed="rId4"/>
                </a:ext>
              </a:extLst>
            </a:blip>
            <a:stretch>
              <a:fillRect b="-9762"/>
            </a:stretch>
          </a:blipFill>
        </p:spPr>
        <p:txBody>
          <a:bodyPr/>
          <a:lstStyle/>
          <a:p>
            <a:endParaRPr lang="en-GB"/>
          </a:p>
        </p:txBody>
      </p:sp>
      <p:sp>
        <p:nvSpPr>
          <p:cNvPr id="8" name="Freeform 8"/>
          <p:cNvSpPr/>
          <p:nvPr/>
        </p:nvSpPr>
        <p:spPr>
          <a:xfrm>
            <a:off x="3759344" y="5452319"/>
            <a:ext cx="3479624" cy="4829158"/>
          </a:xfrm>
          <a:custGeom>
            <a:avLst/>
            <a:gdLst/>
            <a:ahLst/>
            <a:cxnLst/>
            <a:rect l="l" t="t" r="r" b="b"/>
            <a:pathLst>
              <a:path w="3550659" h="4209166">
                <a:moveTo>
                  <a:pt x="0" y="0"/>
                </a:moveTo>
                <a:lnTo>
                  <a:pt x="3550658" y="0"/>
                </a:lnTo>
                <a:lnTo>
                  <a:pt x="3550658" y="4209166"/>
                </a:lnTo>
                <a:lnTo>
                  <a:pt x="0" y="4209166"/>
                </a:lnTo>
                <a:lnTo>
                  <a:pt x="0" y="0"/>
                </a:lnTo>
                <a:close/>
              </a:path>
            </a:pathLst>
          </a:custGeom>
          <a:blipFill>
            <a:blip>
              <a:extLst>
                <a:ext uri="{96DAC541-7B7A-43D3-8B79-37D633B846F1}">
                  <asvg:svgBlip xmlns:asvg="http://schemas.microsoft.com/office/drawing/2016/SVG/main" r:embed="rId5"/>
                </a:ext>
              </a:extLst>
            </a:blip>
            <a:stretch>
              <a:fillRect l="-1763" b="-41782"/>
            </a:stretch>
          </a:blipFill>
        </p:spPr>
        <p:txBody>
          <a:bodyPr/>
          <a:lstStyle/>
          <a:p>
            <a:endParaRPr lang="en-GB"/>
          </a:p>
        </p:txBody>
      </p:sp>
      <p:sp>
        <p:nvSpPr>
          <p:cNvPr id="11" name="Freeform 11"/>
          <p:cNvSpPr/>
          <p:nvPr/>
        </p:nvSpPr>
        <p:spPr>
          <a:xfrm>
            <a:off x="6819898" y="9263479"/>
            <a:ext cx="659061" cy="1119160"/>
          </a:xfrm>
          <a:custGeom>
            <a:avLst/>
            <a:gdLst/>
            <a:ahLst/>
            <a:cxnLst/>
            <a:rect l="l" t="t" r="r" b="b"/>
            <a:pathLst>
              <a:path w="659061" h="1119160">
                <a:moveTo>
                  <a:pt x="0" y="0"/>
                </a:moveTo>
                <a:lnTo>
                  <a:pt x="659061" y="0"/>
                </a:lnTo>
                <a:lnTo>
                  <a:pt x="659061" y="1119160"/>
                </a:lnTo>
                <a:lnTo>
                  <a:pt x="0" y="1119160"/>
                </a:lnTo>
                <a:lnTo>
                  <a:pt x="0" y="0"/>
                </a:lnTo>
                <a:close/>
              </a:path>
            </a:pathLst>
          </a:custGeom>
          <a:blipFill>
            <a:blip r:embed="rId6"/>
            <a:stretch>
              <a:fillRect/>
            </a:stretch>
          </a:blipFill>
        </p:spPr>
        <p:txBody>
          <a:bodyPr/>
          <a:lstStyle/>
          <a:p>
            <a:endParaRPr lang="en-GB"/>
          </a:p>
        </p:txBody>
      </p:sp>
      <p:sp>
        <p:nvSpPr>
          <p:cNvPr id="14" name="TextBox 14"/>
          <p:cNvSpPr txBox="1"/>
          <p:nvPr/>
        </p:nvSpPr>
        <p:spPr>
          <a:xfrm>
            <a:off x="1334764" y="1394718"/>
            <a:ext cx="2450422" cy="319959"/>
          </a:xfrm>
          <a:prstGeom prst="rect">
            <a:avLst/>
          </a:prstGeom>
        </p:spPr>
        <p:txBody>
          <a:bodyPr wrap="square" lIns="0" tIns="0" rIns="0" bIns="0" rtlCol="0" anchor="t">
            <a:spAutoFit/>
          </a:bodyPr>
          <a:lstStyle/>
          <a:p>
            <a:pPr algn="l">
              <a:lnSpc>
                <a:spcPts val="2696"/>
              </a:lnSpc>
              <a:spcBef>
                <a:spcPct val="0"/>
              </a:spcBef>
            </a:pPr>
            <a:r>
              <a:rPr lang="en-US" sz="1926" spc="61" dirty="0">
                <a:solidFill>
                  <a:srgbClr val="000000"/>
                </a:solidFill>
                <a:latin typeface="Apricots" panose="020B0604020202020204" charset="0"/>
                <a:ea typeface="Bebas Neue"/>
                <a:cs typeface="Bebas Neue"/>
                <a:sym typeface="Bebas Neue"/>
              </a:rPr>
              <a:t>Snacks</a:t>
            </a:r>
          </a:p>
        </p:txBody>
      </p:sp>
      <p:sp>
        <p:nvSpPr>
          <p:cNvPr id="15" name="TextBox 15"/>
          <p:cNvSpPr txBox="1"/>
          <p:nvPr/>
        </p:nvSpPr>
        <p:spPr>
          <a:xfrm>
            <a:off x="3611989" y="989508"/>
            <a:ext cx="1576613" cy="692497"/>
          </a:xfrm>
          <a:prstGeom prst="rect">
            <a:avLst/>
          </a:prstGeom>
        </p:spPr>
        <p:txBody>
          <a:bodyPr wrap="square" lIns="0" tIns="0" rIns="0" bIns="0" rtlCol="0" anchor="t">
            <a:spAutoFit/>
          </a:bodyPr>
          <a:lstStyle/>
          <a:p>
            <a:pPr algn="ctr">
              <a:lnSpc>
                <a:spcPts val="2696"/>
              </a:lnSpc>
              <a:spcBef>
                <a:spcPct val="0"/>
              </a:spcBef>
            </a:pPr>
            <a:r>
              <a:rPr lang="en-US" sz="2400" spc="61" dirty="0">
                <a:solidFill>
                  <a:srgbClr val="000000"/>
                </a:solidFill>
                <a:latin typeface="Apricots" panose="020B0604020202020204" charset="0"/>
                <a:ea typeface="Bebas Neue"/>
                <a:cs typeface="Bebas Neue"/>
                <a:sym typeface="Bebas Neue"/>
              </a:rPr>
              <a:t>Upcoming Events</a:t>
            </a:r>
          </a:p>
        </p:txBody>
      </p:sp>
      <p:sp>
        <p:nvSpPr>
          <p:cNvPr id="16" name="TextBox 16"/>
          <p:cNvSpPr txBox="1"/>
          <p:nvPr/>
        </p:nvSpPr>
        <p:spPr>
          <a:xfrm>
            <a:off x="4185490" y="5650508"/>
            <a:ext cx="2449858" cy="256480"/>
          </a:xfrm>
          <a:prstGeom prst="rect">
            <a:avLst/>
          </a:prstGeom>
        </p:spPr>
        <p:txBody>
          <a:bodyPr wrap="square" lIns="0" tIns="0" rIns="0" bIns="0" rtlCol="0" anchor="t">
            <a:spAutoFit/>
          </a:bodyPr>
          <a:lstStyle/>
          <a:p>
            <a:pPr algn="ctr">
              <a:lnSpc>
                <a:spcPts val="1964"/>
              </a:lnSpc>
            </a:pPr>
            <a:r>
              <a:rPr lang="en-US" sz="1926" spc="61" dirty="0">
                <a:solidFill>
                  <a:srgbClr val="000000"/>
                </a:solidFill>
                <a:latin typeface="Apricots" panose="020B0604020202020204" charset="0"/>
                <a:ea typeface="Bebas Neue"/>
                <a:cs typeface="Bebas Neue"/>
                <a:sym typeface="Bebas Neue"/>
              </a:rPr>
              <a:t>Important Reminders</a:t>
            </a:r>
          </a:p>
        </p:txBody>
      </p:sp>
      <p:sp>
        <p:nvSpPr>
          <p:cNvPr id="17" name="TextBox 17"/>
          <p:cNvSpPr txBox="1"/>
          <p:nvPr/>
        </p:nvSpPr>
        <p:spPr>
          <a:xfrm>
            <a:off x="296967" y="5801686"/>
            <a:ext cx="3103329" cy="279948"/>
          </a:xfrm>
          <a:prstGeom prst="rect">
            <a:avLst/>
          </a:prstGeom>
        </p:spPr>
        <p:txBody>
          <a:bodyPr lIns="0" tIns="0" rIns="0" bIns="0" rtlCol="0" anchor="t">
            <a:spAutoFit/>
          </a:bodyPr>
          <a:lstStyle/>
          <a:p>
            <a:pPr algn="ctr">
              <a:lnSpc>
                <a:spcPts val="1964"/>
              </a:lnSpc>
            </a:pPr>
            <a:r>
              <a:rPr lang="en-US" sz="2800" spc="61" dirty="0">
                <a:solidFill>
                  <a:srgbClr val="000000"/>
                </a:solidFill>
                <a:latin typeface="Apricots" panose="020B0604020202020204" charset="0"/>
                <a:ea typeface="Bebas Neue"/>
                <a:cs typeface="Bebas Neue"/>
                <a:sym typeface="Bebas Neue"/>
              </a:rPr>
              <a:t>Homework</a:t>
            </a:r>
          </a:p>
        </p:txBody>
      </p:sp>
      <p:sp>
        <p:nvSpPr>
          <p:cNvPr id="18" name="TextBox 18"/>
          <p:cNvSpPr txBox="1"/>
          <p:nvPr/>
        </p:nvSpPr>
        <p:spPr>
          <a:xfrm>
            <a:off x="353455" y="1761496"/>
            <a:ext cx="2906306" cy="3139321"/>
          </a:xfrm>
          <a:prstGeom prst="rect">
            <a:avLst/>
          </a:prstGeom>
        </p:spPr>
        <p:txBody>
          <a:bodyPr wrap="square" lIns="0" tIns="0" rIns="0" bIns="0" rtlCol="0" anchor="t">
            <a:spAutoFit/>
          </a:bodyPr>
          <a:lstStyle/>
          <a:p>
            <a:r>
              <a:rPr lang="en-GB" sz="1200" dirty="0">
                <a:latin typeface="Arial" panose="020B0604020202020204" pitchFamily="34" charset="0"/>
                <a:cs typeface="Arial" panose="020B0604020202020204" pitchFamily="34" charset="0"/>
              </a:rPr>
              <a:t>Please ensure your child has a water bottle each day which is clearly labelled. We do ask that only water is provided. This helps keep them energized and hydrated throughout their busy day.</a:t>
            </a:r>
          </a:p>
          <a:p>
            <a:r>
              <a:rPr lang="en-GB" sz="1200" dirty="0">
                <a:latin typeface="Arial" panose="020B0604020202020204" pitchFamily="34" charset="0"/>
                <a:cs typeface="Arial" panose="020B0604020202020204" pitchFamily="34" charset="0"/>
              </a:rPr>
              <a:t>In Year 1, fruit is provided free of charge and they will be offered a piece during morning break. You are welcome to send them in with an additional snack if they need it, but we kindly ask that it is a healthy snack. Biscuits are provided to those children who have signed up at the office. If your child is not on the list, please speak to a member of the office team. Milk can also be purchased for your child. Please speak with the office team if you need help with setting this up.</a:t>
            </a:r>
            <a:endParaRPr lang="en-US" sz="1000" dirty="0">
              <a:solidFill>
                <a:srgbClr val="000000"/>
              </a:solidFill>
              <a:latin typeface="Arial" panose="020B0604020202020204" pitchFamily="34" charset="0"/>
              <a:ea typeface="Roboto"/>
              <a:cs typeface="Arial" panose="020B0604020202020204" pitchFamily="34" charset="0"/>
            </a:endParaRPr>
          </a:p>
        </p:txBody>
      </p:sp>
      <p:sp>
        <p:nvSpPr>
          <p:cNvPr id="19" name="TextBox 19"/>
          <p:cNvSpPr txBox="1"/>
          <p:nvPr/>
        </p:nvSpPr>
        <p:spPr>
          <a:xfrm>
            <a:off x="3757319" y="1729381"/>
            <a:ext cx="3589325" cy="3909853"/>
          </a:xfrm>
          <a:prstGeom prst="rect">
            <a:avLst/>
          </a:prstGeom>
        </p:spPr>
        <p:txBody>
          <a:bodyPr wrap="square" lIns="0" tIns="0" rIns="0" bIns="0" rtlCol="0" anchor="t">
            <a:spAutoFit/>
          </a:bodyPr>
          <a:lstStyle/>
          <a:p>
            <a:pPr>
              <a:lnSpc>
                <a:spcPts val="1746"/>
              </a:lnSpc>
              <a:spcBef>
                <a:spcPct val="0"/>
              </a:spcBef>
            </a:pPr>
            <a:r>
              <a:rPr lang="en-US" sz="1300" dirty="0">
                <a:solidFill>
                  <a:srgbClr val="000000"/>
                </a:solidFill>
                <a:latin typeface="Roboto"/>
                <a:ea typeface="Roboto"/>
                <a:cs typeface="Roboto"/>
                <a:sym typeface="Roboto"/>
              </a:rPr>
              <a:t>11th September – Start of the Year Mass</a:t>
            </a:r>
          </a:p>
          <a:p>
            <a:pPr>
              <a:lnSpc>
                <a:spcPts val="1746"/>
              </a:lnSpc>
              <a:spcBef>
                <a:spcPct val="0"/>
              </a:spcBef>
            </a:pPr>
            <a:endParaRPr lang="en-US" sz="1300" dirty="0">
              <a:sym typeface="Roboto"/>
            </a:endParaRPr>
          </a:p>
          <a:p>
            <a:pPr>
              <a:lnSpc>
                <a:spcPts val="1746"/>
              </a:lnSpc>
              <a:spcBef>
                <a:spcPct val="0"/>
              </a:spcBef>
            </a:pPr>
            <a:r>
              <a:rPr lang="en-US" sz="1300" dirty="0">
                <a:solidFill>
                  <a:srgbClr val="000000"/>
                </a:solidFill>
                <a:latin typeface="Roboto"/>
                <a:ea typeface="Roboto"/>
                <a:cs typeface="Roboto"/>
                <a:sym typeface="Roboto"/>
              </a:rPr>
              <a:t>24th September – Meet the teacher – information to follow.</a:t>
            </a:r>
          </a:p>
          <a:p>
            <a:pPr>
              <a:lnSpc>
                <a:spcPts val="1746"/>
              </a:lnSpc>
              <a:spcBef>
                <a:spcPct val="0"/>
              </a:spcBef>
            </a:pPr>
            <a:endParaRPr lang="en-US" sz="1300" dirty="0">
              <a:solidFill>
                <a:srgbClr val="000000"/>
              </a:solidFill>
              <a:latin typeface="Calibri"/>
              <a:ea typeface="Calibri"/>
              <a:cs typeface="Calibri"/>
              <a:sym typeface="Roboto"/>
            </a:endParaRPr>
          </a:p>
          <a:p>
            <a:pPr>
              <a:lnSpc>
                <a:spcPts val="1746"/>
              </a:lnSpc>
              <a:spcBef>
                <a:spcPct val="0"/>
              </a:spcBef>
            </a:pPr>
            <a:r>
              <a:rPr lang="en-US" sz="1300" dirty="0">
                <a:solidFill>
                  <a:srgbClr val="000000"/>
                </a:solidFill>
                <a:latin typeface="Roboto"/>
                <a:ea typeface="Roboto"/>
                <a:cs typeface="Roboto"/>
                <a:sym typeface="Roboto"/>
              </a:rPr>
              <a:t>October – Black History Month.</a:t>
            </a:r>
          </a:p>
          <a:p>
            <a:pPr>
              <a:lnSpc>
                <a:spcPts val="1746"/>
              </a:lnSpc>
              <a:spcBef>
                <a:spcPct val="0"/>
              </a:spcBef>
            </a:pPr>
            <a:endParaRPr lang="en-US" sz="1300" dirty="0">
              <a:solidFill>
                <a:srgbClr val="000000"/>
              </a:solidFill>
              <a:latin typeface="Calibri"/>
              <a:ea typeface="Calibri"/>
              <a:cs typeface="Calibri"/>
              <a:sym typeface="Roboto"/>
            </a:endParaRPr>
          </a:p>
          <a:p>
            <a:pPr>
              <a:lnSpc>
                <a:spcPts val="1746"/>
              </a:lnSpc>
              <a:spcBef>
                <a:spcPct val="0"/>
              </a:spcBef>
            </a:pPr>
            <a:r>
              <a:rPr lang="en-US" sz="1300" dirty="0">
                <a:solidFill>
                  <a:srgbClr val="000000"/>
                </a:solidFill>
                <a:latin typeface="Roboto"/>
                <a:ea typeface="Roboto"/>
                <a:cs typeface="Roboto"/>
                <a:sym typeface="Roboto"/>
              </a:rPr>
              <a:t>3rd October – CAFOD Family Fast Day.</a:t>
            </a:r>
          </a:p>
          <a:p>
            <a:pPr>
              <a:lnSpc>
                <a:spcPts val="1746"/>
              </a:lnSpc>
              <a:spcBef>
                <a:spcPct val="0"/>
              </a:spcBef>
            </a:pPr>
            <a:endParaRPr lang="en-US" sz="1300" dirty="0">
              <a:solidFill>
                <a:srgbClr val="000000"/>
              </a:solidFill>
              <a:latin typeface="Calibri"/>
              <a:ea typeface="Calibri"/>
              <a:cs typeface="Calibri"/>
              <a:sym typeface="Roboto"/>
            </a:endParaRPr>
          </a:p>
          <a:p>
            <a:pPr>
              <a:lnSpc>
                <a:spcPts val="1746"/>
              </a:lnSpc>
              <a:spcBef>
                <a:spcPct val="0"/>
              </a:spcBef>
            </a:pPr>
            <a:r>
              <a:rPr lang="en-US" sz="1300" dirty="0">
                <a:solidFill>
                  <a:srgbClr val="000000"/>
                </a:solidFill>
                <a:latin typeface="Roboto"/>
                <a:ea typeface="Roboto"/>
                <a:cs typeface="Roboto"/>
              </a:rPr>
              <a:t>9th October – Harvest Festival Mass</a:t>
            </a:r>
          </a:p>
          <a:p>
            <a:pPr>
              <a:lnSpc>
                <a:spcPts val="1746"/>
              </a:lnSpc>
              <a:spcBef>
                <a:spcPct val="0"/>
              </a:spcBef>
            </a:pPr>
            <a:r>
              <a:rPr lang="en-US" sz="1300" dirty="0">
                <a:solidFill>
                  <a:srgbClr val="000000"/>
                </a:solidFill>
                <a:latin typeface="Roboto"/>
                <a:ea typeface="Roboto"/>
                <a:cs typeface="Roboto"/>
              </a:rPr>
              <a:t>.</a:t>
            </a:r>
            <a:endParaRPr lang="en-US" sz="1300" dirty="0">
              <a:solidFill>
                <a:srgbClr val="000000"/>
              </a:solidFill>
              <a:latin typeface="Roboto"/>
              <a:ea typeface="Roboto"/>
              <a:cs typeface="Roboto"/>
              <a:sym typeface="Roboto"/>
            </a:endParaRPr>
          </a:p>
          <a:p>
            <a:pPr>
              <a:lnSpc>
                <a:spcPts val="1746"/>
              </a:lnSpc>
              <a:spcBef>
                <a:spcPct val="0"/>
              </a:spcBef>
            </a:pPr>
            <a:r>
              <a:rPr lang="en-US" sz="1300" dirty="0">
                <a:solidFill>
                  <a:srgbClr val="000000"/>
                </a:solidFill>
                <a:latin typeface="Roboto"/>
                <a:ea typeface="Roboto"/>
                <a:cs typeface="Roboto"/>
              </a:rPr>
              <a:t>17th October – LAST DAY OF TERM</a:t>
            </a:r>
          </a:p>
          <a:p>
            <a:pPr>
              <a:lnSpc>
                <a:spcPts val="1746"/>
              </a:lnSpc>
              <a:spcBef>
                <a:spcPct val="0"/>
              </a:spcBef>
            </a:pPr>
            <a:r>
              <a:rPr lang="en-US" sz="1300" dirty="0">
                <a:solidFill>
                  <a:srgbClr val="000000"/>
                </a:solidFill>
                <a:latin typeface="Roboto"/>
                <a:ea typeface="Roboto"/>
                <a:cs typeface="Roboto"/>
              </a:rPr>
              <a:t> </a:t>
            </a:r>
            <a:endParaRPr lang="en-US" sz="1300" dirty="0">
              <a:solidFill>
                <a:srgbClr val="000000"/>
              </a:solidFill>
              <a:latin typeface="Roboto"/>
              <a:ea typeface="Roboto"/>
              <a:cs typeface="Roboto"/>
              <a:sym typeface="Roboto"/>
            </a:endParaRPr>
          </a:p>
          <a:p>
            <a:pPr>
              <a:lnSpc>
                <a:spcPts val="1746"/>
              </a:lnSpc>
              <a:spcBef>
                <a:spcPct val="0"/>
              </a:spcBef>
            </a:pPr>
            <a:r>
              <a:rPr lang="en-US" sz="1300" dirty="0">
                <a:solidFill>
                  <a:srgbClr val="000000"/>
                </a:solidFill>
                <a:latin typeface="Roboto"/>
                <a:ea typeface="Roboto"/>
                <a:cs typeface="Roboto"/>
              </a:rPr>
              <a:t>3rd November – INSET DAY – SCHOOL CLOSED</a:t>
            </a:r>
          </a:p>
          <a:p>
            <a:pPr>
              <a:lnSpc>
                <a:spcPts val="1746"/>
              </a:lnSpc>
              <a:spcBef>
                <a:spcPct val="0"/>
              </a:spcBef>
            </a:pPr>
            <a:endParaRPr lang="en-US" sz="1300" dirty="0">
              <a:solidFill>
                <a:srgbClr val="000000"/>
              </a:solidFill>
              <a:latin typeface="Roboto"/>
              <a:ea typeface="Roboto"/>
              <a:cs typeface="Roboto"/>
              <a:sym typeface="Roboto"/>
            </a:endParaRPr>
          </a:p>
          <a:p>
            <a:pPr>
              <a:lnSpc>
                <a:spcPts val="1746"/>
              </a:lnSpc>
              <a:spcBef>
                <a:spcPct val="0"/>
              </a:spcBef>
            </a:pPr>
            <a:r>
              <a:rPr lang="en-US" sz="1300" dirty="0">
                <a:solidFill>
                  <a:srgbClr val="000000"/>
                </a:solidFill>
                <a:latin typeface="Roboto"/>
                <a:ea typeface="Roboto"/>
                <a:cs typeface="Roboto"/>
              </a:rPr>
              <a:t>4th November – FIRST DAY OF TERM</a:t>
            </a:r>
            <a:endParaRPr lang="en-US" sz="1300" dirty="0">
              <a:solidFill>
                <a:srgbClr val="000000"/>
              </a:solidFill>
              <a:latin typeface="Roboto"/>
              <a:ea typeface="Roboto"/>
              <a:cs typeface="Roboto"/>
              <a:sym typeface="Roboto"/>
            </a:endParaRPr>
          </a:p>
          <a:p>
            <a:pPr>
              <a:lnSpc>
                <a:spcPts val="1746"/>
              </a:lnSpc>
              <a:spcBef>
                <a:spcPct val="0"/>
              </a:spcBef>
            </a:pPr>
            <a:endParaRPr lang="en-US" sz="1200" dirty="0">
              <a:solidFill>
                <a:srgbClr val="000000"/>
              </a:solidFill>
              <a:latin typeface="Roboto"/>
              <a:ea typeface="Roboto"/>
              <a:cs typeface="Roboto"/>
              <a:sym typeface="Roboto"/>
            </a:endParaRPr>
          </a:p>
          <a:p>
            <a:pPr>
              <a:lnSpc>
                <a:spcPts val="1746"/>
              </a:lnSpc>
              <a:spcBef>
                <a:spcPct val="0"/>
              </a:spcBef>
            </a:pPr>
            <a:r>
              <a:rPr lang="en-US" sz="1200" dirty="0">
                <a:solidFill>
                  <a:srgbClr val="000000"/>
                </a:solidFill>
                <a:latin typeface="Roboto"/>
                <a:ea typeface="Roboto"/>
                <a:cs typeface="Roboto"/>
                <a:sym typeface="Roboto"/>
              </a:rPr>
              <a:t>.</a:t>
            </a:r>
            <a:endParaRPr lang="en-US" dirty="0">
              <a:ea typeface="Calibri"/>
              <a:cs typeface="Calibri"/>
            </a:endParaRPr>
          </a:p>
        </p:txBody>
      </p:sp>
      <p:sp>
        <p:nvSpPr>
          <p:cNvPr id="20" name="TextBox 20"/>
          <p:cNvSpPr txBox="1"/>
          <p:nvPr/>
        </p:nvSpPr>
        <p:spPr>
          <a:xfrm>
            <a:off x="3884052" y="6086728"/>
            <a:ext cx="3331708" cy="3693319"/>
          </a:xfrm>
          <a:prstGeom prst="rect">
            <a:avLst/>
          </a:prstGeom>
        </p:spPr>
        <p:txBody>
          <a:bodyPr wrap="square" lIns="0" tIns="0" rIns="0" bIns="0" rtlCol="0" anchor="t">
            <a:spAutoFit/>
          </a:bodyPr>
          <a:lstStyle/>
          <a:p>
            <a:r>
              <a:rPr lang="en-GB" sz="1200" dirty="0">
                <a:latin typeface="Arial" panose="020B0604020202020204" pitchFamily="34" charset="0"/>
                <a:cs typeface="Arial" panose="020B0604020202020204" pitchFamily="34" charset="0"/>
              </a:rPr>
              <a:t>Please label all items of clothing and check these often to ensure the names haven’t been washed out. It is very difficult to return missing items to children without a name in them. At SMC, we expect children to be in full uniform/PE kit. Please ask a member of staff if you are unsure of the school’s expectations. </a:t>
            </a:r>
          </a:p>
          <a:p>
            <a:r>
              <a:rPr lang="en-GB" sz="1200" dirty="0">
                <a:latin typeface="Arial" panose="020B0604020202020204" pitchFamily="34" charset="0"/>
                <a:cs typeface="Arial" panose="020B0604020202020204" pitchFamily="34" charset="0"/>
              </a:rPr>
              <a:t>If you feel your child may need a change of clothes, please ensure they are in their bag each day. We do recommend sending a spare plastic bag for any wet clothes to be returned home. </a:t>
            </a:r>
          </a:p>
          <a:p>
            <a:r>
              <a:rPr lang="en-GB" sz="1200" dirty="0">
                <a:latin typeface="Arial" panose="020B0604020202020204" pitchFamily="34" charset="0"/>
                <a:cs typeface="Arial" panose="020B0604020202020204" pitchFamily="34" charset="0"/>
              </a:rPr>
              <a:t>If your child has any medical needs, not already known to the school, please do come in to discuss these.</a:t>
            </a:r>
          </a:p>
          <a:p>
            <a:r>
              <a:rPr lang="en-GB" sz="1200" dirty="0">
                <a:latin typeface="Arial" panose="020B0604020202020204" pitchFamily="34" charset="0"/>
                <a:cs typeface="Arial" panose="020B0604020202020204" pitchFamily="34" charset="0"/>
              </a:rPr>
              <a:t>Our school day begins at 8:40am when the gates open and ends at 3:15pm. The children enter and leave school by the gate closest to Year 1. Please be patient with </a:t>
            </a:r>
          </a:p>
          <a:p>
            <a:r>
              <a:rPr lang="en-GB" sz="1200" dirty="0">
                <a:latin typeface="Arial" panose="020B0604020202020204" pitchFamily="34" charset="0"/>
                <a:cs typeface="Arial" panose="020B0604020202020204" pitchFamily="34" charset="0"/>
              </a:rPr>
              <a:t>us at collection as we familiarize ourselves with </a:t>
            </a:r>
          </a:p>
          <a:p>
            <a:r>
              <a:rPr lang="en-GB" sz="1200" dirty="0">
                <a:latin typeface="Arial" panose="020B0604020202020204" pitchFamily="34" charset="0"/>
                <a:cs typeface="Arial" panose="020B0604020202020204" pitchFamily="34" charset="0"/>
              </a:rPr>
              <a:t>new faces. </a:t>
            </a:r>
            <a:endParaRPr lang="en-US" sz="1000" dirty="0">
              <a:latin typeface="Arial" panose="020B0604020202020204" pitchFamily="34" charset="0"/>
              <a:ea typeface="Roboto"/>
              <a:cs typeface="Arial" panose="020B0604020202020204" pitchFamily="34" charset="0"/>
            </a:endParaRPr>
          </a:p>
        </p:txBody>
      </p:sp>
      <p:sp>
        <p:nvSpPr>
          <p:cNvPr id="23" name="TextBox 23"/>
          <p:cNvSpPr txBox="1"/>
          <p:nvPr/>
        </p:nvSpPr>
        <p:spPr>
          <a:xfrm>
            <a:off x="308798" y="6269246"/>
            <a:ext cx="3073697" cy="3877985"/>
          </a:xfrm>
          <a:prstGeom prst="rect">
            <a:avLst/>
          </a:prstGeom>
        </p:spPr>
        <p:txBody>
          <a:bodyPr wrap="square" lIns="0" tIns="0" rIns="0" bIns="0" rtlCol="0" anchor="t">
            <a:spAutoFit/>
          </a:bodyPr>
          <a:lstStyle/>
          <a:p>
            <a:r>
              <a:rPr lang="en-GB" sz="1400" b="1" dirty="0">
                <a:latin typeface="Arial" panose="020B0604020202020204" pitchFamily="34" charset="0"/>
                <a:cs typeface="Arial" panose="020B0604020202020204" pitchFamily="34" charset="0"/>
              </a:rPr>
              <a:t>Reading</a:t>
            </a:r>
            <a:r>
              <a:rPr lang="en-GB" sz="1400" dirty="0">
                <a:latin typeface="Arial" panose="020B0604020202020204" pitchFamily="34" charset="0"/>
                <a:cs typeface="Arial" panose="020B0604020202020204" pitchFamily="34" charset="0"/>
              </a:rPr>
              <a:t>–Your child needs to read their Phonics book to you at least 3 times each week and these reads need to be recorded in their reading diary. Additional books will be assigned to their Collins account. Log in details for this will be found in their reading diaries when they are ready to use. </a:t>
            </a:r>
          </a:p>
          <a:p>
            <a:r>
              <a:rPr lang="en-GB" sz="1400" b="1" dirty="0">
                <a:latin typeface="Arial" panose="020B0604020202020204" pitchFamily="34" charset="0"/>
                <a:cs typeface="Arial" panose="020B0604020202020204" pitchFamily="34" charset="0"/>
              </a:rPr>
              <a:t>Spellings</a:t>
            </a:r>
            <a:r>
              <a:rPr lang="en-GB" sz="1400" dirty="0">
                <a:latin typeface="Arial" panose="020B0604020202020204" pitchFamily="34" charset="0"/>
                <a:cs typeface="Arial" panose="020B0604020202020204" pitchFamily="34" charset="0"/>
              </a:rPr>
              <a:t>–a list of spellings will be given out each week and will also be put onto the Class Dojo Page. Please practice these with your child. These will be tested on Mondays. </a:t>
            </a:r>
          </a:p>
          <a:p>
            <a:r>
              <a:rPr lang="en-GB" sz="1400" b="1" dirty="0" err="1">
                <a:latin typeface="Arial" panose="020B0604020202020204" pitchFamily="34" charset="0"/>
                <a:cs typeface="Arial" panose="020B0604020202020204" pitchFamily="34" charset="0"/>
              </a:rPr>
              <a:t>Numbots</a:t>
            </a:r>
            <a:r>
              <a:rPr lang="en-GB" sz="1400" dirty="0">
                <a:latin typeface="Arial" panose="020B0604020202020204" pitchFamily="34" charset="0"/>
                <a:cs typeface="Arial" panose="020B0604020202020204" pitchFamily="34" charset="0"/>
              </a:rPr>
              <a:t>–</a:t>
            </a:r>
            <a:r>
              <a:rPr lang="en-GB" sz="1400" dirty="0" err="1">
                <a:latin typeface="Arial" panose="020B0604020202020204" pitchFamily="34" charset="0"/>
                <a:cs typeface="Arial" panose="020B0604020202020204" pitchFamily="34" charset="0"/>
              </a:rPr>
              <a:t>Numbots</a:t>
            </a:r>
            <a:r>
              <a:rPr lang="en-GB" sz="1400" dirty="0">
                <a:latin typeface="Arial" panose="020B0604020202020204" pitchFamily="34" charset="0"/>
                <a:cs typeface="Arial" panose="020B0604020202020204" pitchFamily="34" charset="0"/>
              </a:rPr>
              <a:t> is a brilliant way to improve number fluency and rapid recall in Maths. Log in details for this will be found in their reading diaries when they are ready to use. </a:t>
            </a:r>
            <a:endParaRPr lang="en-US" sz="1050" spc="18" dirty="0">
              <a:solidFill>
                <a:srgbClr val="000000"/>
              </a:solidFill>
              <a:latin typeface="Arial" panose="020B0604020202020204" pitchFamily="34" charset="0"/>
              <a:ea typeface="Roboto"/>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7fbf535-62f4-4f73-8e4e-90631a6611da">
      <Terms xmlns="http://schemas.microsoft.com/office/infopath/2007/PartnerControls"/>
    </lcf76f155ced4ddcb4097134ff3c332f>
    <TaxCatchAll xmlns="f0f4da6c-3674-4c9c-a6da-79b4cac209c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4EC72A5CD1F3B428CA61C2F075809FA" ma:contentTypeVersion="11" ma:contentTypeDescription="Create a new document." ma:contentTypeScope="" ma:versionID="773fcb41b80e4a21a92703eaed14419a">
  <xsd:schema xmlns:xsd="http://www.w3.org/2001/XMLSchema" xmlns:xs="http://www.w3.org/2001/XMLSchema" xmlns:p="http://schemas.microsoft.com/office/2006/metadata/properties" xmlns:ns2="87fbf535-62f4-4f73-8e4e-90631a6611da" xmlns:ns3="f0f4da6c-3674-4c9c-a6da-79b4cac209cf" targetNamespace="http://schemas.microsoft.com/office/2006/metadata/properties" ma:root="true" ma:fieldsID="5060a4bb48387286f81cc3af7d5f7e9c" ns2:_="" ns3:_="">
    <xsd:import namespace="87fbf535-62f4-4f73-8e4e-90631a6611da"/>
    <xsd:import namespace="f0f4da6c-3674-4c9c-a6da-79b4cac209c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fbf535-62f4-4f73-8e4e-90631a6611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d155f58-06c7-482a-be83-bba02eae4bd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0f4da6c-3674-4c9c-a6da-79b4cac209c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df0ba9e-1c47-4861-a527-08820e4a25dc}" ma:internalName="TaxCatchAll" ma:showField="CatchAllData" ma:web="f0f4da6c-3674-4c9c-a6da-79b4cac209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64957FE-2736-461D-9DE7-B7A83D5FF17A}">
  <ds:schemaRefs>
    <ds:schemaRef ds:uri="http://purl.org/dc/dcmitype/"/>
    <ds:schemaRef ds:uri="00968519-5d44-4105-b617-ce00d1225ab8"/>
    <ds:schemaRef ds:uri="http://purl.org/dc/terms/"/>
    <ds:schemaRef ds:uri="http://www.w3.org/XML/1998/namespace"/>
    <ds:schemaRef ds:uri="993e413b-35f7-4ef4-a77a-74834a51b24b"/>
    <ds:schemaRef ds:uri="http://schemas.openxmlformats.org/package/2006/metadata/core-properties"/>
    <ds:schemaRef ds:uri="http://schemas.microsoft.com/office/2006/metadata/properties"/>
    <ds:schemaRef ds:uri="http://schemas.microsoft.com/office/2006/documentManagement/types"/>
    <ds:schemaRef ds:uri="http://purl.org/dc/elements/1.1/"/>
    <ds:schemaRef ds:uri="http://schemas.microsoft.com/office/infopath/2007/PartnerControls"/>
    <ds:schemaRef ds:uri="33d196cb-1cf0-4551-a10f-53e844cfd8d1"/>
  </ds:schemaRefs>
</ds:datastoreItem>
</file>

<file path=customXml/itemProps2.xml><?xml version="1.0" encoding="utf-8"?>
<ds:datastoreItem xmlns:ds="http://schemas.openxmlformats.org/officeDocument/2006/customXml" ds:itemID="{C4223823-2ABF-4451-9627-A8656B5C6561}">
  <ds:schemaRefs>
    <ds:schemaRef ds:uri="http://schemas.microsoft.com/sharepoint/v3/contenttype/forms"/>
  </ds:schemaRefs>
</ds:datastoreItem>
</file>

<file path=customXml/itemProps3.xml><?xml version="1.0" encoding="utf-8"?>
<ds:datastoreItem xmlns:ds="http://schemas.openxmlformats.org/officeDocument/2006/customXml" ds:itemID="{56618BA7-B097-4294-9D14-1B181A27A5B6}"/>
</file>

<file path=docProps/app.xml><?xml version="1.0" encoding="utf-8"?>
<Properties xmlns="http://schemas.openxmlformats.org/officeDocument/2006/extended-properties" xmlns:vt="http://schemas.openxmlformats.org/officeDocument/2006/docPropsVTypes">
  <TotalTime>982</TotalTime>
  <Words>1002</Words>
  <Application>Microsoft Office PowerPoint</Application>
  <PresentationFormat>Custom</PresentationFormat>
  <Paragraphs>55</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Apricots</vt:lpstr>
      <vt:lpstr>Lovelace</vt:lpstr>
      <vt:lpstr>Calibri</vt:lpstr>
      <vt:lpstr>Arial</vt:lpstr>
      <vt:lpstr>Roboto</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Sweeney</dc:creator>
  <cp:lastModifiedBy>Marni Ecuyer</cp:lastModifiedBy>
  <cp:revision>201</cp:revision>
  <cp:lastPrinted>2026-09-04T11:52:06Z</cp:lastPrinted>
  <dcterms:created xsi:type="dcterms:W3CDTF">2006-08-16T00:00:00Z</dcterms:created>
  <dcterms:modified xsi:type="dcterms:W3CDTF">2026-09-04T14:30:32Z</dcterms:modified>
  <dc:identifier>DAGtsG4rA0Y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0x010100B4EC72A5CD1F3B428CA61C2F075809FA</vt:lpwstr>
  </property>
  <property fmtid="{D5CDD505-2E9C-101B-9397-08002B2CF9AE}" pid="3" name="Order">
    <vt:r8>2307500</vt:r8>
  </property>
  <property fmtid="{D5CDD505-2E9C-101B-9397-08002B2CF9AE}" pid="4" name="_ExtendedDescription">
    <vt:lpwstr/>
  </property>
  <property fmtid="{D5CDD505-2E9C-101B-9397-08002B2CF9AE}" pid="5" name="TriggerFlowInfo">
    <vt:lpwstr/>
  </property>
  <property fmtid="{D5CDD505-2E9C-101B-9397-08002B2CF9AE}" pid="6" name="ComplianceAssetId">
    <vt:lpwstr/>
  </property>
  <property fmtid="{D5CDD505-2E9C-101B-9397-08002B2CF9AE}" pid="7" name="MediaServiceImageTags">
    <vt:lpwstr/>
  </property>
</Properties>
</file>