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10693400" cy="7556500"/>
  <p:notesSz cx="6797675" cy="9926638"/>
  <p:embeddedFontLst>
    <p:embeddedFont>
      <p:font typeface="Abadi" panose="020B0604020104020204" pitchFamily="34" charset="0"/>
      <p:regular r:id="rId4"/>
      <p:bold r:id="rId5"/>
      <p:italic r:id="rId6"/>
      <p:boldItalic r:id="rId7"/>
    </p:embeddedFont>
    <p:embeddedFont>
      <p:font typeface="Apricots" panose="020B0604020202020204" charset="0"/>
      <p:regular r:id="rId8"/>
    </p:embeddedFont>
    <p:embeddedFont>
      <p:font typeface="Childos Arabic" panose="020B0604020202020204" charset="-78"/>
      <p:regular r:id="rId9"/>
    </p:embeddedFont>
    <p:embeddedFont>
      <p:font typeface="Modern Love Caps" panose="04070805081001020A01" pitchFamily="82" charset="0"/>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80" d="100"/>
          <a:sy n="80" d="100"/>
        </p:scale>
        <p:origin x="72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theme" Target="theme/theme1.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font" Target="fonts/font4.fntdata"/><Relationship Id="rId12" Type="http://schemas.openxmlformats.org/officeDocument/2006/relationships/viewProps" Target="view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presProps" Target="presProps.xml"/><Relationship Id="rId5" Type="http://schemas.openxmlformats.org/officeDocument/2006/relationships/font" Target="fonts/font2.fntdata"/><Relationship Id="rId15" Type="http://schemas.microsoft.com/office/2016/11/relationships/changesInfo" Target="changesInfos/changesInfo1.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Brogan" userId="82c523ad-4dcf-4e17-bf18-f99e747875f1" providerId="ADAL" clId="{C8E87543-E2DA-457A-BDB9-47D26ED1ED66}"/>
    <pc:docChg chg="custSel modSld">
      <pc:chgData name="Michelle Brogan" userId="82c523ad-4dcf-4e17-bf18-f99e747875f1" providerId="ADAL" clId="{C8E87543-E2DA-457A-BDB9-47D26ED1ED66}" dt="2026-09-03T11:20:29.589" v="822" actId="1076"/>
      <pc:docMkLst>
        <pc:docMk/>
      </pc:docMkLst>
      <pc:sldChg chg="modSp mod">
        <pc:chgData name="Michelle Brogan" userId="82c523ad-4dcf-4e17-bf18-f99e747875f1" providerId="ADAL" clId="{C8E87543-E2DA-457A-BDB9-47D26ED1ED66}" dt="2026-09-03T11:20:29.589" v="822" actId="1076"/>
        <pc:sldMkLst>
          <pc:docMk/>
          <pc:sldMk cId="0" sldId="256"/>
        </pc:sldMkLst>
        <pc:spChg chg="mod">
          <ac:chgData name="Michelle Brogan" userId="82c523ad-4dcf-4e17-bf18-f99e747875f1" providerId="ADAL" clId="{C8E87543-E2DA-457A-BDB9-47D26ED1ED66}" dt="2026-09-02T21:01:27.863" v="616" actId="20577"/>
          <ac:spMkLst>
            <pc:docMk/>
            <pc:sldMk cId="0" sldId="256"/>
            <ac:spMk id="19" creationId="{00000000-0000-0000-0000-000000000000}"/>
          </ac:spMkLst>
        </pc:spChg>
        <pc:spChg chg="mod">
          <ac:chgData name="Michelle Brogan" userId="82c523ad-4dcf-4e17-bf18-f99e747875f1" providerId="ADAL" clId="{C8E87543-E2DA-457A-BDB9-47D26ED1ED66}" dt="2026-09-03T11:20:29.589" v="822" actId="1076"/>
          <ac:spMkLst>
            <pc:docMk/>
            <pc:sldMk cId="0" sldId="256"/>
            <ac:spMk id="32" creationId="{93058327-2D67-8B10-1E13-2BD69A5C6A3B}"/>
          </ac:spMkLst>
        </pc:spChg>
      </pc:sldChg>
      <pc:sldChg chg="addSp delSp modSp mod">
        <pc:chgData name="Michelle Brogan" userId="82c523ad-4dcf-4e17-bf18-f99e747875f1" providerId="ADAL" clId="{C8E87543-E2DA-457A-BDB9-47D26ED1ED66}" dt="2026-09-03T11:18:16.047" v="821" actId="1076"/>
        <pc:sldMkLst>
          <pc:docMk/>
          <pc:sldMk cId="0" sldId="257"/>
        </pc:sldMkLst>
        <pc:spChg chg="mod">
          <ac:chgData name="Michelle Brogan" userId="82c523ad-4dcf-4e17-bf18-f99e747875f1" providerId="ADAL" clId="{C8E87543-E2DA-457A-BDB9-47D26ED1ED66}" dt="2026-09-03T11:18:14.972" v="820" actId="1076"/>
          <ac:spMkLst>
            <pc:docMk/>
            <pc:sldMk cId="0" sldId="257"/>
            <ac:spMk id="49" creationId="{23546ADE-92CE-A445-C5A3-0A5959E22123}"/>
          </ac:spMkLst>
        </pc:spChg>
        <pc:spChg chg="mod">
          <ac:chgData name="Michelle Brogan" userId="82c523ad-4dcf-4e17-bf18-f99e747875f1" providerId="ADAL" clId="{C8E87543-E2DA-457A-BDB9-47D26ED1ED66}" dt="2026-09-01T19:20:04.470" v="509" actId="20577"/>
          <ac:spMkLst>
            <pc:docMk/>
            <pc:sldMk cId="0" sldId="257"/>
            <ac:spMk id="50" creationId="{BF65E8B5-A14A-2540-4B39-BD0A52928774}"/>
          </ac:spMkLst>
        </pc:spChg>
        <pc:picChg chg="del">
          <ac:chgData name="Michelle Brogan" userId="82c523ad-4dcf-4e17-bf18-f99e747875f1" providerId="ADAL" clId="{C8E87543-E2DA-457A-BDB9-47D26ED1ED66}" dt="2026-09-03T11:16:10.285" v="805" actId="478"/>
          <ac:picMkLst>
            <pc:docMk/>
            <pc:sldMk cId="0" sldId="257"/>
            <ac:picMk id="2" creationId="{04368BEC-239F-AB9A-2F68-F376A4121832}"/>
          </ac:picMkLst>
        </pc:picChg>
        <pc:picChg chg="add mod modCrop">
          <ac:chgData name="Michelle Brogan" userId="82c523ad-4dcf-4e17-bf18-f99e747875f1" providerId="ADAL" clId="{C8E87543-E2DA-457A-BDB9-47D26ED1ED66}" dt="2026-09-03T11:18:16.047" v="821" actId="1076"/>
          <ac:picMkLst>
            <pc:docMk/>
            <pc:sldMk cId="0" sldId="257"/>
            <ac:picMk id="6" creationId="{119B5F9C-4A74-0D8A-C7CD-0C4A0CF743B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svg"/><Relationship Id="rId14" Type="http://schemas.openxmlformats.org/officeDocument/2006/relationships/image" Target="../media/image13.emf"/></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svg"/><Relationship Id="rId7" Type="http://schemas.openxmlformats.org/officeDocument/2006/relationships/image" Target="../media/image8.svg"/><Relationship Id="rId12"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19.svg"/><Relationship Id="rId5" Type="http://schemas.openxmlformats.org/officeDocument/2006/relationships/image" Target="../media/image14.png"/><Relationship Id="rId10" Type="http://schemas.openxmlformats.org/officeDocument/2006/relationships/image" Target="../media/image18.svg"/><Relationship Id="rId4" Type="http://schemas.openxmlformats.org/officeDocument/2006/relationships/image" Target="../media/image5.svg"/><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4E606A8-E7BD-8CEE-6AAF-AFB52E599727}"/>
              </a:ext>
            </a:extLst>
          </p:cNvPr>
          <p:cNvSpPr/>
          <p:nvPr/>
        </p:nvSpPr>
        <p:spPr>
          <a:xfrm>
            <a:off x="-31964" y="51161"/>
            <a:ext cx="10709382" cy="7579483"/>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 name="Freeform 3"/>
          <p:cNvSpPr/>
          <p:nvPr/>
        </p:nvSpPr>
        <p:spPr>
          <a:xfrm>
            <a:off x="241748" y="1519551"/>
            <a:ext cx="1980751" cy="473351"/>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flipV="1">
            <a:off x="37623" y="2111726"/>
            <a:ext cx="2040544" cy="4879563"/>
          </a:xfrm>
          <a:custGeom>
            <a:avLst/>
            <a:gdLst/>
            <a:ahLst/>
            <a:cxnLst/>
            <a:rect l="l" t="t" r="r" b="b"/>
            <a:pathLst>
              <a:path w="2040544" h="4879563">
                <a:moveTo>
                  <a:pt x="0" y="4879563"/>
                </a:moveTo>
                <a:lnTo>
                  <a:pt x="2040544" y="4879563"/>
                </a:lnTo>
                <a:lnTo>
                  <a:pt x="2040544" y="0"/>
                </a:lnTo>
                <a:lnTo>
                  <a:pt x="0" y="0"/>
                </a:lnTo>
                <a:lnTo>
                  <a:pt x="0" y="4879563"/>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Freeform 5"/>
          <p:cNvSpPr/>
          <p:nvPr/>
        </p:nvSpPr>
        <p:spPr>
          <a:xfrm>
            <a:off x="1810823" y="2264948"/>
            <a:ext cx="2049187" cy="923997"/>
          </a:xfrm>
          <a:custGeom>
            <a:avLst/>
            <a:gdLst/>
            <a:ahLst/>
            <a:cxnLst/>
            <a:rect l="l" t="t" r="r" b="b"/>
            <a:pathLst>
              <a:path w="2049187" h="923997">
                <a:moveTo>
                  <a:pt x="0" y="0"/>
                </a:moveTo>
                <a:lnTo>
                  <a:pt x="2049187" y="0"/>
                </a:lnTo>
                <a:lnTo>
                  <a:pt x="2049187" y="923997"/>
                </a:lnTo>
                <a:lnTo>
                  <a:pt x="0" y="92399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1548436" y="4440516"/>
            <a:ext cx="2986824" cy="3325383"/>
          </a:xfrm>
          <a:custGeom>
            <a:avLst/>
            <a:gdLst/>
            <a:ahLst/>
            <a:cxnLst/>
            <a:rect l="l" t="t" r="r" b="b"/>
            <a:pathLst>
              <a:path w="2986824" h="2932518">
                <a:moveTo>
                  <a:pt x="0" y="0"/>
                </a:moveTo>
                <a:lnTo>
                  <a:pt x="2986824" y="0"/>
                </a:lnTo>
                <a:lnTo>
                  <a:pt x="2986824" y="2932518"/>
                </a:lnTo>
                <a:lnTo>
                  <a:pt x="0" y="293251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Freeform 7"/>
          <p:cNvSpPr/>
          <p:nvPr/>
        </p:nvSpPr>
        <p:spPr>
          <a:xfrm>
            <a:off x="3752473" y="1468005"/>
            <a:ext cx="1803242" cy="473351"/>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8" name="Freeform 8"/>
          <p:cNvSpPr/>
          <p:nvPr/>
        </p:nvSpPr>
        <p:spPr>
          <a:xfrm>
            <a:off x="3749753" y="1990172"/>
            <a:ext cx="3713453" cy="2697312"/>
          </a:xfrm>
          <a:custGeom>
            <a:avLst/>
            <a:gdLst/>
            <a:ahLst/>
            <a:cxnLst/>
            <a:rect l="l" t="t" r="r" b="b"/>
            <a:pathLst>
              <a:path w="3194329" h="2327867">
                <a:moveTo>
                  <a:pt x="0" y="0"/>
                </a:moveTo>
                <a:lnTo>
                  <a:pt x="3194329" y="0"/>
                </a:lnTo>
                <a:lnTo>
                  <a:pt x="3194329" y="2327867"/>
                </a:lnTo>
                <a:lnTo>
                  <a:pt x="0" y="2327867"/>
                </a:lnTo>
                <a:lnTo>
                  <a:pt x="0" y="0"/>
                </a:lnTo>
                <a:close/>
              </a:path>
            </a:pathLst>
          </a:custGeom>
          <a:blipFill>
            <a:blip r:embed="rId7"/>
            <a:stretch>
              <a:fillRect/>
            </a:stretch>
          </a:blipFill>
        </p:spPr>
        <p:txBody>
          <a:bodyPr/>
          <a:lstStyle/>
          <a:p>
            <a:endParaRPr lang="en-GB" dirty="0"/>
          </a:p>
        </p:txBody>
      </p:sp>
      <p:sp>
        <p:nvSpPr>
          <p:cNvPr id="10" name="Freeform 10"/>
          <p:cNvSpPr/>
          <p:nvPr/>
        </p:nvSpPr>
        <p:spPr>
          <a:xfrm>
            <a:off x="7221120" y="1777356"/>
            <a:ext cx="3291253" cy="3258810"/>
          </a:xfrm>
          <a:custGeom>
            <a:avLst/>
            <a:gdLst/>
            <a:ahLst/>
            <a:cxnLst/>
            <a:rect l="l" t="t" r="r" b="b"/>
            <a:pathLst>
              <a:path w="3291253" h="3258810">
                <a:moveTo>
                  <a:pt x="0" y="0"/>
                </a:moveTo>
                <a:lnTo>
                  <a:pt x="3291253" y="0"/>
                </a:lnTo>
                <a:lnTo>
                  <a:pt x="3291253" y="3258810"/>
                </a:lnTo>
                <a:lnTo>
                  <a:pt x="0" y="3258810"/>
                </a:lnTo>
                <a:lnTo>
                  <a:pt x="0" y="0"/>
                </a:lnTo>
                <a:close/>
              </a:path>
            </a:pathLst>
          </a:custGeom>
          <a:blipFill>
            <a:blip r:embed="rId8"/>
            <a:stretch>
              <a:fillRect b="-19168"/>
            </a:stretch>
          </a:blipFill>
        </p:spPr>
        <p:txBody>
          <a:bodyPr/>
          <a:lstStyle/>
          <a:p>
            <a:endParaRPr lang="en-GB"/>
          </a:p>
        </p:txBody>
      </p:sp>
      <p:sp>
        <p:nvSpPr>
          <p:cNvPr id="13" name="TextBox 13"/>
          <p:cNvSpPr txBox="1"/>
          <p:nvPr/>
        </p:nvSpPr>
        <p:spPr>
          <a:xfrm>
            <a:off x="7259600" y="1946944"/>
            <a:ext cx="3198062" cy="2405146"/>
          </a:xfrm>
          <a:prstGeom prst="rect">
            <a:avLst/>
          </a:prstGeom>
        </p:spPr>
        <p:txBody>
          <a:bodyPr lIns="0" tIns="0" rIns="0" bIns="0" rtlCol="0" anchor="t">
            <a:spAutoFit/>
          </a:bodyPr>
          <a:lstStyle/>
          <a:p>
            <a:pPr algn="l">
              <a:lnSpc>
                <a:spcPts val="1721"/>
              </a:lnSpc>
            </a:pPr>
            <a:endParaRPr lang="en-US" sz="1600" spc="-71" dirty="0">
              <a:solidFill>
                <a:srgbClr val="000000"/>
              </a:solidFill>
              <a:latin typeface="Childos Arabic"/>
              <a:ea typeface="Childos Arabic"/>
              <a:cs typeface="Childos Arabic"/>
            </a:endParaRPr>
          </a:p>
          <a:p>
            <a:pPr>
              <a:lnSpc>
                <a:spcPts val="1721"/>
              </a:lnSpc>
            </a:pPr>
            <a:r>
              <a:rPr lang="en-GB" sz="1600" spc="-71" dirty="0">
                <a:solidFill>
                  <a:srgbClr val="000000"/>
                </a:solidFill>
                <a:latin typeface="Childos Arabic"/>
                <a:ea typeface="Childos Arabic"/>
                <a:cs typeface="Childos Arabic"/>
                <a:sym typeface="Childos Arabic"/>
              </a:rPr>
              <a:t>This half term we will be learning about Life Cycles. Our learning will be to explain the seven life processes as well as investigating how different animals reproduce and why. Pupils will then identify the life cycles of different animals and plants and investigate the different ways plants can reproduce. Finally, they will identify the changes that humans experience during their life cycle. </a:t>
            </a:r>
          </a:p>
        </p:txBody>
      </p:sp>
      <p:sp>
        <p:nvSpPr>
          <p:cNvPr id="14" name="Freeform 14"/>
          <p:cNvSpPr/>
          <p:nvPr/>
        </p:nvSpPr>
        <p:spPr>
          <a:xfrm>
            <a:off x="4432301" y="5173545"/>
            <a:ext cx="6223476" cy="2496244"/>
          </a:xfrm>
          <a:custGeom>
            <a:avLst/>
            <a:gdLst/>
            <a:ahLst/>
            <a:cxnLst/>
            <a:rect l="l" t="t" r="r" b="b"/>
            <a:pathLst>
              <a:path w="3842231" h="2116720">
                <a:moveTo>
                  <a:pt x="0" y="0"/>
                </a:moveTo>
                <a:lnTo>
                  <a:pt x="3842231" y="0"/>
                </a:lnTo>
                <a:lnTo>
                  <a:pt x="3842231" y="2116720"/>
                </a:lnTo>
                <a:lnTo>
                  <a:pt x="0" y="211672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lIns="91440" tIns="45720" rIns="91440" bIns="45720" anchor="t"/>
          <a:lstStyle/>
          <a:p>
            <a:pPr algn="ctr"/>
            <a:endParaRPr lang="en-GB" sz="1000" kern="1200" dirty="0">
              <a:latin typeface="Arial"/>
              <a:cs typeface="Arial"/>
            </a:endParaRPr>
          </a:p>
          <a:p>
            <a:pPr algn="ctr"/>
            <a:r>
              <a:rPr lang="en-GB" b="1" dirty="0">
                <a:latin typeface="Apricots"/>
              </a:rPr>
              <a:t>Creation and Covenant</a:t>
            </a:r>
          </a:p>
          <a:p>
            <a:endParaRPr lang="en-GB" sz="600" dirty="0">
              <a:latin typeface="Childos Arabic"/>
              <a:cs typeface="Arial"/>
            </a:endParaRPr>
          </a:p>
          <a:p>
            <a:r>
              <a:rPr lang="en-GB" sz="1200" dirty="0">
                <a:latin typeface="Childos Arabic"/>
                <a:cs typeface="Arial"/>
              </a:rPr>
              <a:t>In this branch, pupils will learn about Moses, focusing on the two key events of the call and the covenant (the Burning Bush and the Sinai covenant and the Ten Commandments). They will </a:t>
            </a:r>
          </a:p>
          <a:p>
            <a:r>
              <a:rPr lang="en-GB" sz="1200" dirty="0">
                <a:latin typeface="Childos Arabic"/>
                <a:cs typeface="Arial"/>
              </a:rPr>
              <a:t>make links between the Ten Commandments and Jesus’ summary of the law in Matthew’s </a:t>
            </a:r>
          </a:p>
          <a:p>
            <a:r>
              <a:rPr lang="en-GB" sz="1200" dirty="0">
                <a:latin typeface="Childos Arabic"/>
                <a:cs typeface="Arial"/>
              </a:rPr>
              <a:t>Gospel. We will focus on how the Ten Commandments help human beings to live good and happy lives as well as think about how sin is the act of deliberately spoiling our friendship with God </a:t>
            </a:r>
          </a:p>
          <a:p>
            <a:r>
              <a:rPr lang="en-GB" sz="1200" dirty="0">
                <a:latin typeface="Childos Arabic"/>
                <a:cs typeface="Arial"/>
              </a:rPr>
              <a:t>and each other. Pupils will learn more about positive habits (virtues) and negative habits and </a:t>
            </a:r>
          </a:p>
          <a:p>
            <a:r>
              <a:rPr lang="en-GB" sz="1200" dirty="0">
                <a:latin typeface="Childos Arabic"/>
                <a:cs typeface="Arial"/>
              </a:rPr>
              <a:t>how virtues might help them to grow in goodness. Finally, pupils will discuss what loving our neighbour means for Christians today, for example, welcoming asylum seekers and refugees, </a:t>
            </a:r>
          </a:p>
          <a:p>
            <a:r>
              <a:rPr lang="en-GB" sz="1200" dirty="0">
                <a:latin typeface="Childos Arabic"/>
                <a:cs typeface="Arial"/>
              </a:rPr>
              <a:t>and relating this belief to the Church’s teaching on the common good and love of neighbour</a:t>
            </a:r>
            <a:r>
              <a:rPr lang="en-GB" sz="1150" dirty="0">
                <a:latin typeface="Childos Arabic"/>
                <a:cs typeface="Arial"/>
              </a:rPr>
              <a:t>. </a:t>
            </a:r>
          </a:p>
        </p:txBody>
      </p:sp>
      <p:sp>
        <p:nvSpPr>
          <p:cNvPr id="15" name="Freeform 15"/>
          <p:cNvSpPr/>
          <p:nvPr/>
        </p:nvSpPr>
        <p:spPr>
          <a:xfrm>
            <a:off x="4613044" y="4824862"/>
            <a:ext cx="1933390" cy="507515"/>
          </a:xfrm>
          <a:custGeom>
            <a:avLst/>
            <a:gdLst/>
            <a:ahLst/>
            <a:cxnLst/>
            <a:rect l="l" t="t" r="r" b="b"/>
            <a:pathLst>
              <a:path w="1933390" h="507515">
                <a:moveTo>
                  <a:pt x="0" y="0"/>
                </a:moveTo>
                <a:lnTo>
                  <a:pt x="1933390" y="0"/>
                </a:lnTo>
                <a:lnTo>
                  <a:pt x="1933390" y="507515"/>
                </a:lnTo>
                <a:lnTo>
                  <a:pt x="0" y="5075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8" name="TextBox 18"/>
          <p:cNvSpPr txBox="1"/>
          <p:nvPr/>
        </p:nvSpPr>
        <p:spPr>
          <a:xfrm rot="-565994">
            <a:off x="1659662" y="2535573"/>
            <a:ext cx="2204910" cy="332740"/>
          </a:xfrm>
          <a:prstGeom prst="rect">
            <a:avLst/>
          </a:prstGeom>
        </p:spPr>
        <p:txBody>
          <a:bodyPr lIns="0" tIns="0" rIns="0" bIns="0" rtlCol="0" anchor="t">
            <a:spAutoFit/>
          </a:bodyPr>
          <a:lstStyle/>
          <a:p>
            <a:pPr algn="ctr">
              <a:lnSpc>
                <a:spcPts val="2420"/>
              </a:lnSpc>
            </a:pPr>
            <a:r>
              <a:rPr lang="en-US" sz="2200" spc="-123" dirty="0">
                <a:solidFill>
                  <a:srgbClr val="000000"/>
                </a:solidFill>
                <a:latin typeface="Childos Arabic"/>
                <a:ea typeface="Childos Arabic"/>
                <a:cs typeface="Childos Arabic"/>
                <a:sym typeface="Childos Arabic"/>
              </a:rPr>
              <a:t>We are reading...</a:t>
            </a:r>
          </a:p>
        </p:txBody>
      </p:sp>
      <p:sp>
        <p:nvSpPr>
          <p:cNvPr id="19" name="TextBox 19"/>
          <p:cNvSpPr txBox="1"/>
          <p:nvPr/>
        </p:nvSpPr>
        <p:spPr>
          <a:xfrm>
            <a:off x="3812961" y="2103630"/>
            <a:ext cx="3291253" cy="2619307"/>
          </a:xfrm>
          <a:prstGeom prst="rect">
            <a:avLst/>
          </a:prstGeom>
        </p:spPr>
        <p:txBody>
          <a:bodyPr wrap="square" lIns="0" tIns="0" rIns="0" bIns="0" rtlCol="0" anchor="t">
            <a:spAutoFit/>
          </a:bodyPr>
          <a:lstStyle/>
          <a:p>
            <a:pPr algn="l">
              <a:lnSpc>
                <a:spcPts val="1725"/>
              </a:lnSpc>
            </a:pPr>
            <a:r>
              <a:rPr lang="en-US" sz="1500" spc="-72" dirty="0">
                <a:solidFill>
                  <a:srgbClr val="000000"/>
                </a:solidFill>
                <a:latin typeface="Childos Arabic"/>
                <a:ea typeface="Childos Arabic"/>
                <a:cs typeface="Childos Arabic"/>
                <a:sym typeface="Childos Arabic"/>
              </a:rPr>
              <a:t>This half term we will be looking at:</a:t>
            </a:r>
          </a:p>
          <a:p>
            <a:pPr marL="285750" indent="-285750" algn="l">
              <a:lnSpc>
                <a:spcPts val="1725"/>
              </a:lnSpc>
              <a:buFont typeface="Arial" panose="020B0604020202020204" pitchFamily="34" charset="0"/>
              <a:buChar char="•"/>
            </a:pPr>
            <a:r>
              <a:rPr lang="en-US" sz="1500" spc="-72" dirty="0">
                <a:solidFill>
                  <a:srgbClr val="000000"/>
                </a:solidFill>
                <a:latin typeface="Childos Arabic"/>
                <a:ea typeface="Childos Arabic"/>
                <a:cs typeface="Childos Arabic"/>
                <a:sym typeface="Childos Arabic"/>
              </a:rPr>
              <a:t>Place value up to 1 million, including opportunities to compare and order numbers</a:t>
            </a:r>
          </a:p>
          <a:p>
            <a:pPr marL="285750" indent="-285750" algn="l">
              <a:lnSpc>
                <a:spcPts val="1725"/>
              </a:lnSpc>
              <a:buFont typeface="Arial" panose="020B0604020202020204" pitchFamily="34" charset="0"/>
              <a:buChar char="•"/>
            </a:pPr>
            <a:r>
              <a:rPr lang="en-US" sz="1500" spc="-72" dirty="0">
                <a:solidFill>
                  <a:srgbClr val="000000"/>
                </a:solidFill>
                <a:latin typeface="Childos Arabic"/>
                <a:ea typeface="Childos Arabic"/>
                <a:cs typeface="Childos Arabic"/>
                <a:sym typeface="Childos Arabic"/>
              </a:rPr>
              <a:t>Rounding numbers within 100,000 and understanding the accurate method to use</a:t>
            </a:r>
          </a:p>
          <a:p>
            <a:pPr marL="285750" indent="-285750" algn="l">
              <a:lnSpc>
                <a:spcPts val="1725"/>
              </a:lnSpc>
              <a:buFont typeface="Arial" panose="020B0604020202020204" pitchFamily="34" charset="0"/>
              <a:buChar char="•"/>
            </a:pPr>
            <a:r>
              <a:rPr lang="en-US" sz="1500" spc="-72" dirty="0">
                <a:solidFill>
                  <a:srgbClr val="000000"/>
                </a:solidFill>
                <a:latin typeface="Childos Arabic"/>
                <a:ea typeface="Childos Arabic"/>
                <a:cs typeface="Childos Arabic"/>
                <a:sym typeface="Childos Arabic"/>
              </a:rPr>
              <a:t>Counting in powers of 10</a:t>
            </a:r>
          </a:p>
          <a:p>
            <a:pPr marL="285750" indent="-285750" algn="l">
              <a:lnSpc>
                <a:spcPts val="1725"/>
              </a:lnSpc>
              <a:buFont typeface="Arial" panose="020B0604020202020204" pitchFamily="34" charset="0"/>
              <a:buChar char="•"/>
            </a:pPr>
            <a:r>
              <a:rPr lang="en-US" sz="1500" spc="-72" dirty="0">
                <a:solidFill>
                  <a:srgbClr val="000000"/>
                </a:solidFill>
                <a:latin typeface="Childos Arabic"/>
                <a:ea typeface="Childos Arabic"/>
                <a:cs typeface="Childos Arabic"/>
                <a:sym typeface="Childos Arabic"/>
              </a:rPr>
              <a:t>Understanding negative numbers</a:t>
            </a:r>
          </a:p>
          <a:p>
            <a:pPr marL="285750" indent="-285750" algn="l">
              <a:lnSpc>
                <a:spcPts val="1725"/>
              </a:lnSpc>
              <a:buFont typeface="Arial" panose="020B0604020202020204" pitchFamily="34" charset="0"/>
              <a:buChar char="•"/>
            </a:pPr>
            <a:r>
              <a:rPr lang="en-US" sz="1500" spc="-72" dirty="0">
                <a:solidFill>
                  <a:srgbClr val="000000"/>
                </a:solidFill>
                <a:latin typeface="Childos Arabic"/>
                <a:ea typeface="Childos Arabic"/>
                <a:cs typeface="Childos Arabic"/>
                <a:sym typeface="Childos Arabic"/>
              </a:rPr>
              <a:t>Understanding Roman Numerals</a:t>
            </a:r>
          </a:p>
          <a:p>
            <a:pPr marL="285750" indent="-285750" algn="l">
              <a:lnSpc>
                <a:spcPts val="1725"/>
              </a:lnSpc>
              <a:buFont typeface="Arial" panose="020B0604020202020204" pitchFamily="34" charset="0"/>
              <a:buChar char="•"/>
            </a:pPr>
            <a:r>
              <a:rPr lang="en-US" sz="1500" spc="-72" dirty="0">
                <a:solidFill>
                  <a:srgbClr val="000000"/>
                </a:solidFill>
                <a:latin typeface="Childos Arabic"/>
                <a:ea typeface="Childos Arabic"/>
                <a:cs typeface="Childos Arabic"/>
                <a:sym typeface="Childos Arabic"/>
              </a:rPr>
              <a:t>Measure and calculate perimeter</a:t>
            </a:r>
          </a:p>
          <a:p>
            <a:pPr marL="285750" indent="-285750" algn="l">
              <a:lnSpc>
                <a:spcPts val="1725"/>
              </a:lnSpc>
              <a:buFont typeface="Arial" panose="020B0604020202020204" pitchFamily="34" charset="0"/>
              <a:buChar char="•"/>
            </a:pPr>
            <a:r>
              <a:rPr lang="en-US" sz="1500" spc="-72">
                <a:solidFill>
                  <a:srgbClr val="000000"/>
                </a:solidFill>
                <a:latin typeface="Childos Arabic"/>
                <a:ea typeface="Childos Arabic"/>
                <a:cs typeface="Childos Arabic"/>
                <a:sym typeface="Childos Arabic"/>
              </a:rPr>
              <a:t>Area of </a:t>
            </a:r>
            <a:r>
              <a:rPr lang="en-US" sz="1500" spc="-72" dirty="0">
                <a:solidFill>
                  <a:srgbClr val="000000"/>
                </a:solidFill>
                <a:latin typeface="Childos Arabic"/>
                <a:ea typeface="Childos Arabic"/>
                <a:cs typeface="Childos Arabic"/>
                <a:sym typeface="Childos Arabic"/>
              </a:rPr>
              <a:t>rectangles, compound and irregular shapes</a:t>
            </a:r>
          </a:p>
        </p:txBody>
      </p:sp>
      <p:sp>
        <p:nvSpPr>
          <p:cNvPr id="21" name="TextBox 21"/>
          <p:cNvSpPr txBox="1"/>
          <p:nvPr/>
        </p:nvSpPr>
        <p:spPr>
          <a:xfrm>
            <a:off x="639438" y="1466488"/>
            <a:ext cx="1287746" cy="485069"/>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English</a:t>
            </a:r>
          </a:p>
        </p:txBody>
      </p:sp>
      <p:sp>
        <p:nvSpPr>
          <p:cNvPr id="22" name="TextBox 22"/>
          <p:cNvSpPr txBox="1"/>
          <p:nvPr/>
        </p:nvSpPr>
        <p:spPr>
          <a:xfrm>
            <a:off x="157892" y="2234999"/>
            <a:ext cx="1769292" cy="4581382"/>
          </a:xfrm>
          <a:prstGeom prst="rect">
            <a:avLst/>
          </a:prstGeom>
        </p:spPr>
        <p:txBody>
          <a:bodyPr wrap="square" lIns="0" tIns="0" rIns="0" bIns="0" rtlCol="0" anchor="t">
            <a:spAutoFit/>
          </a:bodyPr>
          <a:lstStyle/>
          <a:p>
            <a:pPr algn="l">
              <a:lnSpc>
                <a:spcPts val="1725"/>
              </a:lnSpc>
            </a:pPr>
            <a:r>
              <a:rPr lang="en-US" sz="1500" spc="-72" dirty="0">
                <a:solidFill>
                  <a:srgbClr val="000000"/>
                </a:solidFill>
                <a:latin typeface="Childos Arabic"/>
                <a:ea typeface="Childos Arabic"/>
                <a:cs typeface="Childos Arabic"/>
                <a:sym typeface="Childos Arabic"/>
              </a:rPr>
              <a:t>For the first half term, we will be focusing on ‘Foundations for Success’ where we will learn about the place value of punctuation and grammar. This unit will allow pupils to build on their understanding of the value of each part of a sentence, thinking about how small changes can affect meaning, clarity and readability. This understanding will help pupils to construct their own sentences in sentences with more confidence, which will support them as they work through Year 5. </a:t>
            </a:r>
          </a:p>
        </p:txBody>
      </p:sp>
      <p:sp>
        <p:nvSpPr>
          <p:cNvPr id="23" name="TextBox 23"/>
          <p:cNvSpPr txBox="1"/>
          <p:nvPr/>
        </p:nvSpPr>
        <p:spPr>
          <a:xfrm>
            <a:off x="4064005" y="1450157"/>
            <a:ext cx="1180179" cy="485069"/>
          </a:xfrm>
          <a:prstGeom prst="rect">
            <a:avLst/>
          </a:prstGeom>
        </p:spPr>
        <p:txBody>
          <a:bodyPr wrap="square" lIns="0" tIns="0" rIns="0" bIns="0" rtlCol="0" anchor="t">
            <a:spAutoFit/>
          </a:bodyPr>
          <a:lstStyle/>
          <a:p>
            <a:pPr algn="ctr">
              <a:lnSpc>
                <a:spcPts val="4060"/>
              </a:lnSpc>
            </a:pPr>
            <a:r>
              <a:rPr lang="en-US" sz="2900" dirty="0" err="1">
                <a:solidFill>
                  <a:srgbClr val="000000"/>
                </a:solidFill>
                <a:latin typeface="Apricots" pitchFamily="50" charset="0"/>
                <a:ea typeface="Childos Arabic"/>
                <a:cs typeface="Childos Arabic"/>
                <a:sym typeface="Childos Arabic"/>
              </a:rPr>
              <a:t>Maths</a:t>
            </a:r>
            <a:endParaRPr lang="en-US" sz="2900" dirty="0">
              <a:solidFill>
                <a:srgbClr val="000000"/>
              </a:solidFill>
              <a:latin typeface="Apricots" pitchFamily="50" charset="0"/>
              <a:ea typeface="Childos Arabic"/>
              <a:cs typeface="Childos Arabic"/>
              <a:sym typeface="Childos Arabic"/>
            </a:endParaRPr>
          </a:p>
        </p:txBody>
      </p:sp>
      <p:sp>
        <p:nvSpPr>
          <p:cNvPr id="25" name="TextBox 25"/>
          <p:cNvSpPr txBox="1"/>
          <p:nvPr/>
        </p:nvSpPr>
        <p:spPr>
          <a:xfrm>
            <a:off x="4788813" y="4847308"/>
            <a:ext cx="1596045" cy="485069"/>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RE</a:t>
            </a:r>
          </a:p>
        </p:txBody>
      </p:sp>
      <p:sp>
        <p:nvSpPr>
          <p:cNvPr id="27" name="TextBox 27"/>
          <p:cNvSpPr txBox="1"/>
          <p:nvPr/>
        </p:nvSpPr>
        <p:spPr>
          <a:xfrm>
            <a:off x="1953291" y="4798750"/>
            <a:ext cx="2260569" cy="2616998"/>
          </a:xfrm>
          <a:prstGeom prst="rect">
            <a:avLst/>
          </a:prstGeom>
        </p:spPr>
        <p:txBody>
          <a:bodyPr wrap="square" lIns="0" tIns="0" rIns="0" bIns="0" rtlCol="0" anchor="t">
            <a:spAutoFit/>
          </a:bodyPr>
          <a:lstStyle/>
          <a:p>
            <a:pPr algn="ctr">
              <a:lnSpc>
                <a:spcPts val="1699"/>
              </a:lnSpc>
              <a:spcBef>
                <a:spcPct val="0"/>
              </a:spcBef>
            </a:pPr>
            <a:r>
              <a:rPr lang="en-US" sz="1440" spc="-70" dirty="0">
                <a:solidFill>
                  <a:srgbClr val="000000"/>
                </a:solidFill>
                <a:latin typeface="Childos Arabic"/>
                <a:ea typeface="Childos Arabic"/>
                <a:cs typeface="Childos Arabic"/>
                <a:sym typeface="Childos Arabic"/>
              </a:rPr>
              <a:t>In our Reading Lessons, we will be focusing on our fluency and comprehension skills. We will work on responding to clues in the text, such as punctuation, word clues, run on lines and chunked text and then use our Super Six comprehension strategies to find meaning in given texts. Our key focus this half term will be drawing inferences and </a:t>
            </a:r>
            <a:r>
              <a:rPr lang="en-US" sz="1440" spc="-70" dirty="0" err="1">
                <a:solidFill>
                  <a:srgbClr val="000000"/>
                </a:solidFill>
                <a:latin typeface="Childos Arabic"/>
                <a:ea typeface="Childos Arabic"/>
                <a:cs typeface="Childos Arabic"/>
                <a:sym typeface="Childos Arabic"/>
              </a:rPr>
              <a:t>summarising</a:t>
            </a:r>
            <a:r>
              <a:rPr lang="en-US" sz="1440" spc="-70" dirty="0">
                <a:solidFill>
                  <a:srgbClr val="000000"/>
                </a:solidFill>
                <a:latin typeface="Childos Arabic"/>
                <a:ea typeface="Childos Arabic"/>
                <a:cs typeface="Childos Arabic"/>
                <a:sym typeface="Childos Arabic"/>
              </a:rPr>
              <a:t> the main ideas. </a:t>
            </a:r>
          </a:p>
        </p:txBody>
      </p:sp>
      <p:sp>
        <p:nvSpPr>
          <p:cNvPr id="31" name="Text Box 548">
            <a:extLst>
              <a:ext uri="{FF2B5EF4-FFF2-40B4-BE49-F238E27FC236}">
                <a16:creationId xmlns:a16="http://schemas.microsoft.com/office/drawing/2014/main" id="{DFEE3B76-5DA9-7850-A9FE-3900A35D5594}"/>
              </a:ext>
            </a:extLst>
          </p:cNvPr>
          <p:cNvSpPr txBox="1">
            <a:spLocks noChangeArrowheads="1"/>
          </p:cNvSpPr>
          <p:nvPr/>
        </p:nvSpPr>
        <p:spPr bwMode="auto">
          <a:xfrm>
            <a:off x="0" y="-262160"/>
            <a:ext cx="8427720" cy="1234440"/>
          </a:xfrm>
          <a:prstGeom prst="rect">
            <a:avLst/>
          </a:prstGeom>
          <a:noFill/>
          <a:ln>
            <a:noFill/>
          </a:ln>
        </p:spPr>
        <p:txBody>
          <a:bodyPr rot="0" vert="horz" wrap="square" lIns="91440" tIns="45720" rIns="91440" bIns="45720" anchor="t" anchorCtr="0" upright="1">
            <a:noAutofit/>
          </a:bodyPr>
          <a:lstStyle/>
          <a:p>
            <a:pPr algn="ctr">
              <a:buNone/>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5800" dirty="0">
                <a:effectLst/>
                <a:latin typeface="Apricots"/>
                <a:ea typeface="Calibri"/>
                <a:cs typeface="Pattaya"/>
              </a:rPr>
              <a:t>Year </a:t>
            </a:r>
            <a:r>
              <a:rPr lang="en-GB" sz="5800" dirty="0">
                <a:latin typeface="Apricots"/>
                <a:ea typeface="Calibri"/>
                <a:cs typeface="Pattaya"/>
              </a:rPr>
              <a:t>5 </a:t>
            </a:r>
            <a:r>
              <a:rPr lang="en-GB" sz="5800" dirty="0">
                <a:effectLst/>
                <a:latin typeface="Apricots"/>
                <a:ea typeface="Calibri"/>
                <a:cs typeface="Pattaya"/>
              </a:rPr>
              <a:t>Learning Overview</a:t>
            </a:r>
            <a:endParaRPr lang="en-GB" sz="1100" dirty="0">
              <a:effectLst/>
              <a:latin typeface="Apricots"/>
              <a:ea typeface="Calibri"/>
              <a:cs typeface="Pattaya"/>
            </a:endParaRPr>
          </a:p>
        </p:txBody>
      </p:sp>
      <p:sp>
        <p:nvSpPr>
          <p:cNvPr id="32" name="Text Box 2">
            <a:extLst>
              <a:ext uri="{FF2B5EF4-FFF2-40B4-BE49-F238E27FC236}">
                <a16:creationId xmlns:a16="http://schemas.microsoft.com/office/drawing/2014/main" id="{93058327-2D67-8B10-1E13-2BD69A5C6A3B}"/>
              </a:ext>
            </a:extLst>
          </p:cNvPr>
          <p:cNvSpPr txBox="1">
            <a:spLocks noChangeArrowheads="1"/>
          </p:cNvSpPr>
          <p:nvPr/>
        </p:nvSpPr>
        <p:spPr bwMode="auto">
          <a:xfrm>
            <a:off x="43627" y="929667"/>
            <a:ext cx="2034540" cy="495300"/>
          </a:xfrm>
          <a:prstGeom prst="rect">
            <a:avLst/>
          </a:prstGeom>
          <a:noFill/>
          <a:ln w="9525">
            <a:noFill/>
            <a:miter lim="800000"/>
            <a:headEnd/>
            <a:tailEnd/>
          </a:ln>
        </p:spPr>
        <p:txBody>
          <a:bodyPr rot="0" vert="horz" wrap="square" lIns="91440" tIns="45720" rIns="91440" bIns="45720" anchor="t" anchorCtr="0">
            <a:noAutofit/>
          </a:bodyPr>
          <a:lstStyle/>
          <a:p>
            <a:pPr>
              <a:buNone/>
              <a:tabLst>
                <a:tab pos="810260" algn="l"/>
              </a:tabLst>
            </a:pPr>
            <a:r>
              <a:rPr lang="en-US" sz="2600" dirty="0">
                <a:solidFill>
                  <a:srgbClr val="FF0000"/>
                </a:solidFill>
                <a:effectLst/>
                <a:latin typeface="Modern Love Caps" panose="04070805081001020A01" pitchFamily="82" charset="0"/>
                <a:ea typeface="Calibri" panose="020F0502020204030204" pitchFamily="34" charset="0"/>
                <a:cs typeface="Times New Roman" panose="02020603050405020304" pitchFamily="18" charset="0"/>
              </a:rPr>
              <a:t>Advent Term 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3" name="Picture 32">
            <a:extLst>
              <a:ext uri="{FF2B5EF4-FFF2-40B4-BE49-F238E27FC236}">
                <a16:creationId xmlns:a16="http://schemas.microsoft.com/office/drawing/2014/main" id="{EE86DE4B-5373-64A1-03C3-97BDF1C1B9C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19347" b="20129"/>
          <a:stretch/>
        </p:blipFill>
        <p:spPr>
          <a:xfrm>
            <a:off x="8140092" y="104498"/>
            <a:ext cx="1308100" cy="1120140"/>
          </a:xfrm>
          <a:prstGeom prst="rect">
            <a:avLst/>
          </a:prstGeom>
        </p:spPr>
      </p:pic>
      <p:sp>
        <p:nvSpPr>
          <p:cNvPr id="34" name="Freeform 10">
            <a:extLst>
              <a:ext uri="{FF2B5EF4-FFF2-40B4-BE49-F238E27FC236}">
                <a16:creationId xmlns:a16="http://schemas.microsoft.com/office/drawing/2014/main" id="{17F4E586-FE93-842F-D648-7E301C5827F4}"/>
              </a:ext>
            </a:extLst>
          </p:cNvPr>
          <p:cNvSpPr/>
          <p:nvPr/>
        </p:nvSpPr>
        <p:spPr>
          <a:xfrm>
            <a:off x="9426151" y="118077"/>
            <a:ext cx="1128433" cy="1136089"/>
          </a:xfrm>
          <a:custGeom>
            <a:avLst/>
            <a:gdLst/>
            <a:ahLst/>
            <a:cxnLst/>
            <a:rect l="l" t="t" r="r" b="b"/>
            <a:pathLst>
              <a:path w="1386311" h="1417640">
                <a:moveTo>
                  <a:pt x="0" y="0"/>
                </a:moveTo>
                <a:lnTo>
                  <a:pt x="1386311" y="0"/>
                </a:lnTo>
                <a:lnTo>
                  <a:pt x="1386311" y="1417640"/>
                </a:lnTo>
                <a:lnTo>
                  <a:pt x="0" y="1417640"/>
                </a:lnTo>
                <a:lnTo>
                  <a:pt x="0" y="0"/>
                </a:lnTo>
                <a:close/>
              </a:path>
            </a:pathLst>
          </a:custGeom>
          <a:blipFill>
            <a:blip r:embed="rId11"/>
            <a:stretch>
              <a:fillRect/>
            </a:stretch>
          </a:blipFill>
        </p:spPr>
        <p:txBody>
          <a:bodyPr/>
          <a:lstStyle/>
          <a:p>
            <a:endParaRPr lang="en-GB"/>
          </a:p>
        </p:txBody>
      </p:sp>
      <p:sp>
        <p:nvSpPr>
          <p:cNvPr id="35" name="Freeform 11">
            <a:extLst>
              <a:ext uri="{FF2B5EF4-FFF2-40B4-BE49-F238E27FC236}">
                <a16:creationId xmlns:a16="http://schemas.microsoft.com/office/drawing/2014/main" id="{87CAF75B-EFFF-C871-8964-2A72CF1005A9}"/>
              </a:ext>
            </a:extLst>
          </p:cNvPr>
          <p:cNvSpPr/>
          <p:nvPr/>
        </p:nvSpPr>
        <p:spPr>
          <a:xfrm>
            <a:off x="10082749" y="4951024"/>
            <a:ext cx="594669" cy="1008096"/>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12"/>
            <a:stretch>
              <a:fillRect/>
            </a:stretch>
          </a:blipFill>
        </p:spPr>
        <p:txBody>
          <a:bodyPr/>
          <a:lstStyle/>
          <a:p>
            <a:endParaRPr lang="en-GB"/>
          </a:p>
        </p:txBody>
      </p:sp>
      <p:sp>
        <p:nvSpPr>
          <p:cNvPr id="9" name="Freeform 9"/>
          <p:cNvSpPr/>
          <p:nvPr/>
        </p:nvSpPr>
        <p:spPr>
          <a:xfrm>
            <a:off x="7186203" y="1461875"/>
            <a:ext cx="1803242" cy="473351"/>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24" name="TextBox 24"/>
          <p:cNvSpPr txBox="1"/>
          <p:nvPr/>
        </p:nvSpPr>
        <p:spPr>
          <a:xfrm>
            <a:off x="7507727" y="1430226"/>
            <a:ext cx="1286415" cy="485069"/>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Science</a:t>
            </a:r>
          </a:p>
        </p:txBody>
      </p:sp>
      <p:pic>
        <p:nvPicPr>
          <p:cNvPr id="12" name="Picture 11" descr="Amazon | Harry Potter and the Philosopher's Stone | Rowling, J. K ...">
            <a:extLst>
              <a:ext uri="{FF2B5EF4-FFF2-40B4-BE49-F238E27FC236}">
                <a16:creationId xmlns:a16="http://schemas.microsoft.com/office/drawing/2014/main" id="{4E16C661-D89C-5783-5AAB-714DE97A34A7}"/>
              </a:ext>
            </a:extLst>
          </p:cNvPr>
          <p:cNvPicPr>
            <a:picLocks noChangeAspect="1"/>
          </p:cNvPicPr>
          <p:nvPr/>
        </p:nvPicPr>
        <p:blipFill>
          <a:blip r:embed="rId13"/>
          <a:stretch>
            <a:fillRect/>
          </a:stretch>
        </p:blipFill>
        <p:spPr>
          <a:xfrm>
            <a:off x="2352677" y="2903240"/>
            <a:ext cx="1162543" cy="1784244"/>
          </a:xfrm>
          <a:prstGeom prst="rect">
            <a:avLst/>
          </a:prstGeom>
        </p:spPr>
      </p:pic>
      <p:pic>
        <p:nvPicPr>
          <p:cNvPr id="17" name="Picture 16">
            <a:extLst>
              <a:ext uri="{FF2B5EF4-FFF2-40B4-BE49-F238E27FC236}">
                <a16:creationId xmlns:a16="http://schemas.microsoft.com/office/drawing/2014/main" id="{AC2C0F22-52D5-5211-6BEC-7D4F91D997CF}"/>
              </a:ext>
            </a:extLst>
          </p:cNvPr>
          <p:cNvPicPr>
            <a:picLocks noChangeAspect="1"/>
          </p:cNvPicPr>
          <p:nvPr/>
        </p:nvPicPr>
        <p:blipFill>
          <a:blip r:embed="rId14"/>
          <a:srcRect l="21720" t="28396" r="11771" b="30124"/>
          <a:stretch>
            <a:fillRect/>
          </a:stretch>
        </p:blipFill>
        <p:spPr>
          <a:xfrm>
            <a:off x="8427720" y="4174431"/>
            <a:ext cx="2106843" cy="86262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E891F400-889B-8169-EDFF-2EA3B1A2D0AB}"/>
              </a:ext>
            </a:extLst>
          </p:cNvPr>
          <p:cNvSpPr/>
          <p:nvPr/>
        </p:nvSpPr>
        <p:spPr>
          <a:xfrm>
            <a:off x="-20052" y="0"/>
            <a:ext cx="10776890" cy="75565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 name="Freeform 3"/>
          <p:cNvSpPr/>
          <p:nvPr/>
        </p:nvSpPr>
        <p:spPr>
          <a:xfrm>
            <a:off x="203039" y="234385"/>
            <a:ext cx="1981111" cy="521615"/>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275012" y="4434683"/>
            <a:ext cx="3293998" cy="3314413"/>
          </a:xfrm>
          <a:custGeom>
            <a:avLst/>
            <a:gdLst/>
            <a:ahLst/>
            <a:cxnLst/>
            <a:rect l="l" t="t" r="r" b="b"/>
            <a:pathLst>
              <a:path w="2773938" h="2723503">
                <a:moveTo>
                  <a:pt x="0" y="0"/>
                </a:moveTo>
                <a:lnTo>
                  <a:pt x="2773938" y="0"/>
                </a:lnTo>
                <a:lnTo>
                  <a:pt x="2773938" y="2723503"/>
                </a:lnTo>
                <a:lnTo>
                  <a:pt x="0" y="272350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sz="1200" dirty="0"/>
          </a:p>
        </p:txBody>
      </p:sp>
      <p:sp>
        <p:nvSpPr>
          <p:cNvPr id="8" name="Freeform 8"/>
          <p:cNvSpPr/>
          <p:nvPr/>
        </p:nvSpPr>
        <p:spPr>
          <a:xfrm>
            <a:off x="2953008" y="3939259"/>
            <a:ext cx="1933390" cy="507515"/>
          </a:xfrm>
          <a:custGeom>
            <a:avLst/>
            <a:gdLst/>
            <a:ahLst/>
            <a:cxnLst/>
            <a:rect l="l" t="t" r="r" b="b"/>
            <a:pathLst>
              <a:path w="1933390" h="507515">
                <a:moveTo>
                  <a:pt x="0" y="0"/>
                </a:moveTo>
                <a:lnTo>
                  <a:pt x="1933391" y="0"/>
                </a:lnTo>
                <a:lnTo>
                  <a:pt x="1933391" y="507515"/>
                </a:lnTo>
                <a:lnTo>
                  <a:pt x="0" y="5075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9" name="Freeform 9"/>
          <p:cNvSpPr/>
          <p:nvPr/>
        </p:nvSpPr>
        <p:spPr>
          <a:xfrm>
            <a:off x="272446" y="3982794"/>
            <a:ext cx="1933390" cy="507515"/>
          </a:xfrm>
          <a:custGeom>
            <a:avLst/>
            <a:gdLst/>
            <a:ahLst/>
            <a:cxnLst/>
            <a:rect l="l" t="t" r="r" b="b"/>
            <a:pathLst>
              <a:path w="1933390" h="507515">
                <a:moveTo>
                  <a:pt x="0" y="0"/>
                </a:moveTo>
                <a:lnTo>
                  <a:pt x="1933391" y="0"/>
                </a:lnTo>
                <a:lnTo>
                  <a:pt x="1933391" y="507515"/>
                </a:lnTo>
                <a:lnTo>
                  <a:pt x="0" y="5075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3" name="Freeform 13"/>
          <p:cNvSpPr/>
          <p:nvPr/>
        </p:nvSpPr>
        <p:spPr>
          <a:xfrm>
            <a:off x="6727641" y="5621820"/>
            <a:ext cx="3768123" cy="1756722"/>
          </a:xfrm>
          <a:custGeom>
            <a:avLst/>
            <a:gdLst/>
            <a:ahLst/>
            <a:cxnLst/>
            <a:rect l="l" t="t" r="r" b="b"/>
            <a:pathLst>
              <a:path w="3768123" h="1756722">
                <a:moveTo>
                  <a:pt x="0" y="0"/>
                </a:moveTo>
                <a:lnTo>
                  <a:pt x="3768123" y="0"/>
                </a:lnTo>
                <a:lnTo>
                  <a:pt x="3768123" y="1756722"/>
                </a:lnTo>
                <a:lnTo>
                  <a:pt x="0" y="1756722"/>
                </a:lnTo>
                <a:lnTo>
                  <a:pt x="0" y="0"/>
                </a:lnTo>
                <a:close/>
              </a:path>
            </a:pathLst>
          </a:custGeom>
          <a:blipFill>
            <a:blip r:embed="rId5"/>
            <a:stretch>
              <a:fillRect t="-3890" r="-87558" b="-174205"/>
            </a:stretch>
          </a:blipFill>
        </p:spPr>
        <p:txBody>
          <a:bodyPr/>
          <a:lstStyle/>
          <a:p>
            <a:endParaRPr lang="en-GB"/>
          </a:p>
        </p:txBody>
      </p:sp>
      <p:sp>
        <p:nvSpPr>
          <p:cNvPr id="14" name="Freeform 14"/>
          <p:cNvSpPr/>
          <p:nvPr/>
        </p:nvSpPr>
        <p:spPr>
          <a:xfrm rot="-10800000">
            <a:off x="9915725" y="6724483"/>
            <a:ext cx="1428557" cy="832017"/>
          </a:xfrm>
          <a:custGeom>
            <a:avLst/>
            <a:gdLst/>
            <a:ahLst/>
            <a:cxnLst/>
            <a:rect l="l" t="t" r="r" b="b"/>
            <a:pathLst>
              <a:path w="1428557" h="832017">
                <a:moveTo>
                  <a:pt x="0" y="0"/>
                </a:moveTo>
                <a:lnTo>
                  <a:pt x="1428557" y="0"/>
                </a:lnTo>
                <a:lnTo>
                  <a:pt x="1428557" y="832016"/>
                </a:lnTo>
                <a:lnTo>
                  <a:pt x="0" y="832016"/>
                </a:lnTo>
                <a:lnTo>
                  <a:pt x="0" y="0"/>
                </a:lnTo>
                <a:close/>
              </a:path>
            </a:pathLst>
          </a:custGeom>
          <a:blipFill>
            <a:blip r:embed="rId6"/>
            <a:stretch>
              <a:fillRect l="-31365" t="-110949" r="-10184" b="-32088"/>
            </a:stretch>
          </a:blipFill>
        </p:spPr>
        <p:txBody>
          <a:bodyPr/>
          <a:lstStyle/>
          <a:p>
            <a:endParaRPr lang="en-GB"/>
          </a:p>
        </p:txBody>
      </p:sp>
      <p:grpSp>
        <p:nvGrpSpPr>
          <p:cNvPr id="19" name="Group 19"/>
          <p:cNvGrpSpPr/>
          <p:nvPr/>
        </p:nvGrpSpPr>
        <p:grpSpPr>
          <a:xfrm>
            <a:off x="7063394" y="3927399"/>
            <a:ext cx="3611848" cy="1814018"/>
            <a:chOff x="0" y="0"/>
            <a:chExt cx="4864210" cy="2067508"/>
          </a:xfrm>
        </p:grpSpPr>
        <p:sp>
          <p:nvSpPr>
            <p:cNvPr id="20" name="Freeform 20"/>
            <p:cNvSpPr/>
            <p:nvPr/>
          </p:nvSpPr>
          <p:spPr>
            <a:xfrm>
              <a:off x="0" y="109618"/>
              <a:ext cx="3106038" cy="1711145"/>
            </a:xfrm>
            <a:custGeom>
              <a:avLst/>
              <a:gdLst/>
              <a:ahLst/>
              <a:cxnLst/>
              <a:rect l="l" t="t" r="r" b="b"/>
              <a:pathLst>
                <a:path w="3106038" h="1711145">
                  <a:moveTo>
                    <a:pt x="0" y="0"/>
                  </a:moveTo>
                  <a:lnTo>
                    <a:pt x="3106038" y="0"/>
                  </a:lnTo>
                  <a:lnTo>
                    <a:pt x="3106038" y="1711144"/>
                  </a:lnTo>
                  <a:lnTo>
                    <a:pt x="0" y="171114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1" name="Freeform 21"/>
            <p:cNvSpPr/>
            <p:nvPr/>
          </p:nvSpPr>
          <p:spPr>
            <a:xfrm>
              <a:off x="2365710" y="0"/>
              <a:ext cx="2498500" cy="2067508"/>
            </a:xfrm>
            <a:custGeom>
              <a:avLst/>
              <a:gdLst/>
              <a:ahLst/>
              <a:cxnLst/>
              <a:rect l="l" t="t" r="r" b="b"/>
              <a:pathLst>
                <a:path w="2498500" h="2067508">
                  <a:moveTo>
                    <a:pt x="0" y="0"/>
                  </a:moveTo>
                  <a:lnTo>
                    <a:pt x="2498500" y="0"/>
                  </a:lnTo>
                  <a:lnTo>
                    <a:pt x="2498500" y="2067508"/>
                  </a:lnTo>
                  <a:lnTo>
                    <a:pt x="0" y="2067508"/>
                  </a:lnTo>
                  <a:lnTo>
                    <a:pt x="0" y="0"/>
                  </a:lnTo>
                  <a:close/>
                </a:path>
              </a:pathLst>
            </a:custGeom>
            <a:blipFill>
              <a:blip r:embed="rId8"/>
              <a:stretch>
                <a:fillRect/>
              </a:stretch>
            </a:blipFill>
          </p:spPr>
          <p:txBody>
            <a:bodyPr/>
            <a:lstStyle/>
            <a:p>
              <a:endParaRPr lang="en-GB"/>
            </a:p>
          </p:txBody>
        </p:sp>
        <p:sp>
          <p:nvSpPr>
            <p:cNvPr id="22" name="TextBox 22"/>
            <p:cNvSpPr txBox="1"/>
            <p:nvPr/>
          </p:nvSpPr>
          <p:spPr>
            <a:xfrm>
              <a:off x="203450" y="196218"/>
              <a:ext cx="1498997" cy="673311"/>
            </a:xfrm>
            <a:prstGeom prst="rect">
              <a:avLst/>
            </a:prstGeom>
          </p:spPr>
          <p:txBody>
            <a:bodyPr lIns="0" tIns="0" rIns="0" bIns="0" rtlCol="0" anchor="t">
              <a:spAutoFit/>
            </a:bodyPr>
            <a:lstStyle/>
            <a:p>
              <a:pPr algn="ctr">
                <a:lnSpc>
                  <a:spcPts val="4060"/>
                </a:lnSpc>
              </a:pPr>
              <a:endParaRPr lang="en-US" sz="2900" dirty="0">
                <a:solidFill>
                  <a:srgbClr val="000000"/>
                </a:solidFill>
                <a:latin typeface="Childos Arabic"/>
                <a:ea typeface="Childos Arabic"/>
                <a:cs typeface="Childos Arabic"/>
                <a:sym typeface="Childos Arabic"/>
              </a:endParaRPr>
            </a:p>
          </p:txBody>
        </p:sp>
        <p:sp>
          <p:nvSpPr>
            <p:cNvPr id="23" name="TextBox 23"/>
            <p:cNvSpPr txBox="1"/>
            <p:nvPr/>
          </p:nvSpPr>
          <p:spPr>
            <a:xfrm>
              <a:off x="109" y="265682"/>
              <a:ext cx="2655875" cy="1367331"/>
            </a:xfrm>
            <a:prstGeom prst="rect">
              <a:avLst/>
            </a:prstGeom>
          </p:spPr>
          <p:txBody>
            <a:bodyPr wrap="square" lIns="0" tIns="0" rIns="0" bIns="0" rtlCol="0" anchor="t">
              <a:spAutoFit/>
            </a:bodyPr>
            <a:lstStyle/>
            <a:p>
              <a:pPr algn="ctr">
                <a:lnSpc>
                  <a:spcPts val="1947"/>
                </a:lnSpc>
              </a:pPr>
              <a:r>
                <a:rPr lang="en-US" sz="1100" spc="-81" dirty="0">
                  <a:solidFill>
                    <a:srgbClr val="000000"/>
                  </a:solidFill>
                  <a:latin typeface="Childos Arabic"/>
                  <a:cs typeface="Childos Arabic"/>
                </a:rPr>
                <a:t>¿</a:t>
              </a:r>
              <a:r>
                <a:rPr lang="en-US" sz="1100" spc="-81" dirty="0" err="1">
                  <a:solidFill>
                    <a:srgbClr val="000000"/>
                  </a:solidFill>
                  <a:latin typeface="Childos Arabic"/>
                  <a:cs typeface="Childos Arabic"/>
                </a:rPr>
                <a:t>Tienes</a:t>
              </a:r>
              <a:r>
                <a:rPr lang="en-US" sz="1100" spc="-81" dirty="0">
                  <a:solidFill>
                    <a:srgbClr val="000000"/>
                  </a:solidFill>
                  <a:latin typeface="Childos Arabic"/>
                  <a:cs typeface="Childos Arabic"/>
                </a:rPr>
                <a:t> </a:t>
              </a:r>
              <a:r>
                <a:rPr lang="en-US" sz="1100" spc="-81" dirty="0" err="1">
                  <a:solidFill>
                    <a:srgbClr val="000000"/>
                  </a:solidFill>
                  <a:latin typeface="Childos Arabic"/>
                  <a:cs typeface="Childos Arabic"/>
                </a:rPr>
                <a:t>una</a:t>
              </a:r>
              <a:r>
                <a:rPr lang="en-US" sz="1100" spc="-81" dirty="0">
                  <a:solidFill>
                    <a:srgbClr val="000000"/>
                  </a:solidFill>
                  <a:latin typeface="Childos Arabic"/>
                  <a:cs typeface="Childos Arabic"/>
                </a:rPr>
                <a:t> </a:t>
              </a:r>
              <a:r>
                <a:rPr lang="en-US" sz="1100" spc="-81" dirty="0" err="1">
                  <a:solidFill>
                    <a:srgbClr val="000000"/>
                  </a:solidFill>
                  <a:latin typeface="Childos Arabic"/>
                  <a:cs typeface="Childos Arabic"/>
                </a:rPr>
                <a:t>mascota</a:t>
              </a:r>
              <a:r>
                <a:rPr lang="en-US" sz="1100" spc="-81" dirty="0">
                  <a:solidFill>
                    <a:srgbClr val="000000"/>
                  </a:solidFill>
                  <a:latin typeface="Childos Arabic"/>
                  <a:cs typeface="Childos Arabic"/>
                </a:rPr>
                <a:t>? (Do You Have a Pet?)   By the end of this unit pupils will have the knowledge and skills to present both orally and in written form about the pets they have and/or do not have.</a:t>
              </a:r>
              <a:endParaRPr lang="en-US" sz="1100" dirty="0">
                <a:ea typeface="Calibri"/>
                <a:cs typeface="Calibri"/>
              </a:endParaRPr>
            </a:p>
          </p:txBody>
        </p:sp>
      </p:grpSp>
      <p:sp>
        <p:nvSpPr>
          <p:cNvPr id="24" name="TextBox 24"/>
          <p:cNvSpPr txBox="1"/>
          <p:nvPr/>
        </p:nvSpPr>
        <p:spPr>
          <a:xfrm>
            <a:off x="357891" y="194484"/>
            <a:ext cx="1727028" cy="485069"/>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Geography </a:t>
            </a:r>
          </a:p>
        </p:txBody>
      </p:sp>
      <p:sp>
        <p:nvSpPr>
          <p:cNvPr id="26" name="TextBox 26"/>
          <p:cNvSpPr txBox="1"/>
          <p:nvPr/>
        </p:nvSpPr>
        <p:spPr>
          <a:xfrm>
            <a:off x="3018986" y="3920127"/>
            <a:ext cx="1801433" cy="485069"/>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Computing</a:t>
            </a:r>
          </a:p>
        </p:txBody>
      </p:sp>
      <p:sp>
        <p:nvSpPr>
          <p:cNvPr id="27" name="TextBox 27"/>
          <p:cNvSpPr txBox="1"/>
          <p:nvPr/>
        </p:nvSpPr>
        <p:spPr>
          <a:xfrm>
            <a:off x="753367" y="3930482"/>
            <a:ext cx="971550" cy="485069"/>
          </a:xfrm>
          <a:prstGeom prst="rect">
            <a:avLst/>
          </a:prstGeom>
        </p:spPr>
        <p:txBody>
          <a:bodyPr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RSHE</a:t>
            </a:r>
          </a:p>
        </p:txBody>
      </p:sp>
      <p:grpSp>
        <p:nvGrpSpPr>
          <p:cNvPr id="32" name="Group 32"/>
          <p:cNvGrpSpPr/>
          <p:nvPr/>
        </p:nvGrpSpPr>
        <p:grpSpPr>
          <a:xfrm rot="1143128">
            <a:off x="6896981" y="5481900"/>
            <a:ext cx="2048493" cy="528570"/>
            <a:chOff x="35007" y="72553"/>
            <a:chExt cx="2198515" cy="704760"/>
          </a:xfrm>
        </p:grpSpPr>
        <p:sp>
          <p:nvSpPr>
            <p:cNvPr id="33" name="Freeform 33"/>
            <p:cNvSpPr/>
            <p:nvPr/>
          </p:nvSpPr>
          <p:spPr>
            <a:xfrm rot="-739120">
              <a:off x="35007" y="220046"/>
              <a:ext cx="2122922" cy="557267"/>
            </a:xfrm>
            <a:custGeom>
              <a:avLst/>
              <a:gdLst/>
              <a:ahLst/>
              <a:cxnLst/>
              <a:rect l="l" t="t" r="r" b="b"/>
              <a:pathLst>
                <a:path w="2122922" h="557267">
                  <a:moveTo>
                    <a:pt x="0" y="0"/>
                  </a:moveTo>
                  <a:lnTo>
                    <a:pt x="2122922" y="0"/>
                  </a:lnTo>
                  <a:lnTo>
                    <a:pt x="2122922" y="557267"/>
                  </a:lnTo>
                  <a:lnTo>
                    <a:pt x="0" y="55726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4" name="TextBox 34"/>
            <p:cNvSpPr txBox="1"/>
            <p:nvPr/>
          </p:nvSpPr>
          <p:spPr>
            <a:xfrm rot="20287035">
              <a:off x="142730" y="72553"/>
              <a:ext cx="2090792" cy="646759"/>
            </a:xfrm>
            <a:prstGeom prst="rect">
              <a:avLst/>
            </a:prstGeom>
          </p:spPr>
          <p:txBody>
            <a:bodyPr wrap="square" lIns="0" tIns="0" rIns="0" bIns="0" rtlCol="0" anchor="t">
              <a:spAutoFit/>
            </a:bodyPr>
            <a:lstStyle/>
            <a:p>
              <a:pPr algn="ctr">
                <a:lnSpc>
                  <a:spcPts val="4060"/>
                </a:lnSpc>
              </a:pPr>
              <a:r>
                <a:rPr lang="en-US" sz="2500" dirty="0">
                  <a:solidFill>
                    <a:srgbClr val="000000"/>
                  </a:solidFill>
                  <a:latin typeface="Apricots" pitchFamily="50" charset="0"/>
                  <a:ea typeface="Childos Arabic"/>
                  <a:cs typeface="Childos Arabic"/>
                  <a:sym typeface="Childos Arabic"/>
                </a:rPr>
                <a:t>Art</a:t>
              </a:r>
            </a:p>
          </p:txBody>
        </p:sp>
      </p:grpSp>
      <p:sp>
        <p:nvSpPr>
          <p:cNvPr id="35" name="TextBox 35"/>
          <p:cNvSpPr txBox="1"/>
          <p:nvPr/>
        </p:nvSpPr>
        <p:spPr>
          <a:xfrm>
            <a:off x="6863174" y="6200611"/>
            <a:ext cx="3632587" cy="971420"/>
          </a:xfrm>
          <a:prstGeom prst="rect">
            <a:avLst/>
          </a:prstGeom>
        </p:spPr>
        <p:txBody>
          <a:bodyPr wrap="square" lIns="0" tIns="0" rIns="0" bIns="0" rtlCol="0" anchor="t">
            <a:spAutoFit/>
          </a:bodyPr>
          <a:lstStyle/>
          <a:p>
            <a:pPr>
              <a:lnSpc>
                <a:spcPts val="1947"/>
              </a:lnSpc>
              <a:spcBef>
                <a:spcPct val="0"/>
              </a:spcBef>
            </a:pPr>
            <a:r>
              <a:rPr lang="en-US" sz="1500" spc="-81" dirty="0">
                <a:solidFill>
                  <a:srgbClr val="000000"/>
                </a:solidFill>
                <a:latin typeface="Childos Arabic"/>
                <a:ea typeface="Childos Arabic"/>
                <a:cs typeface="Childos Arabic"/>
                <a:sym typeface="Childos Arabic"/>
              </a:rPr>
              <a:t>We will be developing our drawing skills by sketching, choosing and combining materials to create texture, use printing techniques and evaluate our work to </a:t>
            </a:r>
          </a:p>
          <a:p>
            <a:pPr>
              <a:lnSpc>
                <a:spcPts val="1947"/>
              </a:lnSpc>
              <a:spcBef>
                <a:spcPct val="0"/>
              </a:spcBef>
            </a:pPr>
            <a:r>
              <a:rPr lang="en-US" sz="1500" spc="-81" dirty="0">
                <a:solidFill>
                  <a:srgbClr val="000000"/>
                </a:solidFill>
                <a:latin typeface="Childos Arabic"/>
                <a:ea typeface="Childos Arabic"/>
                <a:cs typeface="Childos Arabic"/>
                <a:sym typeface="Childos Arabic"/>
              </a:rPr>
              <a:t>make improvements. </a:t>
            </a:r>
            <a:endParaRPr lang="en-US" sz="1500" dirty="0"/>
          </a:p>
        </p:txBody>
      </p:sp>
      <p:sp>
        <p:nvSpPr>
          <p:cNvPr id="37" name="Freeform 3">
            <a:extLst>
              <a:ext uri="{FF2B5EF4-FFF2-40B4-BE49-F238E27FC236}">
                <a16:creationId xmlns:a16="http://schemas.microsoft.com/office/drawing/2014/main" id="{686BDDDC-BF75-9A68-78B7-5D0443B42464}"/>
              </a:ext>
            </a:extLst>
          </p:cNvPr>
          <p:cNvSpPr/>
          <p:nvPr/>
        </p:nvSpPr>
        <p:spPr>
          <a:xfrm>
            <a:off x="7421409" y="117079"/>
            <a:ext cx="1803242" cy="473351"/>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25" name="TextBox 25"/>
          <p:cNvSpPr txBox="1"/>
          <p:nvPr/>
        </p:nvSpPr>
        <p:spPr>
          <a:xfrm>
            <a:off x="7919248" y="84242"/>
            <a:ext cx="920137" cy="485069"/>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PE</a:t>
            </a:r>
          </a:p>
        </p:txBody>
      </p:sp>
      <p:pic>
        <p:nvPicPr>
          <p:cNvPr id="38" name="Picture 37">
            <a:extLst>
              <a:ext uri="{FF2B5EF4-FFF2-40B4-BE49-F238E27FC236}">
                <a16:creationId xmlns:a16="http://schemas.microsoft.com/office/drawing/2014/main" id="{4F3C1EEA-F931-FD90-C836-42AFD8C5892E}"/>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3040" y="644414"/>
            <a:ext cx="3749040" cy="3111926"/>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30"/>
          <p:cNvSpPr txBox="1"/>
          <p:nvPr/>
        </p:nvSpPr>
        <p:spPr>
          <a:xfrm>
            <a:off x="359115" y="912728"/>
            <a:ext cx="3592965" cy="2836418"/>
          </a:xfrm>
          <a:prstGeom prst="rect">
            <a:avLst/>
          </a:prstGeom>
        </p:spPr>
        <p:txBody>
          <a:bodyPr wrap="square" lIns="0" tIns="0" rIns="0" bIns="0" rtlCol="0" anchor="t">
            <a:spAutoFit/>
          </a:bodyPr>
          <a:lstStyle/>
          <a:p>
            <a:pPr>
              <a:lnSpc>
                <a:spcPts val="1699"/>
              </a:lnSpc>
              <a:spcBef>
                <a:spcPct val="0"/>
              </a:spcBef>
            </a:pPr>
            <a:r>
              <a:rPr lang="en-US" sz="1478" spc="-70" dirty="0">
                <a:solidFill>
                  <a:srgbClr val="000000"/>
                </a:solidFill>
                <a:latin typeface="Childos Arabic"/>
                <a:ea typeface="Childos Arabic"/>
                <a:cs typeface="Childos Arabic"/>
                <a:sym typeface="Childos Arabic"/>
              </a:rPr>
              <a:t>We are Geographers inspired by our fascination of the world and its people. </a:t>
            </a:r>
          </a:p>
          <a:p>
            <a:pPr>
              <a:lnSpc>
                <a:spcPts val="1699"/>
              </a:lnSpc>
              <a:spcBef>
                <a:spcPct val="0"/>
              </a:spcBef>
            </a:pPr>
            <a:r>
              <a:rPr lang="en-US" sz="1478" spc="-70" dirty="0">
                <a:solidFill>
                  <a:srgbClr val="000000"/>
                </a:solidFill>
                <a:latin typeface="Childos Arabic"/>
                <a:ea typeface="Childos Arabic"/>
                <a:cs typeface="Childos Arabic"/>
                <a:sym typeface="Childos Arabic"/>
              </a:rPr>
              <a:t>We will be developing our locational knowledge by comparing Nottingham with North America. To do this, we will explore similarities and differences of human and physical geographical features. </a:t>
            </a:r>
          </a:p>
          <a:p>
            <a:pPr>
              <a:lnSpc>
                <a:spcPts val="1699"/>
              </a:lnSpc>
              <a:spcBef>
                <a:spcPct val="0"/>
              </a:spcBef>
            </a:pPr>
            <a:endParaRPr lang="en-US" sz="1478" spc="-70" dirty="0">
              <a:solidFill>
                <a:srgbClr val="000000"/>
              </a:solidFill>
              <a:latin typeface="Childos Arabic"/>
              <a:ea typeface="Childos Arabic"/>
              <a:cs typeface="Childos Arabic"/>
              <a:sym typeface="Childos Arabic"/>
            </a:endParaRPr>
          </a:p>
          <a:p>
            <a:pPr>
              <a:lnSpc>
                <a:spcPts val="1699"/>
              </a:lnSpc>
              <a:spcBef>
                <a:spcPct val="0"/>
              </a:spcBef>
            </a:pPr>
            <a:r>
              <a:rPr lang="en-US" sz="1478" spc="-70" dirty="0">
                <a:solidFill>
                  <a:srgbClr val="000000"/>
                </a:solidFill>
                <a:latin typeface="Childos Arabic"/>
                <a:ea typeface="Childos Arabic"/>
                <a:cs typeface="Childos Arabic"/>
                <a:sym typeface="Childos Arabic"/>
              </a:rPr>
              <a:t>We will be learning about:</a:t>
            </a:r>
          </a:p>
          <a:p>
            <a:pPr marL="319143" lvl="1" indent="-159571">
              <a:lnSpc>
                <a:spcPts val="1699"/>
              </a:lnSpc>
              <a:spcBef>
                <a:spcPct val="0"/>
              </a:spcBef>
              <a:buFont typeface="Arial"/>
              <a:buChar char="•"/>
            </a:pPr>
            <a:r>
              <a:rPr lang="en-US" sz="1478" spc="-70" dirty="0">
                <a:solidFill>
                  <a:srgbClr val="000000"/>
                </a:solidFill>
                <a:latin typeface="Childos Arabic"/>
                <a:ea typeface="Childos Arabic"/>
                <a:cs typeface="Childos Arabic"/>
                <a:sym typeface="Childos Arabic"/>
              </a:rPr>
              <a:t>Where both places are located and different physical and human features that can be found in each location</a:t>
            </a:r>
          </a:p>
          <a:p>
            <a:pPr marL="319143" lvl="1" indent="-159571">
              <a:lnSpc>
                <a:spcPts val="1699"/>
              </a:lnSpc>
              <a:spcBef>
                <a:spcPct val="0"/>
              </a:spcBef>
              <a:buFont typeface="Arial"/>
              <a:buChar char="•"/>
            </a:pPr>
            <a:r>
              <a:rPr lang="en-US" sz="1478" spc="-70" dirty="0">
                <a:solidFill>
                  <a:srgbClr val="000000"/>
                </a:solidFill>
                <a:latin typeface="Childos Arabic"/>
                <a:ea typeface="Childos Arabic"/>
                <a:cs typeface="Childos Arabic"/>
                <a:sym typeface="Childos Arabic"/>
              </a:rPr>
              <a:t>How to use maps, atlases and digital mapping to locate and describe the features studied</a:t>
            </a:r>
          </a:p>
        </p:txBody>
      </p:sp>
      <p:sp>
        <p:nvSpPr>
          <p:cNvPr id="39" name="Freeform 7">
            <a:extLst>
              <a:ext uri="{FF2B5EF4-FFF2-40B4-BE49-F238E27FC236}">
                <a16:creationId xmlns:a16="http://schemas.microsoft.com/office/drawing/2014/main" id="{C5A36BEA-FDD6-7A57-857C-7B6F9B0BDA40}"/>
              </a:ext>
            </a:extLst>
          </p:cNvPr>
          <p:cNvSpPr/>
          <p:nvPr/>
        </p:nvSpPr>
        <p:spPr>
          <a:xfrm>
            <a:off x="4042372" y="653909"/>
            <a:ext cx="3390900" cy="2994660"/>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10"/>
                </a:ext>
              </a:extLst>
            </a:blip>
            <a:stretch>
              <a:fillRect b="-9762"/>
            </a:stretch>
          </a:blipFill>
        </p:spPr>
        <p:txBody>
          <a:bodyPr/>
          <a:lstStyle/>
          <a:p>
            <a:endParaRPr lang="en-GB"/>
          </a:p>
        </p:txBody>
      </p:sp>
      <p:sp>
        <p:nvSpPr>
          <p:cNvPr id="41" name="Freeform 8">
            <a:extLst>
              <a:ext uri="{FF2B5EF4-FFF2-40B4-BE49-F238E27FC236}">
                <a16:creationId xmlns:a16="http://schemas.microsoft.com/office/drawing/2014/main" id="{A58844CC-7FA3-28E9-63C1-995107588FA7}"/>
              </a:ext>
            </a:extLst>
          </p:cNvPr>
          <p:cNvSpPr/>
          <p:nvPr/>
        </p:nvSpPr>
        <p:spPr>
          <a:xfrm>
            <a:off x="6096113" y="3714294"/>
            <a:ext cx="1933390" cy="507515"/>
          </a:xfrm>
          <a:custGeom>
            <a:avLst/>
            <a:gdLst/>
            <a:ahLst/>
            <a:cxnLst/>
            <a:rect l="l" t="t" r="r" b="b"/>
            <a:pathLst>
              <a:path w="1933390" h="507515">
                <a:moveTo>
                  <a:pt x="0" y="0"/>
                </a:moveTo>
                <a:lnTo>
                  <a:pt x="1933391" y="0"/>
                </a:lnTo>
                <a:lnTo>
                  <a:pt x="1933391" y="507515"/>
                </a:lnTo>
                <a:lnTo>
                  <a:pt x="0" y="5075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0" name="TextBox 26">
            <a:extLst>
              <a:ext uri="{FF2B5EF4-FFF2-40B4-BE49-F238E27FC236}">
                <a16:creationId xmlns:a16="http://schemas.microsoft.com/office/drawing/2014/main" id="{800DF060-A4DA-E859-ED1F-18C2489DFBEB}"/>
              </a:ext>
            </a:extLst>
          </p:cNvPr>
          <p:cNvSpPr txBox="1"/>
          <p:nvPr/>
        </p:nvSpPr>
        <p:spPr>
          <a:xfrm>
            <a:off x="6167999" y="3697905"/>
            <a:ext cx="1801433" cy="485069"/>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Spanish</a:t>
            </a:r>
          </a:p>
        </p:txBody>
      </p:sp>
      <p:sp>
        <p:nvSpPr>
          <p:cNvPr id="42" name="TextBox 41">
            <a:extLst>
              <a:ext uri="{FF2B5EF4-FFF2-40B4-BE49-F238E27FC236}">
                <a16:creationId xmlns:a16="http://schemas.microsoft.com/office/drawing/2014/main" id="{06649A4A-8597-A62B-E19E-341A74998DAD}"/>
              </a:ext>
            </a:extLst>
          </p:cNvPr>
          <p:cNvSpPr txBox="1"/>
          <p:nvPr/>
        </p:nvSpPr>
        <p:spPr>
          <a:xfrm>
            <a:off x="197639" y="4870016"/>
            <a:ext cx="2572495" cy="24437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pricots" pitchFamily="50" charset="0"/>
              </a:rPr>
              <a:t>Created and loved by God</a:t>
            </a:r>
          </a:p>
          <a:p>
            <a:pPr lvl="0">
              <a:defRPr/>
            </a:pPr>
            <a:r>
              <a:rPr lang="en-US" sz="1280" dirty="0">
                <a:latin typeface="Childos Arabic" panose="020B0604020202020204" charset="-78"/>
                <a:cs typeface="Childos Arabic" panose="020B0604020202020204" charset="-78"/>
              </a:rPr>
              <a:t>We will be looking at exploring the individual through the church’s teaching that we are made in the image and likeness of God. We will be learning to value ourselves as the basis for our relationships and this includes looking at our bodies, learning that becoming adult is a natural phase of life and understanding the changes our bodies experience through puberty.</a:t>
            </a:r>
          </a:p>
        </p:txBody>
      </p:sp>
      <p:pic>
        <p:nvPicPr>
          <p:cNvPr id="43" name="Picture 42">
            <a:extLst>
              <a:ext uri="{FF2B5EF4-FFF2-40B4-BE49-F238E27FC236}">
                <a16:creationId xmlns:a16="http://schemas.microsoft.com/office/drawing/2014/main" id="{76386893-1CD7-D74F-2767-9E1D9E532EB8}"/>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58143" y="4356087"/>
            <a:ext cx="3775075" cy="3022455"/>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F7CBDE7F-F263-B4FB-8C35-E32A6DBF526B}"/>
              </a:ext>
            </a:extLst>
          </p:cNvPr>
          <p:cNvSpPr txBox="1"/>
          <p:nvPr/>
        </p:nvSpPr>
        <p:spPr>
          <a:xfrm>
            <a:off x="2844070" y="4560295"/>
            <a:ext cx="3924753" cy="3185487"/>
          </a:xfrm>
          <a:prstGeom prst="rect">
            <a:avLst/>
          </a:prstGeom>
          <a:noFill/>
        </p:spPr>
        <p:txBody>
          <a:bodyPr wrap="square">
            <a:spAutoFit/>
          </a:bodyPr>
          <a:lstStyle/>
          <a:p>
            <a:pPr>
              <a:buNone/>
            </a:pPr>
            <a:r>
              <a:rPr lang="en-GB" sz="1400" dirty="0">
                <a:effectLst/>
                <a:latin typeface="Apricots" pitchFamily="50" charset="0"/>
                <a:ea typeface="Calibri" panose="020F0502020204030204" pitchFamily="34" charset="0"/>
                <a:cs typeface="Arial" panose="020B0604020202020204" pitchFamily="34" charset="0"/>
              </a:rPr>
              <a:t>Computing Systems and Networks:</a:t>
            </a:r>
            <a:endParaRPr lang="en-GB" sz="1200" dirty="0">
              <a:effectLst/>
              <a:latin typeface="Apricots" pitchFamily="50" charset="0"/>
              <a:ea typeface="Calibri" panose="020F0502020204030204" pitchFamily="34" charset="0"/>
              <a:cs typeface="Arial" panose="020B0604020202020204" pitchFamily="34" charset="0"/>
            </a:endParaRPr>
          </a:p>
          <a:p>
            <a:pPr marL="342900" lvl="0" indent="-342900">
              <a:buFont typeface="Arial" panose="020B0604020202020204" pitchFamily="34" charset="0"/>
              <a:buChar char="•"/>
            </a:pPr>
            <a:endParaRPr lang="en-US" sz="900" dirty="0">
              <a:effectLst/>
              <a:latin typeface="Abadi" panose="020B0604020104020204" pitchFamily="34" charset="0"/>
              <a:ea typeface="Calibri" panose="020F0502020204030204" pitchFamily="34" charset="0"/>
              <a:cs typeface="Arial" panose="020B0604020202020204" pitchFamily="34" charset="0"/>
            </a:endParaRPr>
          </a:p>
          <a:p>
            <a:pPr lvl="0"/>
            <a:r>
              <a:rPr lang="en-US" sz="1000" dirty="0">
                <a:latin typeface="Childos Arabic" panose="020B0604020202020204" charset="-78"/>
                <a:ea typeface="Calibri" panose="020F0502020204030204" pitchFamily="34" charset="0"/>
                <a:cs typeface="Childos Arabic" panose="020B0604020202020204" charset="-78"/>
              </a:rPr>
              <a:t>Our first unit will be focused on Search Engines. Pupils will be identifying hardware and using software, while exploring how computers communicate and connect to one another. </a:t>
            </a:r>
          </a:p>
          <a:p>
            <a:pPr lvl="0"/>
            <a:endParaRPr lang="en-US" sz="1000" dirty="0">
              <a:effectLst/>
              <a:latin typeface="Childos Arabic" panose="020B0604020202020204" charset="-78"/>
              <a:ea typeface="Calibri" panose="020F0502020204030204" pitchFamily="34" charset="0"/>
              <a:cs typeface="Childos Arabic" panose="020B0604020202020204" charset="-78"/>
            </a:endParaRPr>
          </a:p>
          <a:p>
            <a:pPr lvl="0"/>
            <a:r>
              <a:rPr lang="en-US" sz="1000" dirty="0">
                <a:latin typeface="Childos Arabic" panose="020B0604020202020204" charset="-78"/>
                <a:ea typeface="Calibri" panose="020F0502020204030204" pitchFamily="34" charset="0"/>
                <a:cs typeface="Childos Arabic" panose="020B0604020202020204" charset="-78"/>
              </a:rPr>
              <a:t>Pupils will know how to:</a:t>
            </a:r>
          </a:p>
          <a:p>
            <a:pPr marL="171450" lvl="0" indent="-171450">
              <a:buFont typeface="Arial" panose="020B0604020202020204" pitchFamily="34" charset="0"/>
              <a:buChar char="•"/>
            </a:pPr>
            <a:r>
              <a:rPr lang="en-US" sz="1000" dirty="0">
                <a:latin typeface="Childos Arabic" panose="020B0604020202020204" charset="-78"/>
                <a:ea typeface="Calibri" panose="020F0502020204030204" pitchFamily="34" charset="0"/>
                <a:cs typeface="Childos Arabic" panose="020B0604020202020204" charset="-78"/>
              </a:rPr>
              <a:t>Explain what a search engine is, suggest several search engines to use and explain how to use them to find websites and information</a:t>
            </a:r>
          </a:p>
          <a:p>
            <a:pPr marL="171450" lvl="0" indent="-171450">
              <a:buFont typeface="Arial" panose="020B0604020202020204" pitchFamily="34" charset="0"/>
              <a:buChar char="•"/>
            </a:pPr>
            <a:r>
              <a:rPr lang="en-US" sz="1000" dirty="0">
                <a:latin typeface="Childos Arabic" panose="020B0604020202020204" charset="-78"/>
                <a:ea typeface="Calibri" panose="020F0502020204030204" pitchFamily="34" charset="0"/>
                <a:cs typeface="Childos Arabic" panose="020B0604020202020204" charset="-78"/>
              </a:rPr>
              <a:t>Suggest things online are not always true and recognize what to check for</a:t>
            </a:r>
          </a:p>
          <a:p>
            <a:pPr marL="171450" lvl="0" indent="-171450">
              <a:buFont typeface="Arial" panose="020B0604020202020204" pitchFamily="34" charset="0"/>
              <a:buChar char="•"/>
            </a:pPr>
            <a:r>
              <a:rPr lang="en-US" sz="1000" dirty="0">
                <a:latin typeface="Childos Arabic" panose="020B0604020202020204" charset="-78"/>
                <a:ea typeface="Calibri" panose="020F0502020204030204" pitchFamily="34" charset="0"/>
                <a:cs typeface="Childos Arabic" panose="020B0604020202020204" charset="-78"/>
              </a:rPr>
              <a:t>Explain why keywords are important and what TASK stands for, using these strategies to search effectively</a:t>
            </a:r>
          </a:p>
          <a:p>
            <a:pPr marL="171450" lvl="0" indent="-171450">
              <a:buFont typeface="Arial" panose="020B0604020202020204" pitchFamily="34" charset="0"/>
              <a:buChar char="•"/>
            </a:pPr>
            <a:r>
              <a:rPr lang="en-GB" sz="1000" dirty="0">
                <a:latin typeface="Childos Arabic" panose="020B0604020202020204" charset="-78"/>
                <a:cs typeface="Childos Arabic" panose="020B0604020202020204" charset="-78"/>
              </a:rPr>
              <a:t>Recognise the terms ‘copyright’ and ‘fair use’ and combine text and images in a poster.</a:t>
            </a:r>
          </a:p>
          <a:p>
            <a:pPr marL="171450" lvl="0" indent="-171450">
              <a:buFont typeface="Arial" panose="020B0604020202020204" pitchFamily="34" charset="0"/>
              <a:buChar char="•"/>
            </a:pPr>
            <a:r>
              <a:rPr lang="en-GB" sz="1000" dirty="0">
                <a:latin typeface="Childos Arabic" panose="020B0604020202020204" charset="-78"/>
                <a:cs typeface="Childos Arabic" panose="020B0604020202020204" charset="-78"/>
              </a:rPr>
              <a:t>Make parallels between book searching and internet searching, explaining the role of web crawlers and recognising that results are rated to decide rank.</a:t>
            </a:r>
          </a:p>
          <a:p>
            <a:pPr marL="171450" lvl="0" indent="-171450">
              <a:buFont typeface="Arial" panose="020B0604020202020204" pitchFamily="34" charset="0"/>
              <a:buChar char="•"/>
            </a:pPr>
            <a:endParaRPr lang="en-US" sz="900" dirty="0">
              <a:latin typeface="Abadi" panose="020B0604020104020204" pitchFamily="34" charset="0"/>
              <a:ea typeface="Calibri" panose="020F0502020204030204" pitchFamily="34" charset="0"/>
              <a:cs typeface="Arial" panose="020B0604020202020204" pitchFamily="34" charset="0"/>
            </a:endParaRPr>
          </a:p>
          <a:p>
            <a:pPr marL="171450" lvl="0" indent="-171450">
              <a:buFont typeface="Arial" panose="020B0604020202020204" pitchFamily="34" charset="0"/>
              <a:buChar char="•"/>
            </a:pPr>
            <a:endParaRPr lang="en-US" sz="900" dirty="0">
              <a:latin typeface="Abadi" panose="020B0604020104020204" pitchFamily="34" charset="0"/>
              <a:ea typeface="Calibri" panose="020F0502020204030204" pitchFamily="34" charset="0"/>
              <a:cs typeface="Arial" panose="020B0604020202020204" pitchFamily="34" charset="0"/>
            </a:endParaRPr>
          </a:p>
        </p:txBody>
      </p:sp>
      <p:sp>
        <p:nvSpPr>
          <p:cNvPr id="46" name="Freeform 3">
            <a:extLst>
              <a:ext uri="{FF2B5EF4-FFF2-40B4-BE49-F238E27FC236}">
                <a16:creationId xmlns:a16="http://schemas.microsoft.com/office/drawing/2014/main" id="{6D588802-E09F-39E7-F7BE-46C7669E0EBF}"/>
              </a:ext>
            </a:extLst>
          </p:cNvPr>
          <p:cNvSpPr/>
          <p:nvPr/>
        </p:nvSpPr>
        <p:spPr>
          <a:xfrm>
            <a:off x="4011528" y="90716"/>
            <a:ext cx="1981111" cy="521615"/>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7" name="TextBox 24">
            <a:extLst>
              <a:ext uri="{FF2B5EF4-FFF2-40B4-BE49-F238E27FC236}">
                <a16:creationId xmlns:a16="http://schemas.microsoft.com/office/drawing/2014/main" id="{9425B76C-19C9-962A-B4E3-F1C221904BA1}"/>
              </a:ext>
            </a:extLst>
          </p:cNvPr>
          <p:cNvSpPr txBox="1"/>
          <p:nvPr/>
        </p:nvSpPr>
        <p:spPr>
          <a:xfrm>
            <a:off x="4118528" y="105361"/>
            <a:ext cx="1166440" cy="485069"/>
          </a:xfrm>
          <a:prstGeom prst="rect">
            <a:avLst/>
          </a:prstGeom>
        </p:spPr>
        <p:txBody>
          <a:bodyPr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Music </a:t>
            </a:r>
          </a:p>
        </p:txBody>
      </p:sp>
      <p:sp>
        <p:nvSpPr>
          <p:cNvPr id="48" name="Freeform 8">
            <a:extLst>
              <a:ext uri="{FF2B5EF4-FFF2-40B4-BE49-F238E27FC236}">
                <a16:creationId xmlns:a16="http://schemas.microsoft.com/office/drawing/2014/main" id="{441347DA-BB7D-6444-F0CD-D873A020D9C3}"/>
              </a:ext>
            </a:extLst>
          </p:cNvPr>
          <p:cNvSpPr/>
          <p:nvPr/>
        </p:nvSpPr>
        <p:spPr>
          <a:xfrm>
            <a:off x="7548377" y="683459"/>
            <a:ext cx="3145023" cy="3000688"/>
          </a:xfrm>
          <a:custGeom>
            <a:avLst/>
            <a:gdLst/>
            <a:ahLst/>
            <a:cxnLst/>
            <a:rect l="l" t="t" r="r" b="b"/>
            <a:pathLst>
              <a:path w="3550659" h="4209166">
                <a:moveTo>
                  <a:pt x="0" y="0"/>
                </a:moveTo>
                <a:lnTo>
                  <a:pt x="3550658" y="0"/>
                </a:lnTo>
                <a:lnTo>
                  <a:pt x="3550658" y="4209166"/>
                </a:lnTo>
                <a:lnTo>
                  <a:pt x="0" y="4209166"/>
                </a:lnTo>
                <a:lnTo>
                  <a:pt x="0" y="0"/>
                </a:lnTo>
                <a:close/>
              </a:path>
            </a:pathLst>
          </a:custGeom>
          <a:blipFill>
            <a:blip>
              <a:extLst>
                <a:ext uri="{96DAC541-7B7A-43D3-8B79-37D633B846F1}">
                  <asvg:svgBlip xmlns:asvg="http://schemas.microsoft.com/office/drawing/2016/SVG/main" r:embed="rId11"/>
                </a:ext>
              </a:extLst>
            </a:blip>
            <a:stretch>
              <a:fillRect l="-1763" b="-41782"/>
            </a:stretch>
          </a:blipFill>
        </p:spPr>
        <p:txBody>
          <a:bodyPr/>
          <a:lstStyle/>
          <a:p>
            <a:endParaRPr lang="en-GB" sz="1600" dirty="0"/>
          </a:p>
        </p:txBody>
      </p:sp>
      <p:sp>
        <p:nvSpPr>
          <p:cNvPr id="49" name="TextBox 48">
            <a:extLst>
              <a:ext uri="{FF2B5EF4-FFF2-40B4-BE49-F238E27FC236}">
                <a16:creationId xmlns:a16="http://schemas.microsoft.com/office/drawing/2014/main" id="{23546ADE-92CE-A445-C5A3-0A5959E22123}"/>
              </a:ext>
            </a:extLst>
          </p:cNvPr>
          <p:cNvSpPr txBox="1"/>
          <p:nvPr/>
        </p:nvSpPr>
        <p:spPr>
          <a:xfrm>
            <a:off x="7606614" y="1125658"/>
            <a:ext cx="3127875" cy="2400657"/>
          </a:xfrm>
          <a:prstGeom prst="rect">
            <a:avLst/>
          </a:prstGeom>
          <a:noFill/>
        </p:spPr>
        <p:txBody>
          <a:bodyPr wrap="square" rtlCol="0">
            <a:spAutoFit/>
          </a:bodyPr>
          <a:lstStyle/>
          <a:p>
            <a:r>
              <a:rPr lang="en-GB" sz="1500" dirty="0">
                <a:latin typeface="Childos Arabic" panose="020B0604020202020204" charset="-78"/>
                <a:cs typeface="Childos Arabic" panose="020B0604020202020204" charset="-78"/>
              </a:rPr>
              <a:t>Hockey will be our focus for PE </a:t>
            </a:r>
          </a:p>
          <a:p>
            <a:r>
              <a:rPr lang="en-GB" sz="1500" dirty="0">
                <a:latin typeface="Childos Arabic" panose="020B0604020202020204" charset="-78"/>
                <a:cs typeface="Childos Arabic" panose="020B0604020202020204" charset="-78"/>
              </a:rPr>
              <a:t>this half-term. The skills that the children will develop will be:</a:t>
            </a:r>
          </a:p>
          <a:p>
            <a:pPr marL="285750" indent="-285750">
              <a:buFont typeface="Arial" panose="020B0604020202020204" pitchFamily="34" charset="0"/>
              <a:buChar char="•"/>
            </a:pPr>
            <a:r>
              <a:rPr lang="en-GB" sz="1500" dirty="0">
                <a:latin typeface="Childos Arabic" panose="020B0604020202020204" charset="-78"/>
                <a:cs typeface="Childos Arabic" panose="020B0604020202020204" charset="-78"/>
              </a:rPr>
              <a:t>To receive a ball with control whilst moving</a:t>
            </a:r>
          </a:p>
          <a:p>
            <a:pPr marL="285750" indent="-285750">
              <a:buFont typeface="Arial" panose="020B0604020202020204" pitchFamily="34" charset="0"/>
              <a:buChar char="•"/>
            </a:pPr>
            <a:r>
              <a:rPr lang="en-GB" sz="1500" dirty="0">
                <a:latin typeface="Childos Arabic" panose="020B0604020202020204" charset="-78"/>
                <a:cs typeface="Childos Arabic" panose="020B0604020202020204" charset="-78"/>
              </a:rPr>
              <a:t>To use space without the ball as part of an attacking team</a:t>
            </a:r>
          </a:p>
          <a:p>
            <a:pPr marL="285750" indent="-285750">
              <a:buFont typeface="Arial" panose="020B0604020202020204" pitchFamily="34" charset="0"/>
              <a:buChar char="•"/>
            </a:pPr>
            <a:r>
              <a:rPr lang="en-GB" sz="1500" dirty="0">
                <a:latin typeface="Childos Arabic" panose="020B0604020202020204" charset="-78"/>
                <a:cs typeface="Childos Arabic" panose="020B0604020202020204" charset="-78"/>
              </a:rPr>
              <a:t>To communicate with team mates to retain possession in small sided games</a:t>
            </a:r>
          </a:p>
        </p:txBody>
      </p:sp>
      <p:sp>
        <p:nvSpPr>
          <p:cNvPr id="50" name="TextBox 49">
            <a:extLst>
              <a:ext uri="{FF2B5EF4-FFF2-40B4-BE49-F238E27FC236}">
                <a16:creationId xmlns:a16="http://schemas.microsoft.com/office/drawing/2014/main" id="{BF65E8B5-A14A-2540-4B39-BD0A52928774}"/>
              </a:ext>
            </a:extLst>
          </p:cNvPr>
          <p:cNvSpPr txBox="1"/>
          <p:nvPr/>
        </p:nvSpPr>
        <p:spPr>
          <a:xfrm>
            <a:off x="4125422" y="1018352"/>
            <a:ext cx="3249613" cy="2693045"/>
          </a:xfrm>
          <a:prstGeom prst="rect">
            <a:avLst/>
          </a:prstGeom>
          <a:noFill/>
        </p:spPr>
        <p:txBody>
          <a:bodyPr wrap="square" rtlCol="0">
            <a:spAutoFit/>
          </a:bodyPr>
          <a:lstStyle/>
          <a:p>
            <a:r>
              <a:rPr lang="en-GB" sz="1300" dirty="0">
                <a:latin typeface="Childos Arabic" panose="020B0604020202020204" charset="-78"/>
                <a:cs typeface="Childos Arabic" panose="020B0604020202020204" charset="-78"/>
              </a:rPr>
              <a:t>Our Music work this half term will be to learn how to conduct and be able to conduct along to recorded music and to use these skills to alter the music they play as a class. </a:t>
            </a:r>
          </a:p>
          <a:p>
            <a:r>
              <a:rPr lang="en-GB" sz="1300" dirty="0">
                <a:latin typeface="Childos Arabic" panose="020B0604020202020204" charset="-78"/>
                <a:cs typeface="Childos Arabic" panose="020B0604020202020204" charset="-78"/>
              </a:rPr>
              <a:t>The unit of learning will build upon their prior knowledge of listening, reviewing and evaluating music from different historical periods, performing together and improvising on one or two notes on an instrument. </a:t>
            </a:r>
          </a:p>
          <a:p>
            <a:r>
              <a:rPr lang="en-GB" sz="1300" dirty="0">
                <a:latin typeface="Childos Arabic" panose="020B0604020202020204" charset="-78"/>
                <a:cs typeface="Childos Arabic" panose="020B0604020202020204" charset="-78"/>
              </a:rPr>
              <a:t>We will be continuing to develop our skills in reading stave notation and describing the structure of music in terms of beginning</a:t>
            </a:r>
            <a:r>
              <a:rPr lang="en-GB" sz="1300">
                <a:latin typeface="Childos Arabic" panose="020B0604020202020204" charset="-78"/>
                <a:cs typeface="Childos Arabic" panose="020B0604020202020204" charset="-78"/>
              </a:rPr>
              <a:t>, middle and end. </a:t>
            </a:r>
            <a:endParaRPr lang="en-GB" sz="1300" dirty="0">
              <a:latin typeface="Childos Arabic" panose="020B0604020202020204" charset="-78"/>
              <a:cs typeface="Childos Arabic" panose="020B0604020202020204" charset="-78"/>
            </a:endParaRPr>
          </a:p>
        </p:txBody>
      </p:sp>
      <p:pic>
        <p:nvPicPr>
          <p:cNvPr id="6" name="Picture 5">
            <a:extLst>
              <a:ext uri="{FF2B5EF4-FFF2-40B4-BE49-F238E27FC236}">
                <a16:creationId xmlns:a16="http://schemas.microsoft.com/office/drawing/2014/main" id="{119B5F9C-4A74-0D8A-C7CD-0C4A0CF743BA}"/>
              </a:ext>
            </a:extLst>
          </p:cNvPr>
          <p:cNvPicPr>
            <a:picLocks noChangeAspect="1"/>
          </p:cNvPicPr>
          <p:nvPr/>
        </p:nvPicPr>
        <p:blipFill>
          <a:blip r:embed="rId12"/>
          <a:srcRect l="7227" t="19620" r="4956" b="17248"/>
          <a:stretch>
            <a:fillRect/>
          </a:stretch>
        </p:blipFill>
        <p:spPr>
          <a:xfrm>
            <a:off x="9396505" y="179066"/>
            <a:ext cx="1255428" cy="90252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EC72A5CD1F3B428CA61C2F075809FA" ma:contentTypeVersion="11" ma:contentTypeDescription="Create a new document." ma:contentTypeScope="" ma:versionID="773fcb41b80e4a21a92703eaed14419a">
  <xsd:schema xmlns:xsd="http://www.w3.org/2001/XMLSchema" xmlns:xs="http://www.w3.org/2001/XMLSchema" xmlns:p="http://schemas.microsoft.com/office/2006/metadata/properties" xmlns:ns2="87fbf535-62f4-4f73-8e4e-90631a6611da" xmlns:ns3="f0f4da6c-3674-4c9c-a6da-79b4cac209cf" targetNamespace="http://schemas.microsoft.com/office/2006/metadata/properties" ma:root="true" ma:fieldsID="5060a4bb48387286f81cc3af7d5f7e9c" ns2:_="" ns3:_="">
    <xsd:import namespace="87fbf535-62f4-4f73-8e4e-90631a6611da"/>
    <xsd:import namespace="f0f4da6c-3674-4c9c-a6da-79b4cac2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f535-62f4-4f73-8e4e-90631a6611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d155f58-06c7-482a-be83-bba02eae4bd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f4da6c-3674-4c9c-a6da-79b4cac209c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df0ba9e-1c47-4861-a527-08820e4a25dc}" ma:internalName="TaxCatchAll" ma:showField="CatchAllData" ma:web="f0f4da6c-3674-4c9c-a6da-79b4cac2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f4da6c-3674-4c9c-a6da-79b4cac209cf" xsi:nil="true"/>
    <lcf76f155ced4ddcb4097134ff3c332f xmlns="87fbf535-62f4-4f73-8e4e-90631a6611d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416D36C-D937-47AB-B889-824B3B1DA7D3}"/>
</file>

<file path=customXml/itemProps2.xml><?xml version="1.0" encoding="utf-8"?>
<ds:datastoreItem xmlns:ds="http://schemas.openxmlformats.org/officeDocument/2006/customXml" ds:itemID="{B3FB8DDD-3E27-4AE8-9EB4-5B01858C27F3}"/>
</file>

<file path=customXml/itemProps3.xml><?xml version="1.0" encoding="utf-8"?>
<ds:datastoreItem xmlns:ds="http://schemas.openxmlformats.org/officeDocument/2006/customXml" ds:itemID="{E1128CAD-FE90-4B28-A1AE-620022753C3C}"/>
</file>

<file path=docProps/app.xml><?xml version="1.0" encoding="utf-8"?>
<Properties xmlns="http://schemas.openxmlformats.org/officeDocument/2006/extended-properties" xmlns:vt="http://schemas.openxmlformats.org/officeDocument/2006/docPropsVTypes">
  <TotalTime>1251</TotalTime>
  <Words>986</Words>
  <Application>Microsoft Office PowerPoint</Application>
  <PresentationFormat>Custom</PresentationFormat>
  <Paragraphs>66</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Apricots</vt:lpstr>
      <vt:lpstr>Modern Love Caps</vt:lpstr>
      <vt:lpstr>Abadi</vt:lpstr>
      <vt:lpstr>Childos Arabic</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SUMMER TEMPLATE</dc:title>
  <dc:creator>Michelle Brogan</dc:creator>
  <cp:lastModifiedBy>Michelle Brogan</cp:lastModifiedBy>
  <cp:revision>77</cp:revision>
  <cp:lastPrinted>2026-09-03T11:19:05Z</cp:lastPrinted>
  <dcterms:created xsi:type="dcterms:W3CDTF">2006-08-16T00:00:00Z</dcterms:created>
  <dcterms:modified xsi:type="dcterms:W3CDTF">2026-09-03T11:20:37Z</dcterms:modified>
  <dc:identifier>DAGtxmq4PrI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0x010100B4EC72A5CD1F3B428CA61C2F075809FA</vt:lpwstr>
  </property>
</Properties>
</file>