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7556500" cy="10693400"/>
  <p:notesSz cx="6858000" cy="9144000"/>
  <p:embeddedFontLst>
    <p:embeddedFont>
      <p:font typeface="Apricots" panose="020B0604020202020204" charset="0"/>
      <p:regular r:id="rId5"/>
    </p:embeddedFont>
    <p:embeddedFont>
      <p:font typeface="Lovelace" panose="020B0604020202020204" charset="0"/>
      <p:regular r:id="rId6"/>
    </p:embeddedFont>
    <p:embeddedFont>
      <p:font typeface="Roboto" panose="02000000000000000000" pitchFamily="2" charset="0"/>
      <p:regular r:id="rId7"/>
      <p:bold r:id="rId8"/>
      <p:italic r:id="rId9"/>
      <p:boldItalic r:id="rId10"/>
    </p:embeddedFont>
    <p:embeddedFont>
      <p:font typeface="Roboto Bold" panose="02000000000000000000" charset="0"/>
      <p:regular r:id="rId11"/>
      <p:bold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5412F4-48DA-4522-AC9E-B87CF71BC1BA}" v="1" dt="2026-09-03T11:23:28.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240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font" Target="fonts/font3.fntdata"/><Relationship Id="rId12" Type="http://schemas.openxmlformats.org/officeDocument/2006/relationships/font" Target="fonts/font8.fntdata"/><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heme" Target="theme/theme1.xml"/><Relationship Id="rId10" Type="http://schemas.openxmlformats.org/officeDocument/2006/relationships/font" Target="fonts/font6.fntdata"/><Relationship Id="rId19"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rogan" userId="82c523ad-4dcf-4e17-bf18-f99e747875f1" providerId="ADAL" clId="{C8E87543-E2DA-457A-BDB9-47D26ED1ED66}"/>
    <pc:docChg chg="undo redo custSel modSld">
      <pc:chgData name="Michelle Brogan" userId="82c523ad-4dcf-4e17-bf18-f99e747875f1" providerId="ADAL" clId="{C8E87543-E2DA-457A-BDB9-47D26ED1ED66}" dt="2026-09-03T11:23:51.441" v="791" actId="20577"/>
      <pc:docMkLst>
        <pc:docMk/>
      </pc:docMkLst>
      <pc:sldChg chg="modSp mod">
        <pc:chgData name="Michelle Brogan" userId="82c523ad-4dcf-4e17-bf18-f99e747875f1" providerId="ADAL" clId="{C8E87543-E2DA-457A-BDB9-47D26ED1ED66}" dt="2026-09-02T20:57:31.784" v="769" actId="20577"/>
        <pc:sldMkLst>
          <pc:docMk/>
          <pc:sldMk cId="0" sldId="256"/>
        </pc:sldMkLst>
        <pc:spChg chg="mod">
          <ac:chgData name="Michelle Brogan" userId="82c523ad-4dcf-4e17-bf18-f99e747875f1" providerId="ADAL" clId="{C8E87543-E2DA-457A-BDB9-47D26ED1ED66}" dt="2026-09-02T20:57:09.355" v="766" actId="1076"/>
          <ac:spMkLst>
            <pc:docMk/>
            <pc:sldMk cId="0" sldId="256"/>
            <ac:spMk id="5" creationId="{00000000-0000-0000-0000-000000000000}"/>
          </ac:spMkLst>
        </pc:spChg>
        <pc:spChg chg="mod">
          <ac:chgData name="Michelle Brogan" userId="82c523ad-4dcf-4e17-bf18-f99e747875f1" providerId="ADAL" clId="{C8E87543-E2DA-457A-BDB9-47D26ED1ED66}" dt="2026-09-02T20:56:25.862" v="734" actId="20577"/>
          <ac:spMkLst>
            <pc:docMk/>
            <pc:sldMk cId="0" sldId="256"/>
            <ac:spMk id="18" creationId="{00000000-0000-0000-0000-000000000000}"/>
          </ac:spMkLst>
        </pc:spChg>
        <pc:spChg chg="mod">
          <ac:chgData name="Michelle Brogan" userId="82c523ad-4dcf-4e17-bf18-f99e747875f1" providerId="ADAL" clId="{C8E87543-E2DA-457A-BDB9-47D26ED1ED66}" dt="2026-09-02T20:57:13.398" v="767" actId="20577"/>
          <ac:spMkLst>
            <pc:docMk/>
            <pc:sldMk cId="0" sldId="256"/>
            <ac:spMk id="22" creationId="{00000000-0000-0000-0000-000000000000}"/>
          </ac:spMkLst>
        </pc:spChg>
        <pc:spChg chg="mod">
          <ac:chgData name="Michelle Brogan" userId="82c523ad-4dcf-4e17-bf18-f99e747875f1" providerId="ADAL" clId="{C8E87543-E2DA-457A-BDB9-47D26ED1ED66}" dt="2026-09-02T20:57:31.784" v="769" actId="20577"/>
          <ac:spMkLst>
            <pc:docMk/>
            <pc:sldMk cId="0" sldId="256"/>
            <ac:spMk id="25" creationId="{EB92FE0E-E786-4F06-8E60-D9B0FF6986CC}"/>
          </ac:spMkLst>
        </pc:spChg>
      </pc:sldChg>
      <pc:sldChg chg="modSp mod">
        <pc:chgData name="Michelle Brogan" userId="82c523ad-4dcf-4e17-bf18-f99e747875f1" providerId="ADAL" clId="{C8E87543-E2DA-457A-BDB9-47D26ED1ED66}" dt="2026-09-03T11:23:51.441" v="791" actId="20577"/>
        <pc:sldMkLst>
          <pc:docMk/>
          <pc:sldMk cId="0" sldId="257"/>
        </pc:sldMkLst>
        <pc:spChg chg="mod">
          <ac:chgData name="Michelle Brogan" userId="82c523ad-4dcf-4e17-bf18-f99e747875f1" providerId="ADAL" clId="{C8E87543-E2DA-457A-BDB9-47D26ED1ED66}" dt="2026-09-01T12:02:46.819" v="177" actId="1076"/>
          <ac:spMkLst>
            <pc:docMk/>
            <pc:sldMk cId="0" sldId="257"/>
            <ac:spMk id="18" creationId="{00000000-0000-0000-0000-000000000000}"/>
          </ac:spMkLst>
        </pc:spChg>
        <pc:spChg chg="mod">
          <ac:chgData name="Michelle Brogan" userId="82c523ad-4dcf-4e17-bf18-f99e747875f1" providerId="ADAL" clId="{C8E87543-E2DA-457A-BDB9-47D26ED1ED66}" dt="2026-09-03T11:23:51.441" v="791" actId="20577"/>
          <ac:spMkLst>
            <pc:docMk/>
            <pc:sldMk cId="0" sldId="257"/>
            <ac:spMk id="19" creationId="{00000000-0000-0000-0000-000000000000}"/>
          </ac:spMkLst>
        </pc:spChg>
        <pc:spChg chg="mod">
          <ac:chgData name="Michelle Brogan" userId="82c523ad-4dcf-4e17-bf18-f99e747875f1" providerId="ADAL" clId="{C8E87543-E2DA-457A-BDB9-47D26ED1ED66}" dt="2026-09-02T20:58:46.925" v="777" actId="20577"/>
          <ac:spMkLst>
            <pc:docMk/>
            <pc:sldMk cId="0" sldId="257"/>
            <ac:spMk id="20" creationId="{00000000-0000-0000-0000-000000000000}"/>
          </ac:spMkLst>
        </pc:spChg>
        <pc:spChg chg="mod">
          <ac:chgData name="Michelle Brogan" userId="82c523ad-4dcf-4e17-bf18-f99e747875f1" providerId="ADAL" clId="{C8E87543-E2DA-457A-BDB9-47D26ED1ED66}" dt="2026-09-02T20:59:00.446" v="786" actId="20577"/>
          <ac:spMkLst>
            <pc:docMk/>
            <pc:sldMk cId="0" sldId="257"/>
            <ac:spMk id="2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9CF9B-40B4-42F4-9767-B9744180E925}" type="datetimeFigureOut">
              <a:rPr lang="en-GB" smtClean="0"/>
              <a:t>03/09/2026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grpSp>
        <p:nvGrpSpPr>
          <p:cNvPr id="2" name="Group 2"/>
          <p:cNvGrpSpPr/>
          <p:nvPr/>
        </p:nvGrpSpPr>
        <p:grpSpPr>
          <a:xfrm>
            <a:off x="-2876" y="0"/>
            <a:ext cx="7559376" cy="1829549"/>
            <a:chOff x="0" y="0"/>
            <a:chExt cx="2928019" cy="655669"/>
          </a:xfrm>
        </p:grpSpPr>
        <p:sp>
          <p:nvSpPr>
            <p:cNvPr id="3" name="Freeform 3"/>
            <p:cNvSpPr/>
            <p:nvPr/>
          </p:nvSpPr>
          <p:spPr>
            <a:xfrm>
              <a:off x="0" y="0"/>
              <a:ext cx="2928019" cy="655669"/>
            </a:xfrm>
            <a:custGeom>
              <a:avLst/>
              <a:gdLst/>
              <a:ahLst/>
              <a:cxnLst/>
              <a:rect l="l" t="t" r="r" b="b"/>
              <a:pathLst>
                <a:path w="2928019" h="655669">
                  <a:moveTo>
                    <a:pt x="0" y="0"/>
                  </a:moveTo>
                  <a:lnTo>
                    <a:pt x="2928019" y="0"/>
                  </a:lnTo>
                  <a:lnTo>
                    <a:pt x="2928019" y="655669"/>
                  </a:lnTo>
                  <a:lnTo>
                    <a:pt x="0" y="655669"/>
                  </a:lnTo>
                  <a:close/>
                </a:path>
              </a:pathLst>
            </a:custGeom>
            <a:solidFill>
              <a:srgbClr val="FFFFFF"/>
            </a:solidFill>
          </p:spPr>
          <p:txBody>
            <a:bodyPr/>
            <a:lstStyle/>
            <a:p>
              <a:endParaRPr lang="en-GB"/>
            </a:p>
          </p:txBody>
        </p:sp>
        <p:sp>
          <p:nvSpPr>
            <p:cNvPr id="4" name="TextBox 4"/>
            <p:cNvSpPr txBox="1"/>
            <p:nvPr/>
          </p:nvSpPr>
          <p:spPr>
            <a:xfrm>
              <a:off x="0" y="-28575"/>
              <a:ext cx="2928019" cy="684244"/>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3615915" y="2256271"/>
            <a:ext cx="3714880" cy="393238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303750" y="1890389"/>
            <a:ext cx="3110760" cy="4227306"/>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txBody>
          <a:bodyPr/>
          <a:lstStyle/>
          <a:p>
            <a:endParaRPr lang="en-GB"/>
          </a:p>
        </p:txBody>
      </p:sp>
      <p:sp>
        <p:nvSpPr>
          <p:cNvPr id="7" name="Freeform 7"/>
          <p:cNvSpPr/>
          <p:nvPr/>
        </p:nvSpPr>
        <p:spPr>
          <a:xfrm>
            <a:off x="303750" y="6192953"/>
            <a:ext cx="7019934" cy="418705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txBody>
          <a:bodyPr/>
          <a:lstStyle/>
          <a:p>
            <a:endParaRPr lang="en-GB"/>
          </a:p>
        </p:txBody>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txBody>
          <a:bodyPr/>
          <a:lstStyle/>
          <a:p>
            <a:endParaRPr lang="en-GB"/>
          </a:p>
        </p:txBody>
      </p:sp>
      <p:sp>
        <p:nvSpPr>
          <p:cNvPr id="11" name="Freeform 11"/>
          <p:cNvSpPr/>
          <p:nvPr/>
        </p:nvSpPr>
        <p:spPr>
          <a:xfrm>
            <a:off x="6883762" y="945401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txBody>
          <a:bodyPr/>
          <a:lstStyle/>
          <a:p>
            <a:endParaRPr lang="en-GB"/>
          </a:p>
        </p:txBody>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119314" cy="623208"/>
          </a:xfrm>
          <a:prstGeom prst="rect">
            <a:avLst/>
          </a:prstGeom>
        </p:spPr>
        <p:txBody>
          <a:bodyPr lIns="0" tIns="0" rIns="0" bIns="0" rtlCol="0" anchor="t">
            <a:spAutoFit/>
          </a:bodyPr>
          <a:lstStyle/>
          <a:p>
            <a:pPr algn="ctr">
              <a:lnSpc>
                <a:spcPts val="5024"/>
              </a:lnSpc>
            </a:pPr>
            <a:r>
              <a:rPr lang="en-US" sz="3589">
                <a:solidFill>
                  <a:srgbClr val="FD0606"/>
                </a:solidFill>
                <a:latin typeface="Lovelace"/>
                <a:ea typeface="Lovelace"/>
                <a:cs typeface="Lovelace"/>
                <a:sym typeface="Lovelace"/>
              </a:rPr>
              <a:t>Year 5</a:t>
            </a:r>
          </a:p>
        </p:txBody>
      </p:sp>
      <p:sp>
        <p:nvSpPr>
          <p:cNvPr id="14" name="TextBox 14"/>
          <p:cNvSpPr txBox="1"/>
          <p:nvPr/>
        </p:nvSpPr>
        <p:spPr>
          <a:xfrm>
            <a:off x="590436" y="2942396"/>
            <a:ext cx="2422849" cy="347275"/>
          </a:xfrm>
          <a:prstGeom prst="rect">
            <a:avLst/>
          </a:prstGeom>
        </p:spPr>
        <p:txBody>
          <a:bodyPr wrap="square" lIns="0" tIns="0" rIns="0" bIns="0" rtlCol="0" anchor="t">
            <a:spAutoFit/>
          </a:bodyPr>
          <a:lstStyle/>
          <a:p>
            <a:pPr algn="l">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 Back!</a:t>
            </a:r>
          </a:p>
        </p:txBody>
      </p:sp>
      <p:sp>
        <p:nvSpPr>
          <p:cNvPr id="15" name="TextBox 15"/>
          <p:cNvSpPr txBox="1"/>
          <p:nvPr/>
        </p:nvSpPr>
        <p:spPr>
          <a:xfrm>
            <a:off x="2883043" y="2827694"/>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074798" y="6452670"/>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449049" y="3417185"/>
            <a:ext cx="2872001" cy="1948419"/>
          </a:xfrm>
          <a:prstGeom prst="rect">
            <a:avLst/>
          </a:prstGeom>
        </p:spPr>
        <p:txBody>
          <a:bodyPr wrap="square" lIns="0" tIns="0" rIns="0" bIns="0" rtlCol="0" anchor="t">
            <a:spAutoFit/>
          </a:bodyPr>
          <a:lstStyle/>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Welcome to a new school year! </a:t>
            </a:r>
          </a:p>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We are so pleased to be welcoming our new class and have had a wonderful start to the year today. We have experienced lots of exciting activities and spent time getting to know each other better as we set off on our new adventures this year. </a:t>
            </a:r>
          </a:p>
        </p:txBody>
      </p:sp>
      <p:sp>
        <p:nvSpPr>
          <p:cNvPr id="22" name="TextBox 22"/>
          <p:cNvSpPr txBox="1"/>
          <p:nvPr/>
        </p:nvSpPr>
        <p:spPr>
          <a:xfrm>
            <a:off x="3732222" y="3343025"/>
            <a:ext cx="3468044" cy="2818079"/>
          </a:xfrm>
          <a:prstGeom prst="rect">
            <a:avLst/>
          </a:prstGeom>
        </p:spPr>
        <p:txBody>
          <a:bodyPr wrap="square" lIns="0" tIns="0" rIns="0" bIns="0" rtlCol="0" anchor="t">
            <a:spAutoFit/>
          </a:bodyPr>
          <a:lstStyle/>
          <a:p>
            <a:pPr>
              <a:lnSpc>
                <a:spcPts val="1746"/>
              </a:lnSpc>
            </a:pPr>
            <a:r>
              <a:rPr lang="en-US" sz="1200" b="1" dirty="0">
                <a:solidFill>
                  <a:srgbClr val="000000"/>
                </a:solidFill>
                <a:latin typeface="Roboto Bold"/>
                <a:ea typeface="Roboto Bold"/>
                <a:cs typeface="Roboto Bold"/>
                <a:sym typeface="Roboto Bold"/>
              </a:rPr>
              <a:t>MONDAYS </a:t>
            </a:r>
          </a:p>
          <a:p>
            <a:pPr>
              <a:lnSpc>
                <a:spcPts val="1746"/>
              </a:lnSpc>
            </a:pPr>
            <a:r>
              <a:rPr lang="en-US" sz="1200" b="1" dirty="0">
                <a:solidFill>
                  <a:srgbClr val="000000"/>
                </a:solidFill>
                <a:latin typeface="Roboto Bold"/>
                <a:ea typeface="Roboto Bold"/>
                <a:cs typeface="Roboto Bold"/>
                <a:sym typeface="Roboto Bold"/>
              </a:rPr>
              <a:t>- Bring in Homework to be marked in lesson. Spelling Test. </a:t>
            </a:r>
          </a:p>
          <a:p>
            <a:pPr algn="l">
              <a:lnSpc>
                <a:spcPts val="1746"/>
              </a:lnSpc>
            </a:pPr>
            <a:endParaRPr lang="en-US" sz="1247" b="1" dirty="0">
              <a:solidFill>
                <a:srgbClr val="000000"/>
              </a:solidFill>
              <a:latin typeface="Roboto Bold"/>
              <a:ea typeface="Roboto Bold"/>
              <a:cs typeface="Roboto Bold"/>
              <a:sym typeface="Roboto Bold"/>
            </a:endParaRPr>
          </a:p>
          <a:p>
            <a:pPr>
              <a:lnSpc>
                <a:spcPts val="1746"/>
              </a:lnSpc>
            </a:pPr>
            <a:r>
              <a:rPr lang="en-US" sz="1200" b="1" dirty="0">
                <a:solidFill>
                  <a:srgbClr val="000000"/>
                </a:solidFill>
                <a:latin typeface="Roboto Bold"/>
                <a:ea typeface="Roboto Bold"/>
                <a:cs typeface="Roboto Bold"/>
                <a:sym typeface="Roboto Bold"/>
              </a:rPr>
              <a:t>THURSDAYS </a:t>
            </a:r>
          </a:p>
          <a:p>
            <a:pPr>
              <a:lnSpc>
                <a:spcPts val="1746"/>
              </a:lnSpc>
            </a:pPr>
            <a:r>
              <a:rPr lang="en-US" sz="1200" b="1" dirty="0">
                <a:solidFill>
                  <a:srgbClr val="000000"/>
                </a:solidFill>
                <a:latin typeface="Roboto Bold"/>
                <a:ea typeface="Roboto Bold"/>
                <a:cs typeface="Roboto Bold"/>
                <a:sym typeface="Roboto Bold"/>
              </a:rPr>
              <a:t>- Bring in Reading books to be changed. </a:t>
            </a:r>
          </a:p>
          <a:p>
            <a:pPr>
              <a:lnSpc>
                <a:spcPts val="1746"/>
              </a:lnSpc>
            </a:pPr>
            <a:r>
              <a:rPr lang="en-US" sz="1200" b="1" dirty="0">
                <a:solidFill>
                  <a:srgbClr val="000000"/>
                </a:solidFill>
                <a:latin typeface="Roboto Bold"/>
                <a:ea typeface="Roboto Bold"/>
                <a:cs typeface="Roboto Bold"/>
                <a:sym typeface="Roboto Bold"/>
              </a:rPr>
              <a:t>- PE Day. Children to come to school in full PE Kits. </a:t>
            </a:r>
            <a:endParaRPr lang="en-US" sz="1200" b="1" dirty="0">
              <a:solidFill>
                <a:srgbClr val="000000"/>
              </a:solidFill>
              <a:latin typeface="Roboto Bold"/>
              <a:ea typeface="Roboto Bold"/>
              <a:cs typeface="Roboto Bold"/>
            </a:endParaRPr>
          </a:p>
          <a:p>
            <a:pPr algn="l">
              <a:lnSpc>
                <a:spcPts val="1746"/>
              </a:lnSpc>
            </a:pPr>
            <a:endParaRPr lang="en-US" sz="1247" b="1" dirty="0">
              <a:solidFill>
                <a:srgbClr val="000000"/>
              </a:solidFill>
              <a:latin typeface="Roboto Bold"/>
              <a:ea typeface="Roboto Bold"/>
              <a:cs typeface="Roboto Bold"/>
              <a:sym typeface="Roboto Bold"/>
            </a:endParaRPr>
          </a:p>
          <a:p>
            <a:pPr>
              <a:lnSpc>
                <a:spcPts val="1746"/>
              </a:lnSpc>
            </a:pPr>
            <a:r>
              <a:rPr lang="en-US" sz="1200" b="1" dirty="0">
                <a:solidFill>
                  <a:srgbClr val="000000"/>
                </a:solidFill>
                <a:latin typeface="Roboto Bold"/>
                <a:ea typeface="Roboto Bold"/>
                <a:cs typeface="Roboto Bold"/>
                <a:sym typeface="Roboto Bold"/>
              </a:rPr>
              <a:t>FRIDAYS</a:t>
            </a:r>
          </a:p>
          <a:p>
            <a:pPr>
              <a:lnSpc>
                <a:spcPts val="1746"/>
              </a:lnSpc>
            </a:pPr>
            <a:r>
              <a:rPr lang="en-US" sz="1200" b="1" dirty="0">
                <a:solidFill>
                  <a:srgbClr val="000000"/>
                </a:solidFill>
                <a:latin typeface="Roboto Bold"/>
                <a:ea typeface="Roboto Bold"/>
                <a:cs typeface="Roboto Bold"/>
                <a:sym typeface="Roboto Bold"/>
              </a:rPr>
              <a:t>- Fitness and Music. Children to come to school in full PE Kit. Times Table Rockstars checked to see progress. </a:t>
            </a:r>
            <a:endParaRPr lang="en-US" sz="1200" b="1" dirty="0">
              <a:solidFill>
                <a:srgbClr val="000000"/>
              </a:solidFill>
              <a:latin typeface="Roboto Bold"/>
              <a:ea typeface="Roboto Bold"/>
              <a:cs typeface="Roboto Bold"/>
            </a:endParaRPr>
          </a:p>
        </p:txBody>
      </p:sp>
      <p:sp>
        <p:nvSpPr>
          <p:cNvPr id="24" name="TextBox 24"/>
          <p:cNvSpPr txBox="1"/>
          <p:nvPr/>
        </p:nvSpPr>
        <p:spPr>
          <a:xfrm>
            <a:off x="303750" y="5630118"/>
            <a:ext cx="3182355" cy="248594"/>
          </a:xfrm>
          <a:prstGeom prst="rect">
            <a:avLst/>
          </a:prstGeom>
        </p:spPr>
        <p:txBody>
          <a:bodyPr wrap="square" lIns="0" tIns="0" rIns="0" bIns="0" rtlCol="0" anchor="t">
            <a:spAutoFit/>
          </a:bodyPr>
          <a:lstStyle/>
          <a:p>
            <a:pPr algn="ctr">
              <a:lnSpc>
                <a:spcPts val="2079"/>
              </a:lnSpc>
            </a:pPr>
            <a:r>
              <a:rPr lang="en-US" sz="1400" dirty="0" err="1">
                <a:solidFill>
                  <a:srgbClr val="000000"/>
                </a:solidFill>
                <a:latin typeface="Apricots"/>
                <a:ea typeface="Apricots"/>
                <a:cs typeface="Apricots"/>
                <a:sym typeface="Apricots"/>
              </a:rPr>
              <a:t>Mrs</a:t>
            </a:r>
            <a:r>
              <a:rPr lang="en-US" sz="1400" dirty="0">
                <a:solidFill>
                  <a:srgbClr val="000000"/>
                </a:solidFill>
                <a:latin typeface="Apricots"/>
                <a:ea typeface="Apricots"/>
                <a:cs typeface="Apricots"/>
                <a:sym typeface="Apricots"/>
              </a:rPr>
              <a:t> Brogan and </a:t>
            </a:r>
            <a:r>
              <a:rPr lang="en-US" sz="1400" dirty="0" err="1">
                <a:solidFill>
                  <a:srgbClr val="000000"/>
                </a:solidFill>
                <a:latin typeface="Apricots" panose="020B0604020202020204" charset="0"/>
                <a:ea typeface="Apricots"/>
                <a:cs typeface="Apricots"/>
                <a:sym typeface="Apricots"/>
              </a:rPr>
              <a:t>Mrs</a:t>
            </a:r>
            <a:r>
              <a:rPr lang="en-US" sz="1400" dirty="0">
                <a:solidFill>
                  <a:srgbClr val="000000"/>
                </a:solidFill>
                <a:latin typeface="Apricots" panose="020B0604020202020204" charset="0"/>
                <a:ea typeface="Apricots"/>
                <a:cs typeface="Apricots"/>
                <a:sym typeface="Apricots"/>
              </a:rPr>
              <a:t> Sweeney</a:t>
            </a:r>
            <a:r>
              <a:rPr lang="en-US" sz="1400" dirty="0">
                <a:solidFill>
                  <a:srgbClr val="000000"/>
                </a:solidFill>
                <a:latin typeface="+mj-lt"/>
                <a:ea typeface="Apricots"/>
                <a:cs typeface="Apricots"/>
                <a:sym typeface="Apricots"/>
              </a:rPr>
              <a:t>-</a:t>
            </a:r>
            <a:r>
              <a:rPr lang="en-US" sz="1400" dirty="0">
                <a:solidFill>
                  <a:srgbClr val="000000"/>
                </a:solidFill>
                <a:latin typeface="Apricots" panose="020B0604020202020204" charset="0"/>
                <a:ea typeface="Apricots"/>
                <a:cs typeface="Apricots"/>
                <a:sym typeface="Apricots"/>
              </a:rPr>
              <a:t>McGinty</a:t>
            </a:r>
          </a:p>
        </p:txBody>
      </p:sp>
      <p:sp>
        <p:nvSpPr>
          <p:cNvPr id="25" name="TextBox 24">
            <a:extLst>
              <a:ext uri="{FF2B5EF4-FFF2-40B4-BE49-F238E27FC236}">
                <a16:creationId xmlns:a16="http://schemas.microsoft.com/office/drawing/2014/main" id="{EB92FE0E-E786-4F06-8E60-D9B0FF6986CC}"/>
              </a:ext>
            </a:extLst>
          </p:cNvPr>
          <p:cNvSpPr txBox="1"/>
          <p:nvPr/>
        </p:nvSpPr>
        <p:spPr>
          <a:xfrm>
            <a:off x="449049" y="6855684"/>
            <a:ext cx="6874635" cy="3570208"/>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Reading at home is one of the best ways to help your child grow their vocabulary and improve their overall reading skills. Just 15 minutes of reading each night can make a big difference. When children read regularly, they learn new words in context, which helps them remember and use those words in their own writing. It also improves their understanding of what they read, making schoolwork easier. Unfortunately, more screen time and less reading have had a negative impact on children’s reading habits. Many children are now reading more slowly and with less understanding. By setting aside time to read each night, you can help your child build strong reading habits that support their success in school and beyond.</a:t>
            </a:r>
          </a:p>
          <a:p>
            <a:r>
              <a:rPr lang="en-GB" sz="1400" dirty="0">
                <a:latin typeface="Arial" panose="020B0604020202020204" pitchFamily="34" charset="0"/>
                <a:cs typeface="Arial" panose="020B0604020202020204" pitchFamily="34" charset="0"/>
              </a:rPr>
              <a:t>In Year 5, we will be reading every day in class and we expect all children to read for at least 15 minutes at home every day. We will send home 2 reading books and pupils will choose a Reading for Pleasure book from our class library. We will change reading books every Wednesday so all Reading Records must be handed in with a signature from an adult at home to say they have spent time reading each day </a:t>
            </a:r>
          </a:p>
          <a:p>
            <a:r>
              <a:rPr lang="en-GB" sz="1400" dirty="0">
                <a:latin typeface="Arial" panose="020B0604020202020204" pitchFamily="34" charset="0"/>
                <a:cs typeface="Arial" panose="020B0604020202020204" pitchFamily="34" charset="0"/>
              </a:rPr>
              <a:t>with your support. If they are struggling with anything then please let us know by writing a comment in these books so we can support with any reading concerns.</a:t>
            </a:r>
            <a:endParaRPr lang="en-GB" sz="16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610578" y="560246"/>
            <a:ext cx="3736066" cy="4755663"/>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206980" y="273141"/>
            <a:ext cx="3308500" cy="5049831"/>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txBody>
          <a:bodyPr/>
          <a:lstStyle/>
          <a:p>
            <a:endParaRPr lang="en-GB"/>
          </a:p>
        </p:txBody>
      </p:sp>
      <p:sp>
        <p:nvSpPr>
          <p:cNvPr id="7" name="Freeform 7"/>
          <p:cNvSpPr/>
          <p:nvPr/>
        </p:nvSpPr>
        <p:spPr>
          <a:xfrm>
            <a:off x="210034" y="5452319"/>
            <a:ext cx="3312507" cy="468083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txBody>
          <a:bodyPr/>
          <a:lstStyle/>
          <a:p>
            <a:endParaRPr lang="en-GB"/>
          </a:p>
        </p:txBody>
      </p:sp>
      <p:sp>
        <p:nvSpPr>
          <p:cNvPr id="8" name="Freeform 8"/>
          <p:cNvSpPr/>
          <p:nvPr/>
        </p:nvSpPr>
        <p:spPr>
          <a:xfrm>
            <a:off x="3759344" y="5452319"/>
            <a:ext cx="3479624" cy="482915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txBody>
          <a:bodyPr/>
          <a:lstStyle/>
          <a:p>
            <a:endParaRPr lang="en-GB"/>
          </a:p>
        </p:txBody>
      </p:sp>
      <p:sp>
        <p:nvSpPr>
          <p:cNvPr id="11" name="Freeform 11"/>
          <p:cNvSpPr/>
          <p:nvPr/>
        </p:nvSpPr>
        <p:spPr>
          <a:xfrm>
            <a:off x="6819898" y="926347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txBody>
          <a:bodyPr/>
          <a:lstStyle/>
          <a:p>
            <a:endParaRPr lang="en-GB"/>
          </a:p>
        </p:txBody>
      </p:sp>
      <p:sp>
        <p:nvSpPr>
          <p:cNvPr id="14" name="TextBox 14"/>
          <p:cNvSpPr txBox="1"/>
          <p:nvPr/>
        </p:nvSpPr>
        <p:spPr>
          <a:xfrm>
            <a:off x="581397" y="1253925"/>
            <a:ext cx="2450422" cy="319959"/>
          </a:xfrm>
          <a:prstGeom prst="rect">
            <a:avLst/>
          </a:prstGeom>
        </p:spPr>
        <p:txBody>
          <a:bodyPr wrap="square" lIns="0" tIns="0" rIns="0" bIns="0" rtlCol="0" anchor="t">
            <a:spAutoFit/>
          </a:bodyPr>
          <a:lstStyle/>
          <a:p>
            <a:pPr algn="l">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Classroom Highlights</a:t>
            </a:r>
          </a:p>
        </p:txBody>
      </p:sp>
      <p:sp>
        <p:nvSpPr>
          <p:cNvPr id="15" name="TextBox 15"/>
          <p:cNvSpPr txBox="1"/>
          <p:nvPr/>
        </p:nvSpPr>
        <p:spPr>
          <a:xfrm>
            <a:off x="3611989" y="989508"/>
            <a:ext cx="1576613" cy="692497"/>
          </a:xfrm>
          <a:prstGeom prst="rect">
            <a:avLst/>
          </a:prstGeom>
        </p:spPr>
        <p:txBody>
          <a:bodyPr wrap="square"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4185490" y="5650508"/>
            <a:ext cx="2449858" cy="256480"/>
          </a:xfrm>
          <a:prstGeom prst="rect">
            <a:avLst/>
          </a:prstGeom>
        </p:spPr>
        <p:txBody>
          <a:bodyPr wrap="square" lIns="0" tIns="0" rIns="0" bIns="0" rtlCol="0" anchor="t">
            <a:spAutoFit/>
          </a:bodyPr>
          <a:lstStyle/>
          <a:p>
            <a:pPr algn="ctr">
              <a:lnSpc>
                <a:spcPts val="1964"/>
              </a:lnSpc>
            </a:pPr>
            <a:r>
              <a:rPr lang="en-US" sz="1926"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296967" y="5801686"/>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342477" y="1731640"/>
            <a:ext cx="3073694" cy="3539430"/>
          </a:xfrm>
          <a:prstGeom prst="rect">
            <a:avLst/>
          </a:prstGeom>
        </p:spPr>
        <p:txBody>
          <a:bodyPr wrap="square" lIns="0" tIns="0" rIns="0" bIns="0" rtlCol="0" anchor="t">
            <a:spAutoFit/>
          </a:bodyPr>
          <a:lstStyle/>
          <a:p>
            <a:r>
              <a:rPr lang="en-US" sz="1150" dirty="0">
                <a:latin typeface="Roboto"/>
                <a:ea typeface="Roboto"/>
                <a:cs typeface="Roboto"/>
              </a:rPr>
              <a:t>We have an exciting year ahead, filled with opportunities to learn, explore, and grow. Take a look at our learning overview to see all the exciting things we will be doing, but here are just a few of the highlights waiting for us in Year 5:</a:t>
            </a:r>
          </a:p>
          <a:p>
            <a:endParaRPr lang="en-US" sz="1150" dirty="0">
              <a:latin typeface="Roboto"/>
              <a:ea typeface="Roboto"/>
              <a:cs typeface="Roboto"/>
            </a:endParaRPr>
          </a:p>
          <a:p>
            <a:r>
              <a:rPr lang="en-US" sz="1150" b="1" dirty="0">
                <a:latin typeface="Roboto"/>
                <a:ea typeface="Roboto"/>
                <a:cs typeface="Roboto"/>
              </a:rPr>
              <a:t>Reading -</a:t>
            </a:r>
            <a:r>
              <a:rPr lang="en-US" sz="1150" dirty="0">
                <a:latin typeface="Roboto"/>
                <a:ea typeface="Roboto"/>
                <a:cs typeface="Roboto"/>
              </a:rPr>
              <a:t> diving into a range of books that will spark imagination and build a love of reading.</a:t>
            </a:r>
            <a:endParaRPr lang="en-US" sz="1150" dirty="0"/>
          </a:p>
          <a:p>
            <a:r>
              <a:rPr lang="en-US" sz="1150" b="1" dirty="0">
                <a:latin typeface="Roboto"/>
                <a:ea typeface="Roboto"/>
                <a:cs typeface="Roboto"/>
              </a:rPr>
              <a:t>History</a:t>
            </a:r>
            <a:r>
              <a:rPr lang="en-US" sz="1150" dirty="0">
                <a:latin typeface="Roboto"/>
                <a:ea typeface="Roboto"/>
                <a:cs typeface="Roboto"/>
              </a:rPr>
              <a:t>– Anglo-Saxons and Vikings</a:t>
            </a:r>
          </a:p>
          <a:p>
            <a:r>
              <a:rPr lang="en-US" sz="1150" b="1" dirty="0">
                <a:latin typeface="Roboto"/>
                <a:ea typeface="Roboto"/>
                <a:cs typeface="Roboto"/>
              </a:rPr>
              <a:t>Science – </a:t>
            </a:r>
            <a:r>
              <a:rPr lang="en-US" sz="1150" dirty="0">
                <a:latin typeface="Roboto"/>
                <a:ea typeface="Roboto"/>
                <a:cs typeface="Roboto"/>
              </a:rPr>
              <a:t>Forces and Space</a:t>
            </a:r>
          </a:p>
          <a:p>
            <a:r>
              <a:rPr lang="en-US" sz="1150" b="1" dirty="0">
                <a:latin typeface="Roboto"/>
                <a:ea typeface="Roboto"/>
                <a:cs typeface="Roboto"/>
              </a:rPr>
              <a:t>Art and design</a:t>
            </a:r>
            <a:r>
              <a:rPr lang="en-US" sz="1150" dirty="0">
                <a:latin typeface="Roboto"/>
                <a:ea typeface="Roboto"/>
                <a:cs typeface="Roboto"/>
              </a:rPr>
              <a:t> - experimenting with </a:t>
            </a:r>
            <a:r>
              <a:rPr lang="en-US" sz="1150" dirty="0" err="1">
                <a:latin typeface="Roboto"/>
                <a:ea typeface="Roboto"/>
                <a:cs typeface="Roboto"/>
              </a:rPr>
              <a:t>colour</a:t>
            </a:r>
            <a:r>
              <a:rPr lang="en-US" sz="1150" dirty="0">
                <a:latin typeface="Roboto"/>
                <a:ea typeface="Roboto"/>
                <a:cs typeface="Roboto"/>
              </a:rPr>
              <a:t>, texture, and printing to showcase our creativity.</a:t>
            </a:r>
          </a:p>
          <a:p>
            <a:endParaRPr lang="en-US" sz="1150" dirty="0">
              <a:latin typeface="Roboto"/>
              <a:ea typeface="Roboto"/>
              <a:cs typeface="Roboto"/>
            </a:endParaRPr>
          </a:p>
          <a:p>
            <a:r>
              <a:rPr lang="en-US" sz="1150" dirty="0">
                <a:latin typeface="Roboto"/>
                <a:ea typeface="Roboto"/>
                <a:cs typeface="Roboto"/>
              </a:rPr>
              <a:t>We will also have the opportunity to take part in performances to showcase out talents to others, including the Easter performance of Resurrection Rocks. </a:t>
            </a:r>
          </a:p>
          <a:p>
            <a:r>
              <a:rPr lang="en-US" sz="1150" dirty="0">
                <a:latin typeface="Roboto"/>
                <a:ea typeface="Roboto"/>
                <a:cs typeface="Roboto"/>
              </a:rPr>
              <a:t>Year 5 will be a year of curiosity, creativity, and confidence — and we can’t wait to get started!</a:t>
            </a:r>
            <a:endParaRPr lang="en-US" sz="1150" dirty="0">
              <a:solidFill>
                <a:srgbClr val="000000"/>
              </a:solidFill>
              <a:latin typeface="Roboto"/>
              <a:ea typeface="Roboto"/>
              <a:cs typeface="Roboto"/>
            </a:endParaRPr>
          </a:p>
        </p:txBody>
      </p:sp>
      <p:sp>
        <p:nvSpPr>
          <p:cNvPr id="19" name="TextBox 19"/>
          <p:cNvSpPr txBox="1"/>
          <p:nvPr/>
        </p:nvSpPr>
        <p:spPr>
          <a:xfrm>
            <a:off x="3704493" y="1663987"/>
            <a:ext cx="3589325" cy="4129336"/>
          </a:xfrm>
          <a:prstGeom prst="rect">
            <a:avLst/>
          </a:prstGeom>
        </p:spPr>
        <p:txBody>
          <a:bodyPr wrap="square" lIns="0" tIns="0" rIns="0" bIns="0" rtlCol="0" anchor="t">
            <a:spAutoFit/>
          </a:bodyPr>
          <a:lstStyle/>
          <a:p>
            <a:pPr fontAlgn="base"/>
            <a:r>
              <a:rPr lang="en-US" sz="1500" dirty="0"/>
              <a:t>11th September – Start of the Year Mass​</a:t>
            </a:r>
          </a:p>
          <a:p>
            <a:pPr fontAlgn="base"/>
            <a:r>
              <a:rPr lang="en-US" sz="1500" dirty="0"/>
              <a:t>​</a:t>
            </a:r>
          </a:p>
          <a:p>
            <a:pPr fontAlgn="base"/>
            <a:r>
              <a:rPr lang="en-US" sz="1500" dirty="0"/>
              <a:t>24th September – Meet the teacher – information to follow.​</a:t>
            </a:r>
          </a:p>
          <a:p>
            <a:pPr fontAlgn="base"/>
            <a:r>
              <a:rPr lang="en-US" sz="1500" dirty="0"/>
              <a:t>​</a:t>
            </a:r>
          </a:p>
          <a:p>
            <a:pPr fontAlgn="base"/>
            <a:r>
              <a:rPr lang="en-US" sz="1500" dirty="0"/>
              <a:t>October – Black History Month.​</a:t>
            </a:r>
          </a:p>
          <a:p>
            <a:pPr fontAlgn="base"/>
            <a:r>
              <a:rPr lang="en-US" sz="1500" dirty="0"/>
              <a:t>​</a:t>
            </a:r>
          </a:p>
          <a:p>
            <a:pPr fontAlgn="base"/>
            <a:r>
              <a:rPr lang="en-US" sz="1500" dirty="0"/>
              <a:t>3rd October – CAFOD Family Fast Day.​</a:t>
            </a:r>
          </a:p>
          <a:p>
            <a:pPr fontAlgn="base"/>
            <a:r>
              <a:rPr lang="en-US" sz="1500" dirty="0"/>
              <a:t>​</a:t>
            </a:r>
          </a:p>
          <a:p>
            <a:pPr fontAlgn="base"/>
            <a:r>
              <a:rPr lang="en-US" sz="1500" dirty="0"/>
              <a:t>9th October – Harvest Festival Mass​</a:t>
            </a:r>
          </a:p>
          <a:p>
            <a:pPr fontAlgn="base"/>
            <a:r>
              <a:rPr lang="en-US" sz="1500" dirty="0"/>
              <a:t>.​</a:t>
            </a:r>
          </a:p>
          <a:p>
            <a:pPr fontAlgn="base"/>
            <a:r>
              <a:rPr lang="en-US" sz="1500" dirty="0"/>
              <a:t>17th October – LAST DAY OF TERM​</a:t>
            </a:r>
          </a:p>
          <a:p>
            <a:pPr fontAlgn="base"/>
            <a:r>
              <a:rPr lang="en-US" sz="1500" dirty="0"/>
              <a:t>​</a:t>
            </a:r>
          </a:p>
          <a:p>
            <a:pPr fontAlgn="base"/>
            <a:r>
              <a:rPr lang="en-US" sz="1500" dirty="0"/>
              <a:t>3rd November – INSET DAY – SCHOOL CLOSED​</a:t>
            </a:r>
          </a:p>
          <a:p>
            <a:pPr fontAlgn="base"/>
            <a:r>
              <a:rPr lang="en-US" sz="1500" dirty="0"/>
              <a:t>​</a:t>
            </a:r>
          </a:p>
          <a:p>
            <a:pPr fontAlgn="base"/>
            <a:r>
              <a:rPr lang="en-US" sz="1500" dirty="0"/>
              <a:t>4th November – FIRST DAY OF TERM​</a:t>
            </a:r>
          </a:p>
          <a:p>
            <a:pPr>
              <a:lnSpc>
                <a:spcPts val="1746"/>
              </a:lnSpc>
              <a:spcBef>
                <a:spcPct val="0"/>
              </a:spcBef>
            </a:pPr>
            <a:endParaRPr lang="en-US" sz="1500" dirty="0">
              <a:solidFill>
                <a:srgbClr val="000000"/>
              </a:solidFill>
              <a:latin typeface="Roboto"/>
              <a:ea typeface="Roboto"/>
              <a:cs typeface="Roboto"/>
              <a:sym typeface="Roboto"/>
            </a:endParaRPr>
          </a:p>
          <a:p>
            <a:pPr>
              <a:lnSpc>
                <a:spcPts val="1746"/>
              </a:lnSpc>
              <a:spcBef>
                <a:spcPct val="0"/>
              </a:spcBef>
            </a:pPr>
            <a:r>
              <a:rPr lang="en-US" sz="1500" dirty="0">
                <a:solidFill>
                  <a:srgbClr val="000000"/>
                </a:solidFill>
                <a:latin typeface="Roboto"/>
                <a:ea typeface="Roboto"/>
                <a:cs typeface="Roboto"/>
                <a:sym typeface="Roboto"/>
              </a:rPr>
              <a:t>.</a:t>
            </a:r>
            <a:endParaRPr lang="en-US" sz="1500" dirty="0">
              <a:ea typeface="Calibri"/>
              <a:cs typeface="Calibri"/>
            </a:endParaRPr>
          </a:p>
        </p:txBody>
      </p:sp>
      <p:sp>
        <p:nvSpPr>
          <p:cNvPr id="20" name="TextBox 20"/>
          <p:cNvSpPr txBox="1"/>
          <p:nvPr/>
        </p:nvSpPr>
        <p:spPr>
          <a:xfrm>
            <a:off x="3899666" y="5945933"/>
            <a:ext cx="3331708" cy="4344138"/>
          </a:xfrm>
          <a:prstGeom prst="rect">
            <a:avLst/>
          </a:prstGeom>
        </p:spPr>
        <p:txBody>
          <a:bodyPr wrap="square" lIns="0" tIns="0" rIns="0" bIns="0" rtlCol="0" anchor="t">
            <a:spAutoFit/>
          </a:bodyPr>
          <a:lstStyle/>
          <a:p>
            <a:pPr>
              <a:lnSpc>
                <a:spcPts val="1746"/>
              </a:lnSpc>
              <a:spcBef>
                <a:spcPct val="0"/>
              </a:spcBef>
            </a:pPr>
            <a:r>
              <a:rPr lang="en-US" sz="1200" dirty="0">
                <a:solidFill>
                  <a:srgbClr val="000000"/>
                </a:solidFill>
                <a:latin typeface="Roboto"/>
                <a:ea typeface="Roboto"/>
                <a:cs typeface="Roboto"/>
                <a:sym typeface="Roboto"/>
              </a:rPr>
              <a:t>Water Bottles – Please bring a water bottle everyday. </a:t>
            </a:r>
            <a:endParaRPr lang="en-US" dirty="0"/>
          </a:p>
          <a:p>
            <a:pPr>
              <a:lnSpc>
                <a:spcPts val="1746"/>
              </a:lnSpc>
              <a:spcBef>
                <a:spcPct val="0"/>
              </a:spcBef>
            </a:pPr>
            <a:endParaRPr lang="en-US" sz="1200" dirty="0">
              <a:solidFill>
                <a:srgbClr val="000000"/>
              </a:solidFill>
              <a:latin typeface="Roboto"/>
              <a:ea typeface="Roboto"/>
              <a:cs typeface="Roboto"/>
            </a:endParaRPr>
          </a:p>
          <a:p>
            <a:pPr>
              <a:lnSpc>
                <a:spcPts val="1746"/>
              </a:lnSpc>
              <a:spcBef>
                <a:spcPct val="0"/>
              </a:spcBef>
            </a:pPr>
            <a:r>
              <a:rPr lang="en-US" sz="1200" dirty="0">
                <a:solidFill>
                  <a:srgbClr val="000000"/>
                </a:solidFill>
                <a:latin typeface="Roboto"/>
                <a:ea typeface="Roboto"/>
                <a:cs typeface="Roboto"/>
                <a:sym typeface="Roboto"/>
              </a:rPr>
              <a:t>Healthy Snack – A healthy snack can be brought for breaktimes, such as fruit or breadsticks. This snack must not contain nuts and must be healthy so crisps, chocolate and sweets are not acceptable. </a:t>
            </a:r>
          </a:p>
          <a:p>
            <a:pPr>
              <a:lnSpc>
                <a:spcPts val="1746"/>
              </a:lnSpc>
              <a:spcBef>
                <a:spcPct val="0"/>
              </a:spcBef>
            </a:pPr>
            <a:endParaRPr lang="en-US" sz="1200" dirty="0">
              <a:latin typeface="Roboto"/>
              <a:ea typeface="Roboto"/>
              <a:cs typeface="Roboto"/>
            </a:endParaRPr>
          </a:p>
          <a:p>
            <a:pPr>
              <a:lnSpc>
                <a:spcPts val="1746"/>
              </a:lnSpc>
              <a:spcBef>
                <a:spcPct val="0"/>
              </a:spcBef>
            </a:pPr>
            <a:r>
              <a:rPr lang="en-US" sz="1200" dirty="0">
                <a:latin typeface="Roboto"/>
                <a:ea typeface="Roboto"/>
                <a:cs typeface="Roboto"/>
              </a:rPr>
              <a:t>Pencil Cases – All the equipment pupils will need we will provide, however they can choose to bring a pencil case if they wish. Pencil cases must only have stationary that will be used in class. If these become a distraction they will be asked to leave them at home. </a:t>
            </a:r>
          </a:p>
          <a:p>
            <a:pPr>
              <a:lnSpc>
                <a:spcPts val="1746"/>
              </a:lnSpc>
              <a:spcBef>
                <a:spcPct val="0"/>
              </a:spcBef>
            </a:pPr>
            <a:endParaRPr lang="en-US" sz="1200" dirty="0">
              <a:latin typeface="Roboto"/>
              <a:ea typeface="Roboto"/>
              <a:cs typeface="Roboto"/>
            </a:endParaRPr>
          </a:p>
          <a:p>
            <a:pPr>
              <a:lnSpc>
                <a:spcPts val="1746"/>
              </a:lnSpc>
              <a:spcBef>
                <a:spcPct val="0"/>
              </a:spcBef>
            </a:pPr>
            <a:r>
              <a:rPr lang="en-US" sz="1200" dirty="0">
                <a:latin typeface="Roboto"/>
                <a:ea typeface="Roboto"/>
                <a:cs typeface="Roboto"/>
              </a:rPr>
              <a:t>School Uniform – Full school uniform must always be worn, including smart black school shoes. On PE days, PE uniform must be worn and, on these days only, trainers may be worn.</a:t>
            </a:r>
          </a:p>
        </p:txBody>
      </p:sp>
      <p:sp>
        <p:nvSpPr>
          <p:cNvPr id="23" name="TextBox 23"/>
          <p:cNvSpPr txBox="1"/>
          <p:nvPr/>
        </p:nvSpPr>
        <p:spPr>
          <a:xfrm>
            <a:off x="308798" y="6269246"/>
            <a:ext cx="3073697" cy="3472104"/>
          </a:xfrm>
          <a:prstGeom prst="rect">
            <a:avLst/>
          </a:prstGeom>
        </p:spPr>
        <p:txBody>
          <a:bodyPr wrap="square" lIns="0" tIns="0" rIns="0" bIns="0" rtlCol="0" anchor="t">
            <a:spAutoFit/>
          </a:bodyPr>
          <a:lstStyle/>
          <a:p>
            <a:pPr>
              <a:lnSpc>
                <a:spcPts val="1746"/>
              </a:lnSpc>
            </a:pPr>
            <a:r>
              <a:rPr lang="en-US" sz="1200" dirty="0">
                <a:solidFill>
                  <a:srgbClr val="000000"/>
                </a:solidFill>
                <a:latin typeface="Roboto"/>
                <a:ea typeface="Roboto"/>
                <a:cs typeface="Roboto"/>
              </a:rPr>
              <a:t>Spellings – Spellings will be given out on a Monday. All children will be expected to learn their spellings for a test the following Monday.</a:t>
            </a:r>
          </a:p>
          <a:p>
            <a:pPr>
              <a:lnSpc>
                <a:spcPts val="1746"/>
              </a:lnSpc>
            </a:pPr>
            <a:endParaRPr lang="en-US" sz="1200" dirty="0">
              <a:solidFill>
                <a:srgbClr val="000000"/>
              </a:solidFill>
              <a:latin typeface="Roboto"/>
              <a:ea typeface="Roboto"/>
              <a:cs typeface="Roboto"/>
              <a:sym typeface="Roboto"/>
            </a:endParaRPr>
          </a:p>
          <a:p>
            <a:pPr>
              <a:lnSpc>
                <a:spcPts val="1746"/>
              </a:lnSpc>
            </a:pPr>
            <a:r>
              <a:rPr lang="en-US" sz="1200" dirty="0">
                <a:solidFill>
                  <a:srgbClr val="000000"/>
                </a:solidFill>
                <a:latin typeface="Roboto"/>
                <a:ea typeface="Roboto"/>
                <a:cs typeface="Roboto"/>
                <a:sym typeface="Roboto"/>
              </a:rPr>
              <a:t>Times Tables Rock Stars – pupils need to continue to develop fluency and speed with their times tables by practicing each day. On a Wednesday, progress will be checked.</a:t>
            </a:r>
            <a:endParaRPr lang="en-US" sz="1200" dirty="0">
              <a:latin typeface="Roboto"/>
              <a:ea typeface="Roboto"/>
              <a:cs typeface="Roboto"/>
            </a:endParaRPr>
          </a:p>
          <a:p>
            <a:pPr algn="l">
              <a:lnSpc>
                <a:spcPts val="1746"/>
              </a:lnSpc>
            </a:pPr>
            <a:endParaRPr lang="en-US" sz="1200" spc="18" dirty="0">
              <a:solidFill>
                <a:srgbClr val="000000"/>
              </a:solidFill>
              <a:latin typeface="Roboto"/>
              <a:ea typeface="Roboto"/>
              <a:cs typeface="Roboto"/>
            </a:endParaRPr>
          </a:p>
          <a:p>
            <a:pPr>
              <a:lnSpc>
                <a:spcPts val="1746"/>
              </a:lnSpc>
            </a:pPr>
            <a:r>
              <a:rPr lang="en-US" sz="1200" spc="18" dirty="0">
                <a:solidFill>
                  <a:srgbClr val="000000"/>
                </a:solidFill>
                <a:latin typeface="Roboto"/>
                <a:ea typeface="Roboto"/>
                <a:cs typeface="Roboto"/>
                <a:sym typeface="Roboto"/>
              </a:rPr>
              <a:t>Reading at home – All children to read at home for at least 15 minutes each day. Please sign and comment in your child's reading diary to indicate that they have read at home. These will be checked </a:t>
            </a:r>
            <a:r>
              <a:rPr lang="en-US" sz="1200" spc="18">
                <a:solidFill>
                  <a:srgbClr val="000000"/>
                </a:solidFill>
                <a:latin typeface="Roboto"/>
                <a:ea typeface="Roboto"/>
                <a:cs typeface="Roboto"/>
                <a:sym typeface="Roboto"/>
              </a:rPr>
              <a:t>every Thursday </a:t>
            </a:r>
            <a:r>
              <a:rPr lang="en-US" sz="1200" spc="18" dirty="0">
                <a:solidFill>
                  <a:srgbClr val="000000"/>
                </a:solidFill>
                <a:latin typeface="Roboto"/>
                <a:ea typeface="Roboto"/>
                <a:cs typeface="Roboto"/>
                <a:sym typeface="Roboto"/>
              </a:rPr>
              <a:t>and books will be changed. </a:t>
            </a:r>
            <a:endParaRPr lang="en-US" sz="1200" spc="18" dirty="0">
              <a:solidFill>
                <a:srgbClr val="000000"/>
              </a:solidFill>
              <a:latin typeface="Roboto"/>
              <a:ea typeface="Roboto"/>
              <a:cs typeface="Robo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AF0060F-B8BF-466B-84DF-ABD3BA1A8DF6}"/>
</file>

<file path=customXml/itemProps2.xml><?xml version="1.0" encoding="utf-8"?>
<ds:datastoreItem xmlns:ds="http://schemas.openxmlformats.org/officeDocument/2006/customXml" ds:itemID="{B51DD7E2-05E7-42AF-B387-BC9DD10573B4}"/>
</file>

<file path=customXml/itemProps3.xml><?xml version="1.0" encoding="utf-8"?>
<ds:datastoreItem xmlns:ds="http://schemas.openxmlformats.org/officeDocument/2006/customXml" ds:itemID="{39BB0A8B-7953-4FF4-B695-EBF1650AE39B}"/>
</file>

<file path=docProps/app.xml><?xml version="1.0" encoding="utf-8"?>
<Properties xmlns="http://schemas.openxmlformats.org/officeDocument/2006/extended-properties" xmlns:vt="http://schemas.openxmlformats.org/officeDocument/2006/docPropsVTypes">
  <TotalTime>868</TotalTime>
  <Words>856</Words>
  <Application>Microsoft Office PowerPoint</Application>
  <PresentationFormat>Custom</PresentationFormat>
  <Paragraphs>63</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Apricots</vt:lpstr>
      <vt:lpstr>Roboto</vt:lpstr>
      <vt:lpstr>Roboto Bold</vt:lpstr>
      <vt:lpstr>Lovelace</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Weekly Newsletter Pastel Colors in Boho Style</dc:title>
  <dc:creator>Sarah Sweeney</dc:creator>
  <cp:lastModifiedBy>Michelle Brogan</cp:lastModifiedBy>
  <cp:revision>200</cp:revision>
  <dcterms:created xsi:type="dcterms:W3CDTF">2006-08-16T00:00:00Z</dcterms:created>
  <dcterms:modified xsi:type="dcterms:W3CDTF">2026-09-03T11:23:55Z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