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10693400" cy="7556500"/>
  <p:notesSz cx="6797675" cy="9926638"/>
  <p:embeddedFontLst>
    <p:embeddedFont>
      <p:font typeface="Abadi" panose="020B0604020104020204" pitchFamily="34" charset="0"/>
      <p:regular r:id="rId5"/>
      <p:bold r:id="rId6"/>
      <p:italic r:id="rId7"/>
      <p:boldItalic r:id="rId8"/>
    </p:embeddedFont>
    <p:embeddedFont>
      <p:font typeface="Apricots" panose="020B0604020202020204" charset="0"/>
      <p:regular r:id="rId9"/>
    </p:embeddedFont>
    <p:embeddedFont>
      <p:font typeface="Childos Arabic" panose="020B0604020202020204" charset="-78"/>
      <p:regular r:id="rId10"/>
    </p:embeddedFont>
    <p:embeddedFont>
      <p:font typeface="Modern Love" panose="04090805081005020601" pitchFamily="82" charset="0"/>
      <p:regular r:id="rId11"/>
    </p:embeddedFont>
    <p:embeddedFont>
      <p:font typeface="Modern Love Caps" panose="04070805081001020A01" pitchFamily="82" charset="0"/>
      <p:regular r:id="rId12"/>
    </p:embeddedFont>
    <p:embeddedFont>
      <p:font typeface="Rockwell" panose="02060603020205020403" pitchFamily="18"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E9EFFB-C6A4-F113-6B88-0BA7240F3A1A}" v="113" dt="2026-09-08T15:51:08.2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1" d="100"/>
          <a:sy n="71" d="100"/>
        </p:scale>
        <p:origin x="1440"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presProps" Target="presProps.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font" Target="fonts/font1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24" Type="http://schemas.openxmlformats.org/officeDocument/2006/relationships/customXml" Target="../customXml/item2.xml"/><Relationship Id="rId5" Type="http://schemas.openxmlformats.org/officeDocument/2006/relationships/font" Target="fonts/font1.fntdata"/><Relationship Id="rId15" Type="http://schemas.openxmlformats.org/officeDocument/2006/relationships/font" Target="fonts/font11.fntdata"/><Relationship Id="rId23" Type="http://schemas.openxmlformats.org/officeDocument/2006/relationships/customXml" Target="../customXml/item1.xml"/><Relationship Id="rId10" Type="http://schemas.openxmlformats.org/officeDocument/2006/relationships/font" Target="fonts/font6.fntdata"/><Relationship Id="rId19" Type="http://schemas.openxmlformats.org/officeDocument/2006/relationships/theme" Target="theme/theme1.xml"/><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font" Target="fonts/font10.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C29D3D34-B3C9-50FB-A606-4549AB55F579}"/>
    <pc:docChg chg="modSld">
      <pc:chgData name="" userId="" providerId="" clId="Web-{C29D3D34-B3C9-50FB-A606-4549AB55F579}" dt="2026-09-03T10:43:05.114" v="0" actId="14100"/>
      <pc:docMkLst>
        <pc:docMk/>
      </pc:docMkLst>
      <pc:sldChg chg="modSp">
        <pc:chgData name="" userId="" providerId="" clId="Web-{C29D3D34-B3C9-50FB-A606-4549AB55F579}" dt="2026-09-03T10:43:05.114" v="0" actId="14100"/>
        <pc:sldMkLst>
          <pc:docMk/>
          <pc:sldMk cId="0" sldId="257"/>
        </pc:sldMkLst>
        <pc:picChg chg="mod">
          <ac:chgData name="" userId="" providerId="" clId="Web-{C29D3D34-B3C9-50FB-A606-4549AB55F579}" dt="2026-09-03T10:43:05.114" v="0" actId="14100"/>
          <ac:picMkLst>
            <pc:docMk/>
            <pc:sldMk cId="0" sldId="257"/>
            <ac:picMk id="5" creationId="{46B42B2F-BC98-3784-88D9-EAEE6C557C5C}"/>
          </ac:picMkLst>
        </pc:picChg>
      </pc:sldChg>
    </pc:docChg>
  </pc:docChgLst>
  <pc:docChgLst>
    <pc:chgData name="Suzanne Cattigan" userId="S::suzanne.cattigan@st-margaretclitherow.nottingham.sch.uk::dedf7274-b13c-4ccc-b228-a7fac84721c6" providerId="AD" clId="Web-{63E9EFFB-C6A4-F113-6B88-0BA7240F3A1A}"/>
    <pc:docChg chg="modSld">
      <pc:chgData name="Suzanne Cattigan" userId="S::suzanne.cattigan@st-margaretclitherow.nottingham.sch.uk::dedf7274-b13c-4ccc-b228-a7fac84721c6" providerId="AD" clId="Web-{63E9EFFB-C6A4-F113-6B88-0BA7240F3A1A}" dt="2026-09-08T15:51:07.614" v="93" actId="20577"/>
      <pc:docMkLst>
        <pc:docMk/>
      </pc:docMkLst>
      <pc:sldChg chg="modSp">
        <pc:chgData name="Suzanne Cattigan" userId="S::suzanne.cattigan@st-margaretclitherow.nottingham.sch.uk::dedf7274-b13c-4ccc-b228-a7fac84721c6" providerId="AD" clId="Web-{63E9EFFB-C6A4-F113-6B88-0BA7240F3A1A}" dt="2026-09-08T15:51:07.614" v="93" actId="20577"/>
        <pc:sldMkLst>
          <pc:docMk/>
          <pc:sldMk cId="0" sldId="256"/>
        </pc:sldMkLst>
        <pc:spChg chg="mod">
          <ac:chgData name="Suzanne Cattigan" userId="S::suzanne.cattigan@st-margaretclitherow.nottingham.sch.uk::dedf7274-b13c-4ccc-b228-a7fac84721c6" providerId="AD" clId="Web-{63E9EFFB-C6A4-F113-6B88-0BA7240F3A1A}" dt="2026-09-08T15:46:12.711" v="25" actId="20577"/>
          <ac:spMkLst>
            <pc:docMk/>
            <pc:sldMk cId="0" sldId="256"/>
            <ac:spMk id="21" creationId="{00000000-0000-0000-0000-000000000000}"/>
          </ac:spMkLst>
        </pc:spChg>
        <pc:spChg chg="mod">
          <ac:chgData name="Suzanne Cattigan" userId="S::suzanne.cattigan@st-margaretclitherow.nottingham.sch.uk::dedf7274-b13c-4ccc-b228-a7fac84721c6" providerId="AD" clId="Web-{63E9EFFB-C6A4-F113-6B88-0BA7240F3A1A}" dt="2026-09-08T15:46:15.180" v="27" actId="20577"/>
          <ac:spMkLst>
            <pc:docMk/>
            <pc:sldMk cId="0" sldId="256"/>
            <ac:spMk id="23" creationId="{00000000-0000-0000-0000-000000000000}"/>
          </ac:spMkLst>
        </pc:spChg>
        <pc:spChg chg="mod">
          <ac:chgData name="Suzanne Cattigan" userId="S::suzanne.cattigan@st-margaretclitherow.nottingham.sch.uk::dedf7274-b13c-4ccc-b228-a7fac84721c6" providerId="AD" clId="Web-{63E9EFFB-C6A4-F113-6B88-0BA7240F3A1A}" dt="2026-09-08T15:46:21.337" v="31" actId="20577"/>
          <ac:spMkLst>
            <pc:docMk/>
            <pc:sldMk cId="0" sldId="256"/>
            <ac:spMk id="24" creationId="{00000000-0000-0000-0000-000000000000}"/>
          </ac:spMkLst>
        </pc:spChg>
        <pc:spChg chg="mod">
          <ac:chgData name="Suzanne Cattigan" userId="S::suzanne.cattigan@st-margaretclitherow.nottingham.sch.uk::dedf7274-b13c-4ccc-b228-a7fac84721c6" providerId="AD" clId="Web-{63E9EFFB-C6A4-F113-6B88-0BA7240F3A1A}" dt="2026-09-08T15:46:18.321" v="29" actId="20577"/>
          <ac:spMkLst>
            <pc:docMk/>
            <pc:sldMk cId="0" sldId="256"/>
            <ac:spMk id="25" creationId="{00000000-0000-0000-0000-000000000000}"/>
          </ac:spMkLst>
        </pc:spChg>
        <pc:spChg chg="mod">
          <ac:chgData name="Suzanne Cattigan" userId="S::suzanne.cattigan@st-margaretclitherow.nottingham.sch.uk::dedf7274-b13c-4ccc-b228-a7fac84721c6" providerId="AD" clId="Web-{63E9EFFB-C6A4-F113-6B88-0BA7240F3A1A}" dt="2026-09-08T15:51:07.614" v="93" actId="20577"/>
          <ac:spMkLst>
            <pc:docMk/>
            <pc:sldMk cId="0" sldId="256"/>
            <ac:spMk id="36" creationId="{56167927-2E4A-4E8D-816C-FF65B348F0D0}"/>
          </ac:spMkLst>
        </pc:spChg>
      </pc:sldChg>
      <pc:sldChg chg="modSp">
        <pc:chgData name="Suzanne Cattigan" userId="S::suzanne.cattigan@st-margaretclitherow.nottingham.sch.uk::dedf7274-b13c-4ccc-b228-a7fac84721c6" providerId="AD" clId="Web-{63E9EFFB-C6A4-F113-6B88-0BA7240F3A1A}" dt="2026-09-08T15:50:58.785" v="92" actId="1076"/>
        <pc:sldMkLst>
          <pc:docMk/>
          <pc:sldMk cId="0" sldId="257"/>
        </pc:sldMkLst>
        <pc:spChg chg="mod">
          <ac:chgData name="Suzanne Cattigan" userId="S::suzanne.cattigan@st-margaretclitherow.nottingham.sch.uk::dedf7274-b13c-4ccc-b228-a7fac84721c6" providerId="AD" clId="Web-{63E9EFFB-C6A4-F113-6B88-0BA7240F3A1A}" dt="2026-09-08T15:50:52.816" v="91" actId="14100"/>
          <ac:spMkLst>
            <pc:docMk/>
            <pc:sldMk cId="0" sldId="257"/>
            <ac:spMk id="8" creationId="{00000000-0000-0000-0000-000000000000}"/>
          </ac:spMkLst>
        </pc:spChg>
        <pc:spChg chg="mod">
          <ac:chgData name="Suzanne Cattigan" userId="S::suzanne.cattigan@st-margaretclitherow.nottingham.sch.uk::dedf7274-b13c-4ccc-b228-a7fac84721c6" providerId="AD" clId="Web-{63E9EFFB-C6A4-F113-6B88-0BA7240F3A1A}" dt="2026-09-08T15:45:58.945" v="16" actId="20577"/>
          <ac:spMkLst>
            <pc:docMk/>
            <pc:sldMk cId="0" sldId="257"/>
            <ac:spMk id="24" creationId="{00000000-0000-0000-0000-000000000000}"/>
          </ac:spMkLst>
        </pc:spChg>
        <pc:spChg chg="mod">
          <ac:chgData name="Suzanne Cattigan" userId="S::suzanne.cattigan@st-margaretclitherow.nottingham.sch.uk::dedf7274-b13c-4ccc-b228-a7fac84721c6" providerId="AD" clId="Web-{63E9EFFB-C6A4-F113-6B88-0BA7240F3A1A}" dt="2026-09-08T15:45:43.585" v="9" actId="20577"/>
          <ac:spMkLst>
            <pc:docMk/>
            <pc:sldMk cId="0" sldId="257"/>
            <ac:spMk id="25" creationId="{00000000-0000-0000-0000-000000000000}"/>
          </ac:spMkLst>
        </pc:spChg>
        <pc:spChg chg="mod">
          <ac:chgData name="Suzanne Cattigan" userId="S::suzanne.cattigan@st-margaretclitherow.nottingham.sch.uk::dedf7274-b13c-4ccc-b228-a7fac84721c6" providerId="AD" clId="Web-{63E9EFFB-C6A4-F113-6B88-0BA7240F3A1A}" dt="2026-09-08T15:50:58.785" v="92" actId="1076"/>
          <ac:spMkLst>
            <pc:docMk/>
            <pc:sldMk cId="0" sldId="257"/>
            <ac:spMk id="26" creationId="{00000000-0000-0000-0000-000000000000}"/>
          </ac:spMkLst>
        </pc:spChg>
        <pc:spChg chg="mod">
          <ac:chgData name="Suzanne Cattigan" userId="S::suzanne.cattigan@st-margaretclitherow.nottingham.sch.uk::dedf7274-b13c-4ccc-b228-a7fac84721c6" providerId="AD" clId="Web-{63E9EFFB-C6A4-F113-6B88-0BA7240F3A1A}" dt="2026-09-08T15:46:03.836" v="19" actId="20577"/>
          <ac:spMkLst>
            <pc:docMk/>
            <pc:sldMk cId="0" sldId="257"/>
            <ac:spMk id="27" creationId="{00000000-0000-0000-0000-000000000000}"/>
          </ac:spMkLst>
        </pc:spChg>
        <pc:spChg chg="mod">
          <ac:chgData name="Suzanne Cattigan" userId="S::suzanne.cattigan@st-margaretclitherow.nottingham.sch.uk::dedf7274-b13c-4ccc-b228-a7fac84721c6" providerId="AD" clId="Web-{63E9EFFB-C6A4-F113-6B88-0BA7240F3A1A}" dt="2026-09-08T15:45:37.491" v="6" actId="20577"/>
          <ac:spMkLst>
            <pc:docMk/>
            <pc:sldMk cId="0" sldId="257"/>
            <ac:spMk id="40" creationId="{800DF060-A4DA-E859-ED1F-18C2489DFBEB}"/>
          </ac:spMkLst>
        </pc:spChg>
        <pc:spChg chg="mod">
          <ac:chgData name="Suzanne Cattigan" userId="S::suzanne.cattigan@st-margaretclitherow.nottingham.sch.uk::dedf7274-b13c-4ccc-b228-a7fac84721c6" providerId="AD" clId="Web-{63E9EFFB-C6A4-F113-6B88-0BA7240F3A1A}" dt="2026-09-08T15:44:42.613" v="1" actId="14100"/>
          <ac:spMkLst>
            <pc:docMk/>
            <pc:sldMk cId="0" sldId="257"/>
            <ac:spMk id="42" creationId="{06649A4A-8597-A62B-E19E-341A74998DAD}"/>
          </ac:spMkLst>
        </pc:spChg>
        <pc:spChg chg="mod">
          <ac:chgData name="Suzanne Cattigan" userId="S::suzanne.cattigan@st-margaretclitherow.nottingham.sch.uk::dedf7274-b13c-4ccc-b228-a7fac84721c6" providerId="AD" clId="Web-{63E9EFFB-C6A4-F113-6B88-0BA7240F3A1A}" dt="2026-09-08T15:50:33.612" v="86" actId="20577"/>
          <ac:spMkLst>
            <pc:docMk/>
            <pc:sldMk cId="0" sldId="257"/>
            <ac:spMk id="44" creationId="{0F24E719-35AA-4F2C-A368-D6D1260AF6AC}"/>
          </ac:spMkLst>
        </pc:spChg>
        <pc:spChg chg="mod">
          <ac:chgData name="Suzanne Cattigan" userId="S::suzanne.cattigan@st-margaretclitherow.nottingham.sch.uk::dedf7274-b13c-4ccc-b228-a7fac84721c6" providerId="AD" clId="Web-{63E9EFFB-C6A4-F113-6B88-0BA7240F3A1A}" dt="2026-09-08T15:45:51.789" v="12" actId="20577"/>
          <ac:spMkLst>
            <pc:docMk/>
            <pc:sldMk cId="0" sldId="257"/>
            <ac:spMk id="47" creationId="{9425B76C-19C9-962A-B4E3-F1C221904BA1}"/>
          </ac:spMkLst>
        </pc:spChg>
        <pc:spChg chg="mod">
          <ac:chgData name="Suzanne Cattigan" userId="S::suzanne.cattigan@st-margaretclitherow.nottingham.sch.uk::dedf7274-b13c-4ccc-b228-a7fac84721c6" providerId="AD" clId="Web-{63E9EFFB-C6A4-F113-6B88-0BA7240F3A1A}" dt="2026-09-08T15:50:15.690" v="79" actId="20577"/>
          <ac:spMkLst>
            <pc:docMk/>
            <pc:sldMk cId="0" sldId="257"/>
            <ac:spMk id="48" creationId="{441347DA-BB7D-6444-F0CD-D873A020D9C3}"/>
          </ac:spMkLst>
        </pc:spChg>
      </pc:sldChg>
    </pc:docChg>
  </pc:docChgLst>
  <pc:docChgLst>
    <pc:chgData name="Suzanne Cattigan" userId="S::suzanne.cattigan@st-margaretclitherow.nottingham.sch.uk::dedf7274-b13c-4ccc-b228-a7fac84721c6" providerId="AD" clId="Web-{C29D3D34-B3C9-50FB-A606-4549AB55F579}"/>
    <pc:docChg chg="modSld">
      <pc:chgData name="Suzanne Cattigan" userId="S::suzanne.cattigan@st-margaretclitherow.nottingham.sch.uk::dedf7274-b13c-4ccc-b228-a7fac84721c6" providerId="AD" clId="Web-{C29D3D34-B3C9-50FB-A606-4549AB55F579}" dt="2026-09-03T10:43:24.099" v="0" actId="1076"/>
      <pc:docMkLst>
        <pc:docMk/>
      </pc:docMkLst>
      <pc:sldChg chg="modSp">
        <pc:chgData name="Suzanne Cattigan" userId="S::suzanne.cattigan@st-margaretclitherow.nottingham.sch.uk::dedf7274-b13c-4ccc-b228-a7fac84721c6" providerId="AD" clId="Web-{C29D3D34-B3C9-50FB-A606-4549AB55F579}" dt="2026-09-03T10:43:24.099" v="0" actId="1076"/>
        <pc:sldMkLst>
          <pc:docMk/>
          <pc:sldMk cId="0" sldId="257"/>
        </pc:sldMkLst>
        <pc:picChg chg="mod">
          <ac:chgData name="Suzanne Cattigan" userId="S::suzanne.cattigan@st-margaretclitherow.nottingham.sch.uk::dedf7274-b13c-4ccc-b228-a7fac84721c6" providerId="AD" clId="Web-{C29D3D34-B3C9-50FB-A606-4549AB55F579}" dt="2026-09-03T10:43:24.099" v="0" actId="1076"/>
          <ac:picMkLst>
            <pc:docMk/>
            <pc:sldMk cId="0" sldId="257"/>
            <ac:picMk id="5" creationId="{46B42B2F-BC98-3784-88D9-EAEE6C557C5C}"/>
          </ac:picMkLst>
        </pc:picChg>
      </pc:sldChg>
    </pc:docChg>
  </pc:docChgLst>
  <pc:docChgLst>
    <pc:chgData name="Suzanne Cattigan" userId="dedf7274-b13c-4ccc-b228-a7fac84721c6" providerId="ADAL" clId="{DF012B40-0BFB-427A-8D86-1C8C6B46A276}"/>
    <pc:docChg chg="custSel modSld">
      <pc:chgData name="Suzanne Cattigan" userId="dedf7274-b13c-4ccc-b228-a7fac84721c6" providerId="ADAL" clId="{DF012B40-0BFB-427A-8D86-1C8C6B46A276}" dt="2026-09-07T15:38:28.586" v="309" actId="20577"/>
      <pc:docMkLst>
        <pc:docMk/>
      </pc:docMkLst>
      <pc:sldChg chg="addSp delSp modSp mod">
        <pc:chgData name="Suzanne Cattigan" userId="dedf7274-b13c-4ccc-b228-a7fac84721c6" providerId="ADAL" clId="{DF012B40-0BFB-427A-8D86-1C8C6B46A276}" dt="2026-09-07T15:38:28.586" v="309" actId="20577"/>
        <pc:sldMkLst>
          <pc:docMk/>
          <pc:sldMk cId="0" sldId="256"/>
        </pc:sldMkLst>
        <pc:spChg chg="mod">
          <ac:chgData name="Suzanne Cattigan" userId="dedf7274-b13c-4ccc-b228-a7fac84721c6" providerId="ADAL" clId="{DF012B40-0BFB-427A-8D86-1C8C6B46A276}" dt="2026-09-07T15:38:28.586" v="309" actId="20577"/>
          <ac:spMkLst>
            <pc:docMk/>
            <pc:sldMk cId="0" sldId="256"/>
            <ac:spMk id="22" creationId="{00000000-0000-0000-0000-000000000000}"/>
          </ac:spMkLst>
        </pc:spChg>
        <pc:picChg chg="add mod modCrop">
          <ac:chgData name="Suzanne Cattigan" userId="dedf7274-b13c-4ccc-b228-a7fac84721c6" providerId="ADAL" clId="{DF012B40-0BFB-427A-8D86-1C8C6B46A276}" dt="2026-09-07T09:53:33.992" v="305" actId="1076"/>
          <ac:picMkLst>
            <pc:docMk/>
            <pc:sldMk cId="0" sldId="256"/>
            <ac:picMk id="2" creationId="{253A0052-99F9-4457-9E7D-37A003CCA318}"/>
          </ac:picMkLst>
        </pc:picChg>
        <pc:picChg chg="del">
          <ac:chgData name="Suzanne Cattigan" userId="dedf7274-b13c-4ccc-b228-a7fac84721c6" providerId="ADAL" clId="{DF012B40-0BFB-427A-8D86-1C8C6B46A276}" dt="2026-09-07T09:52:25.102" v="294" actId="478"/>
          <ac:picMkLst>
            <pc:docMk/>
            <pc:sldMk cId="0" sldId="256"/>
            <ac:picMk id="20" creationId="{2D910739-9DDF-45D3-B79A-8ED5FD22B0F4}"/>
          </ac:picMkLst>
        </pc:picChg>
      </pc:sldChg>
      <pc:sldChg chg="addSp delSp modSp mod">
        <pc:chgData name="Suzanne Cattigan" userId="dedf7274-b13c-4ccc-b228-a7fac84721c6" providerId="ADAL" clId="{DF012B40-0BFB-427A-8D86-1C8C6B46A276}" dt="2026-09-03T10:46:43.967" v="269" actId="20577"/>
        <pc:sldMkLst>
          <pc:docMk/>
          <pc:sldMk cId="0" sldId="257"/>
        </pc:sldMkLst>
        <pc:spChg chg="mod">
          <ac:chgData name="Suzanne Cattigan" userId="dedf7274-b13c-4ccc-b228-a7fac84721c6" providerId="ADAL" clId="{DF012B40-0BFB-427A-8D86-1C8C6B46A276}" dt="2026-09-03T10:46:43.967" v="269" actId="20577"/>
          <ac:spMkLst>
            <pc:docMk/>
            <pc:sldMk cId="0" sldId="257"/>
            <ac:spMk id="39" creationId="{C5A36BEA-FDD6-7A57-857C-7B6F9B0BDA40}"/>
          </ac:spMkLst>
        </pc:spChg>
        <pc:spChg chg="mod">
          <ac:chgData name="Suzanne Cattigan" userId="dedf7274-b13c-4ccc-b228-a7fac84721c6" providerId="ADAL" clId="{DF012B40-0BFB-427A-8D86-1C8C6B46A276}" dt="2026-09-03T10:46:36.793" v="266" actId="1076"/>
          <ac:spMkLst>
            <pc:docMk/>
            <pc:sldMk cId="0" sldId="257"/>
            <ac:spMk id="46" creationId="{6D588802-E09F-39E7-F7BE-46C7669E0EBF}"/>
          </ac:spMkLst>
        </pc:spChg>
        <pc:spChg chg="mod">
          <ac:chgData name="Suzanne Cattigan" userId="dedf7274-b13c-4ccc-b228-a7fac84721c6" providerId="ADAL" clId="{DF012B40-0BFB-427A-8D86-1C8C6B46A276}" dt="2026-09-03T10:46:39.556" v="267" actId="1076"/>
          <ac:spMkLst>
            <pc:docMk/>
            <pc:sldMk cId="0" sldId="257"/>
            <ac:spMk id="47" creationId="{9425B76C-19C9-962A-B4E3-F1C221904BA1}"/>
          </ac:spMkLst>
        </pc:spChg>
        <pc:picChg chg="add mod">
          <ac:chgData name="Suzanne Cattigan" userId="dedf7274-b13c-4ccc-b228-a7fac84721c6" providerId="ADAL" clId="{DF012B40-0BFB-427A-8D86-1C8C6B46A276}" dt="2026-09-03T10:03:39.106" v="5" actId="1076"/>
          <ac:picMkLst>
            <pc:docMk/>
            <pc:sldMk cId="0" sldId="257"/>
            <ac:picMk id="5" creationId="{46B42B2F-BC98-3784-88D9-EAEE6C557C5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8144B975-5799-480C-82D3-EE61DBD2D1C5}" type="datetimeFigureOut">
              <a:rPr lang="en-GB" smtClean="0"/>
              <a:t>08/09/2026</a:t>
            </a:fld>
            <a:endParaRPr lang="en-GB"/>
          </a:p>
        </p:txBody>
      </p:sp>
      <p:sp>
        <p:nvSpPr>
          <p:cNvPr id="4" name="Slide Image Placeholder 3"/>
          <p:cNvSpPr>
            <a:spLocks noGrp="1" noRot="1" noChangeAspect="1"/>
          </p:cNvSpPr>
          <p:nvPr>
            <p:ph type="sldImg" idx="2"/>
          </p:nvPr>
        </p:nvSpPr>
        <p:spPr>
          <a:xfrm>
            <a:off x="1028700" y="1241425"/>
            <a:ext cx="474027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77AF49AD-2DAE-4A79-9DCA-2415ED6C0C84}" type="slidenum">
              <a:rPr lang="en-GB" smtClean="0"/>
              <a:t>‹#›</a:t>
            </a:fld>
            <a:endParaRPr lang="en-GB"/>
          </a:p>
        </p:txBody>
      </p:sp>
    </p:spTree>
    <p:extLst>
      <p:ext uri="{BB962C8B-B14F-4D97-AF65-F5344CB8AC3E}">
        <p14:creationId xmlns:p14="http://schemas.microsoft.com/office/powerpoint/2010/main" val="4036286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7AF49AD-2DAE-4A79-9DCA-2415ED6C0C84}" type="slidenum">
              <a:rPr lang="en-GB" smtClean="0"/>
              <a:t>2</a:t>
            </a:fld>
            <a:endParaRPr lang="en-GB"/>
          </a:p>
        </p:txBody>
      </p:sp>
    </p:spTree>
    <p:extLst>
      <p:ext uri="{BB962C8B-B14F-4D97-AF65-F5344CB8AC3E}">
        <p14:creationId xmlns:p14="http://schemas.microsoft.com/office/powerpoint/2010/main" val="1591400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0.png"/><Relationship Id="rId3" Type="http://schemas.openxmlformats.org/officeDocument/2006/relationships/image" Target="../media/image1.jpeg"/><Relationship Id="rId7" Type="http://schemas.openxmlformats.org/officeDocument/2006/relationships/image" Target="../media/image15.png"/><Relationship Id="rId12"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8.svg"/><Relationship Id="rId5" Type="http://schemas.openxmlformats.org/officeDocument/2006/relationships/image" Target="../media/image5.svg"/><Relationship Id="rId10" Type="http://schemas.openxmlformats.org/officeDocument/2006/relationships/image" Target="../media/image18.svg"/><Relationship Id="rId4" Type="http://schemas.openxmlformats.org/officeDocument/2006/relationships/image" Target="../media/image2.svg"/><Relationship Id="rId9"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4E606A8-E7BD-8CEE-6AAF-AFB52E599727}"/>
              </a:ext>
            </a:extLst>
          </p:cNvPr>
          <p:cNvSpPr/>
          <p:nvPr/>
        </p:nvSpPr>
        <p:spPr>
          <a:xfrm>
            <a:off x="-15982" y="0"/>
            <a:ext cx="10709382" cy="757948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 name="Freeform 3"/>
          <p:cNvSpPr/>
          <p:nvPr/>
        </p:nvSpPr>
        <p:spPr>
          <a:xfrm>
            <a:off x="241748" y="1450157"/>
            <a:ext cx="2172444" cy="542745"/>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flipV="1">
            <a:off x="57929" y="2154827"/>
            <a:ext cx="2040544" cy="4879563"/>
          </a:xfrm>
          <a:custGeom>
            <a:avLst/>
            <a:gdLst/>
            <a:ahLst/>
            <a:cxnLst/>
            <a:rect l="l" t="t" r="r" b="b"/>
            <a:pathLst>
              <a:path w="2040544" h="4879563">
                <a:moveTo>
                  <a:pt x="0" y="4879563"/>
                </a:moveTo>
                <a:lnTo>
                  <a:pt x="2040544" y="4879563"/>
                </a:lnTo>
                <a:lnTo>
                  <a:pt x="2040544" y="0"/>
                </a:lnTo>
                <a:lnTo>
                  <a:pt x="0" y="0"/>
                </a:lnTo>
                <a:lnTo>
                  <a:pt x="0" y="4879563"/>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a:off x="1810819" y="2079442"/>
            <a:ext cx="2049187" cy="923997"/>
          </a:xfrm>
          <a:custGeom>
            <a:avLst/>
            <a:gdLst/>
            <a:ahLst/>
            <a:cxnLst/>
            <a:rect l="l" t="t" r="r" b="b"/>
            <a:pathLst>
              <a:path w="2049187" h="923997">
                <a:moveTo>
                  <a:pt x="0" y="0"/>
                </a:moveTo>
                <a:lnTo>
                  <a:pt x="2049187" y="0"/>
                </a:lnTo>
                <a:lnTo>
                  <a:pt x="2049187" y="923997"/>
                </a:lnTo>
                <a:lnTo>
                  <a:pt x="0" y="92399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1494119" y="4492861"/>
            <a:ext cx="2986824" cy="2932518"/>
          </a:xfrm>
          <a:custGeom>
            <a:avLst/>
            <a:gdLst/>
            <a:ahLst/>
            <a:cxnLst/>
            <a:rect l="l" t="t" r="r" b="b"/>
            <a:pathLst>
              <a:path w="2986824" h="2932518">
                <a:moveTo>
                  <a:pt x="0" y="0"/>
                </a:moveTo>
                <a:lnTo>
                  <a:pt x="2986824" y="0"/>
                </a:lnTo>
                <a:lnTo>
                  <a:pt x="2986824" y="2932518"/>
                </a:lnTo>
                <a:lnTo>
                  <a:pt x="0" y="293251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Freeform 7"/>
          <p:cNvSpPr/>
          <p:nvPr/>
        </p:nvSpPr>
        <p:spPr>
          <a:xfrm>
            <a:off x="3629927" y="1450157"/>
            <a:ext cx="1875635" cy="542745"/>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8" name="Freeform 8"/>
          <p:cNvSpPr/>
          <p:nvPr/>
        </p:nvSpPr>
        <p:spPr>
          <a:xfrm>
            <a:off x="3734703" y="2011802"/>
            <a:ext cx="3194329" cy="2675654"/>
          </a:xfrm>
          <a:custGeom>
            <a:avLst/>
            <a:gdLst/>
            <a:ahLst/>
            <a:cxnLst/>
            <a:rect l="l" t="t" r="r" b="b"/>
            <a:pathLst>
              <a:path w="3194329" h="2327867">
                <a:moveTo>
                  <a:pt x="0" y="0"/>
                </a:moveTo>
                <a:lnTo>
                  <a:pt x="3194329" y="0"/>
                </a:lnTo>
                <a:lnTo>
                  <a:pt x="3194329" y="2327867"/>
                </a:lnTo>
                <a:lnTo>
                  <a:pt x="0" y="2327867"/>
                </a:lnTo>
                <a:lnTo>
                  <a:pt x="0" y="0"/>
                </a:lnTo>
                <a:close/>
              </a:path>
            </a:pathLst>
          </a:custGeom>
          <a:blipFill>
            <a:blip r:embed="rId7"/>
            <a:stretch>
              <a:fillRect/>
            </a:stretch>
          </a:blipFill>
        </p:spPr>
        <p:txBody>
          <a:bodyPr/>
          <a:lstStyle/>
          <a:p>
            <a:endParaRPr lang="en-GB"/>
          </a:p>
        </p:txBody>
      </p:sp>
      <p:sp>
        <p:nvSpPr>
          <p:cNvPr id="9" name="Freeform 9"/>
          <p:cNvSpPr/>
          <p:nvPr/>
        </p:nvSpPr>
        <p:spPr>
          <a:xfrm>
            <a:off x="7168064" y="1466489"/>
            <a:ext cx="1796042" cy="510084"/>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Freeform 10"/>
          <p:cNvSpPr/>
          <p:nvPr/>
        </p:nvSpPr>
        <p:spPr>
          <a:xfrm>
            <a:off x="7168064" y="2076472"/>
            <a:ext cx="3291253" cy="3258810"/>
          </a:xfrm>
          <a:custGeom>
            <a:avLst/>
            <a:gdLst/>
            <a:ahLst/>
            <a:cxnLst/>
            <a:rect l="l" t="t" r="r" b="b"/>
            <a:pathLst>
              <a:path w="3291253" h="3258810">
                <a:moveTo>
                  <a:pt x="0" y="0"/>
                </a:moveTo>
                <a:lnTo>
                  <a:pt x="3291253" y="0"/>
                </a:lnTo>
                <a:lnTo>
                  <a:pt x="3291253" y="3258810"/>
                </a:lnTo>
                <a:lnTo>
                  <a:pt x="0" y="3258810"/>
                </a:lnTo>
                <a:lnTo>
                  <a:pt x="0" y="0"/>
                </a:lnTo>
                <a:close/>
              </a:path>
            </a:pathLst>
          </a:custGeom>
          <a:blipFill>
            <a:blip r:embed="rId8"/>
            <a:stretch>
              <a:fillRect b="-19168"/>
            </a:stretch>
          </a:blipFill>
        </p:spPr>
        <p:txBody>
          <a:bodyPr/>
          <a:lstStyle/>
          <a:p>
            <a:endParaRPr lang="en-GB"/>
          </a:p>
        </p:txBody>
      </p:sp>
      <p:sp>
        <p:nvSpPr>
          <p:cNvPr id="14" name="Freeform 14"/>
          <p:cNvSpPr/>
          <p:nvPr/>
        </p:nvSpPr>
        <p:spPr>
          <a:xfrm>
            <a:off x="4356100" y="5360605"/>
            <a:ext cx="6321318" cy="2318777"/>
          </a:xfrm>
          <a:custGeom>
            <a:avLst/>
            <a:gdLst/>
            <a:ahLst/>
            <a:cxnLst/>
            <a:rect l="l" t="t" r="r" b="b"/>
            <a:pathLst>
              <a:path w="3842231" h="2116720">
                <a:moveTo>
                  <a:pt x="0" y="0"/>
                </a:moveTo>
                <a:lnTo>
                  <a:pt x="3842231" y="0"/>
                </a:lnTo>
                <a:lnTo>
                  <a:pt x="3842231" y="2116720"/>
                </a:lnTo>
                <a:lnTo>
                  <a:pt x="0" y="211672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algn="ctr"/>
            <a:endParaRPr lang="en-GB" dirty="0"/>
          </a:p>
        </p:txBody>
      </p:sp>
      <p:sp>
        <p:nvSpPr>
          <p:cNvPr id="15" name="Freeform 15"/>
          <p:cNvSpPr/>
          <p:nvPr/>
        </p:nvSpPr>
        <p:spPr>
          <a:xfrm>
            <a:off x="4624294" y="4978166"/>
            <a:ext cx="1941606" cy="565516"/>
          </a:xfrm>
          <a:custGeom>
            <a:avLst/>
            <a:gdLst/>
            <a:ahLst/>
            <a:cxnLst/>
            <a:rect l="l" t="t" r="r" b="b"/>
            <a:pathLst>
              <a:path w="1933390" h="507515">
                <a:moveTo>
                  <a:pt x="0" y="0"/>
                </a:moveTo>
                <a:lnTo>
                  <a:pt x="1933390" y="0"/>
                </a:lnTo>
                <a:lnTo>
                  <a:pt x="1933390" y="507515"/>
                </a:lnTo>
                <a:lnTo>
                  <a:pt x="0" y="5075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8" name="TextBox 18"/>
          <p:cNvSpPr txBox="1"/>
          <p:nvPr/>
        </p:nvSpPr>
        <p:spPr>
          <a:xfrm rot="-565994">
            <a:off x="1670307" y="2385291"/>
            <a:ext cx="2204910" cy="332740"/>
          </a:xfrm>
          <a:prstGeom prst="rect">
            <a:avLst/>
          </a:prstGeom>
        </p:spPr>
        <p:txBody>
          <a:bodyPr lIns="0" tIns="0" rIns="0" bIns="0" rtlCol="0" anchor="t">
            <a:spAutoFit/>
          </a:bodyPr>
          <a:lstStyle/>
          <a:p>
            <a:pPr algn="ctr">
              <a:lnSpc>
                <a:spcPts val="2420"/>
              </a:lnSpc>
            </a:pPr>
            <a:r>
              <a:rPr lang="en-US" sz="2200" spc="-123" dirty="0">
                <a:solidFill>
                  <a:srgbClr val="000000"/>
                </a:solidFill>
                <a:latin typeface="Childos Arabic"/>
                <a:ea typeface="Childos Arabic"/>
                <a:cs typeface="Childos Arabic"/>
                <a:sym typeface="Childos Arabic"/>
              </a:rPr>
              <a:t>We are reading...</a:t>
            </a:r>
          </a:p>
        </p:txBody>
      </p:sp>
      <p:sp>
        <p:nvSpPr>
          <p:cNvPr id="19" name="TextBox 19"/>
          <p:cNvSpPr txBox="1"/>
          <p:nvPr/>
        </p:nvSpPr>
        <p:spPr>
          <a:xfrm>
            <a:off x="3783706" y="2167286"/>
            <a:ext cx="3145326" cy="2401298"/>
          </a:xfrm>
          <a:prstGeom prst="rect">
            <a:avLst/>
          </a:prstGeom>
        </p:spPr>
        <p:txBody>
          <a:bodyPr lIns="0" tIns="0" rIns="0" bIns="0" rtlCol="0" anchor="t">
            <a:spAutoFit/>
          </a:bodyPr>
          <a:lstStyle/>
          <a:p>
            <a:pPr algn="l">
              <a:lnSpc>
                <a:spcPts val="1725"/>
              </a:lnSpc>
            </a:pPr>
            <a:r>
              <a:rPr lang="en-US" sz="1500" spc="-72" dirty="0">
                <a:solidFill>
                  <a:srgbClr val="000000"/>
                </a:solidFill>
                <a:latin typeface="Childos Arabic"/>
                <a:ea typeface="Childos Arabic"/>
                <a:cs typeface="Childos Arabic"/>
                <a:sym typeface="Childos Arabic"/>
              </a:rPr>
              <a:t>We will be looking at:</a:t>
            </a:r>
          </a:p>
          <a:p>
            <a:pPr marL="323850" lvl="1" indent="-161925" algn="l">
              <a:lnSpc>
                <a:spcPts val="1725"/>
              </a:lnSpc>
              <a:buFont typeface="Arial"/>
              <a:buChar char="•"/>
            </a:pPr>
            <a:r>
              <a:rPr lang="en-GB" sz="1500" spc="-72" dirty="0">
                <a:solidFill>
                  <a:srgbClr val="000000"/>
                </a:solidFill>
                <a:latin typeface="Childos Arabic"/>
                <a:ea typeface="Childos Arabic"/>
                <a:cs typeface="Childos Arabic"/>
                <a:sym typeface="Childos Arabic"/>
              </a:rPr>
              <a:t>Numbers up to 10,000,000</a:t>
            </a:r>
          </a:p>
          <a:p>
            <a:pPr marL="323850" lvl="1" indent="-161925" algn="l">
              <a:lnSpc>
                <a:spcPts val="1725"/>
              </a:lnSpc>
              <a:buFont typeface="Arial"/>
              <a:buChar char="•"/>
            </a:pPr>
            <a:r>
              <a:rPr lang="en-GB" sz="1500" spc="-72" dirty="0">
                <a:solidFill>
                  <a:srgbClr val="000000"/>
                </a:solidFill>
                <a:latin typeface="Childos Arabic"/>
                <a:ea typeface="Childos Arabic"/>
                <a:cs typeface="Childos Arabic"/>
                <a:sym typeface="Childos Arabic"/>
              </a:rPr>
              <a:t>Comparing and ordering these numbers</a:t>
            </a:r>
          </a:p>
          <a:p>
            <a:pPr marL="323850" lvl="1" indent="-161925" algn="l">
              <a:lnSpc>
                <a:spcPts val="1725"/>
              </a:lnSpc>
              <a:buFont typeface="Arial"/>
              <a:buChar char="•"/>
            </a:pPr>
            <a:r>
              <a:rPr lang="en-GB" sz="1500" spc="-72" dirty="0">
                <a:solidFill>
                  <a:srgbClr val="000000"/>
                </a:solidFill>
                <a:latin typeface="Childos Arabic"/>
                <a:ea typeface="Childos Arabic"/>
                <a:cs typeface="Childos Arabic"/>
                <a:sym typeface="Childos Arabic"/>
              </a:rPr>
              <a:t>Rounding numbers to the nearest 10, 100, 1000 and beyond</a:t>
            </a:r>
          </a:p>
          <a:p>
            <a:pPr marL="323850" lvl="1" indent="-161925" algn="l">
              <a:lnSpc>
                <a:spcPts val="1725"/>
              </a:lnSpc>
              <a:buFont typeface="Arial"/>
              <a:buChar char="•"/>
            </a:pPr>
            <a:r>
              <a:rPr lang="en-GB" sz="1500" spc="-72" dirty="0">
                <a:solidFill>
                  <a:srgbClr val="000000"/>
                </a:solidFill>
                <a:latin typeface="Childos Arabic"/>
                <a:ea typeface="Childos Arabic"/>
                <a:cs typeface="Childos Arabic"/>
                <a:sym typeface="Childos Arabic"/>
              </a:rPr>
              <a:t>Adding and subtracting mentally and using the formal written method</a:t>
            </a:r>
          </a:p>
          <a:p>
            <a:pPr marL="323850" lvl="1" indent="-161925" algn="l">
              <a:lnSpc>
                <a:spcPts val="1725"/>
              </a:lnSpc>
              <a:buFont typeface="Arial"/>
              <a:buChar char="•"/>
            </a:pPr>
            <a:r>
              <a:rPr lang="en-GB" sz="1500" spc="-72" dirty="0">
                <a:solidFill>
                  <a:srgbClr val="000000"/>
                </a:solidFill>
                <a:latin typeface="Childos Arabic"/>
                <a:ea typeface="Childos Arabic"/>
                <a:cs typeface="Childos Arabic"/>
                <a:sym typeface="Childos Arabic"/>
              </a:rPr>
              <a:t>Short and long multiplication and division</a:t>
            </a:r>
          </a:p>
          <a:p>
            <a:pPr algn="l">
              <a:lnSpc>
                <a:spcPts val="1725"/>
              </a:lnSpc>
              <a:spcBef>
                <a:spcPct val="0"/>
              </a:spcBef>
            </a:pPr>
            <a:r>
              <a:rPr lang="en-US" sz="1500" spc="-72" dirty="0">
                <a:solidFill>
                  <a:srgbClr val="ED1212"/>
                </a:solidFill>
                <a:latin typeface="Childos Arabic"/>
                <a:ea typeface="Childos Arabic"/>
                <a:cs typeface="Childos Arabic"/>
                <a:sym typeface="Childos Arabic"/>
              </a:rPr>
              <a:t>It is extremely important that children know their times tables by heart without counting on or using their fingers..</a:t>
            </a:r>
          </a:p>
        </p:txBody>
      </p:sp>
      <p:sp>
        <p:nvSpPr>
          <p:cNvPr id="21" name="TextBox 21"/>
          <p:cNvSpPr txBox="1"/>
          <p:nvPr/>
        </p:nvSpPr>
        <p:spPr>
          <a:xfrm>
            <a:off x="639438" y="1466488"/>
            <a:ext cx="1287746" cy="525785"/>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Modern Love"/>
                <a:ea typeface="Childos Arabic"/>
                <a:cs typeface="Childos Arabic"/>
                <a:sym typeface="Childos Arabic"/>
              </a:rPr>
              <a:t>English</a:t>
            </a:r>
            <a:endParaRPr lang="en-US" sz="2900" dirty="0">
              <a:solidFill>
                <a:srgbClr val="000000"/>
              </a:solidFill>
              <a:latin typeface="Modern Love"/>
              <a:ea typeface="Childos Arabic"/>
              <a:cs typeface="Childos Arabic"/>
            </a:endParaRPr>
          </a:p>
        </p:txBody>
      </p:sp>
      <p:sp>
        <p:nvSpPr>
          <p:cNvPr id="22" name="TextBox 22"/>
          <p:cNvSpPr txBox="1"/>
          <p:nvPr/>
        </p:nvSpPr>
        <p:spPr>
          <a:xfrm>
            <a:off x="122160" y="2372611"/>
            <a:ext cx="1771968" cy="4145366"/>
          </a:xfrm>
          <a:prstGeom prst="rect">
            <a:avLst/>
          </a:prstGeom>
        </p:spPr>
        <p:txBody>
          <a:bodyPr wrap="square" lIns="0" tIns="0" rIns="0" bIns="0" rtlCol="0" anchor="t">
            <a:spAutoFit/>
          </a:bodyPr>
          <a:lstStyle/>
          <a:p>
            <a:pPr algn="l">
              <a:lnSpc>
                <a:spcPts val="1725"/>
              </a:lnSpc>
            </a:pPr>
            <a:r>
              <a:rPr lang="en-GB" sz="1500" spc="-72" dirty="0">
                <a:solidFill>
                  <a:srgbClr val="000000"/>
                </a:solidFill>
                <a:latin typeface="Childos Arabic"/>
                <a:ea typeface="Childos Arabic"/>
                <a:cs typeface="Childos Arabic"/>
                <a:sym typeface="Childos Arabic"/>
              </a:rPr>
              <a:t>Place Value of Grammar</a:t>
            </a:r>
          </a:p>
          <a:p>
            <a:pPr algn="l">
              <a:lnSpc>
                <a:spcPts val="1725"/>
              </a:lnSpc>
            </a:pPr>
            <a:endParaRPr lang="en-GB" sz="1500" spc="-72" dirty="0">
              <a:solidFill>
                <a:srgbClr val="000000"/>
              </a:solidFill>
              <a:latin typeface="Childos Arabic"/>
              <a:ea typeface="Childos Arabic"/>
              <a:cs typeface="Childos Arabic"/>
              <a:sym typeface="Childos Arabic"/>
            </a:endParaRPr>
          </a:p>
          <a:p>
            <a:pPr algn="l">
              <a:lnSpc>
                <a:spcPts val="1725"/>
              </a:lnSpc>
            </a:pPr>
            <a:r>
              <a:rPr lang="en-GB" sz="1500" spc="-72" dirty="0">
                <a:solidFill>
                  <a:srgbClr val="000000"/>
                </a:solidFill>
                <a:latin typeface="Childos Arabic"/>
                <a:ea typeface="Childos Arabic"/>
                <a:cs typeface="Childos Arabic"/>
                <a:sym typeface="Childos Arabic"/>
              </a:rPr>
              <a:t>In Year 6 grammar, we will develop a secure understanding of nouns, verbs, subjects and clauses before progressing to more complex sentence structures. Children will explore verb phrases, conjunctions, compound subjects, gerunds and dummy subjects, applying their growing grammatical knowledge to write accurately and confidently.</a:t>
            </a:r>
          </a:p>
          <a:p>
            <a:pPr algn="l">
              <a:lnSpc>
                <a:spcPts val="1725"/>
              </a:lnSpc>
            </a:pPr>
            <a:endParaRPr lang="en-US" sz="1500" spc="-72" dirty="0">
              <a:solidFill>
                <a:srgbClr val="000000"/>
              </a:solidFill>
              <a:latin typeface="Childos Arabic"/>
              <a:ea typeface="Childos Arabic"/>
              <a:cs typeface="Childos Arabic"/>
              <a:sym typeface="Childos Arabic"/>
            </a:endParaRPr>
          </a:p>
        </p:txBody>
      </p:sp>
      <p:sp>
        <p:nvSpPr>
          <p:cNvPr id="23" name="TextBox 23"/>
          <p:cNvSpPr txBox="1"/>
          <p:nvPr/>
        </p:nvSpPr>
        <p:spPr>
          <a:xfrm>
            <a:off x="4064005" y="1450157"/>
            <a:ext cx="1180179" cy="525785"/>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Modern Love"/>
                <a:ea typeface="Childos Arabic"/>
                <a:cs typeface="Childos Arabic"/>
                <a:sym typeface="Childos Arabic"/>
              </a:rPr>
              <a:t>Maths</a:t>
            </a:r>
            <a:endParaRPr lang="en-US" sz="2900" dirty="0">
              <a:solidFill>
                <a:srgbClr val="000000"/>
              </a:solidFill>
              <a:latin typeface="Modern Love"/>
              <a:ea typeface="Childos Arabic"/>
              <a:cs typeface="Childos Arabic"/>
            </a:endParaRPr>
          </a:p>
        </p:txBody>
      </p:sp>
      <p:sp>
        <p:nvSpPr>
          <p:cNvPr id="24" name="TextBox 24"/>
          <p:cNvSpPr txBox="1"/>
          <p:nvPr/>
        </p:nvSpPr>
        <p:spPr>
          <a:xfrm>
            <a:off x="7344568" y="1460313"/>
            <a:ext cx="1438741" cy="525785"/>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Modern Love"/>
                <a:ea typeface="Childos Arabic"/>
                <a:cs typeface="Childos Arabic"/>
                <a:sym typeface="Childos Arabic"/>
              </a:rPr>
              <a:t>Science</a:t>
            </a:r>
            <a:endParaRPr lang="en-US" sz="2900" dirty="0">
              <a:solidFill>
                <a:srgbClr val="000000"/>
              </a:solidFill>
              <a:latin typeface="Modern Love"/>
              <a:ea typeface="Childos Arabic"/>
              <a:cs typeface="Childos Arabic"/>
            </a:endParaRPr>
          </a:p>
        </p:txBody>
      </p:sp>
      <p:sp>
        <p:nvSpPr>
          <p:cNvPr id="25" name="TextBox 25"/>
          <p:cNvSpPr txBox="1"/>
          <p:nvPr/>
        </p:nvSpPr>
        <p:spPr>
          <a:xfrm>
            <a:off x="4817454" y="5017267"/>
            <a:ext cx="1596045" cy="525785"/>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Modern Love"/>
                <a:ea typeface="Childos Arabic"/>
                <a:cs typeface="Childos Arabic"/>
                <a:sym typeface="Childos Arabic"/>
              </a:rPr>
              <a:t>RE</a:t>
            </a:r>
            <a:endParaRPr lang="en-US" sz="2900" dirty="0">
              <a:solidFill>
                <a:srgbClr val="000000"/>
              </a:solidFill>
              <a:latin typeface="Modern Love"/>
              <a:ea typeface="Childos Arabic"/>
              <a:cs typeface="Childos Arabic"/>
            </a:endParaRPr>
          </a:p>
        </p:txBody>
      </p:sp>
      <p:sp>
        <p:nvSpPr>
          <p:cNvPr id="27" name="TextBox 27"/>
          <p:cNvSpPr txBox="1"/>
          <p:nvPr/>
        </p:nvSpPr>
        <p:spPr>
          <a:xfrm>
            <a:off x="1894129" y="4883007"/>
            <a:ext cx="2309572" cy="2182392"/>
          </a:xfrm>
          <a:prstGeom prst="rect">
            <a:avLst/>
          </a:prstGeom>
        </p:spPr>
        <p:txBody>
          <a:bodyPr wrap="square" lIns="0" tIns="0" rIns="0" bIns="0" rtlCol="0" anchor="t">
            <a:spAutoFit/>
          </a:bodyPr>
          <a:lstStyle/>
          <a:p>
            <a:pPr algn="ctr">
              <a:lnSpc>
                <a:spcPts val="1699"/>
              </a:lnSpc>
              <a:spcBef>
                <a:spcPct val="0"/>
              </a:spcBef>
            </a:pPr>
            <a:r>
              <a:rPr lang="en-GB" sz="1478" spc="-70" dirty="0">
                <a:solidFill>
                  <a:srgbClr val="000000"/>
                </a:solidFill>
                <a:latin typeface="Childos Arabic"/>
                <a:ea typeface="Childos Arabic"/>
                <a:cs typeface="Childos Arabic"/>
                <a:sym typeface="Childos Arabic"/>
              </a:rPr>
              <a:t>In Year 6, reading focuses on fluency, prosody, and deep comprehension. Pupils analyse complex texts, infer meaning, evaluate authors’ choices, and compare themes. Vocabulary knowledge expands, supporting precise understanding.  This requires reading at home everyday to maintain progress.</a:t>
            </a:r>
            <a:endParaRPr lang="en-US" sz="1478" spc="-70" dirty="0">
              <a:solidFill>
                <a:srgbClr val="000000"/>
              </a:solidFill>
              <a:latin typeface="Childos Arabic"/>
              <a:ea typeface="Childos Arabic"/>
              <a:cs typeface="Childos Arabic"/>
              <a:sym typeface="Childos Arabic"/>
            </a:endParaRPr>
          </a:p>
        </p:txBody>
      </p:sp>
      <p:sp>
        <p:nvSpPr>
          <p:cNvPr id="31" name="Text Box 548">
            <a:extLst>
              <a:ext uri="{FF2B5EF4-FFF2-40B4-BE49-F238E27FC236}">
                <a16:creationId xmlns:a16="http://schemas.microsoft.com/office/drawing/2014/main" id="{DFEE3B76-5DA9-7850-A9FE-3900A35D5594}"/>
              </a:ext>
            </a:extLst>
          </p:cNvPr>
          <p:cNvSpPr txBox="1">
            <a:spLocks noChangeArrowheads="1"/>
          </p:cNvSpPr>
          <p:nvPr/>
        </p:nvSpPr>
        <p:spPr bwMode="auto">
          <a:xfrm>
            <a:off x="28895" y="-21119"/>
            <a:ext cx="8427720" cy="1037039"/>
          </a:xfrm>
          <a:prstGeom prst="rect">
            <a:avLst/>
          </a:prstGeom>
          <a:noFill/>
          <a:ln>
            <a:noFill/>
          </a:ln>
        </p:spPr>
        <p:txBody>
          <a:bodyPr rot="0" vert="horz" wrap="square" lIns="91440" tIns="45720" rIns="91440" bIns="45720" anchor="t" anchorCtr="0" upright="1">
            <a:noAutofit/>
          </a:bodyPr>
          <a:lstStyle/>
          <a:p>
            <a:pPr algn="ctr">
              <a:buNone/>
            </a:pPr>
            <a:r>
              <a:rPr lang="en-GB" sz="500" dirty="0">
                <a:effectLst/>
                <a:latin typeface="Rockwell" panose="02060603020205020403" pitchFamily="18"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en-GB" sz="600" dirty="0">
                <a:effectLst/>
                <a:latin typeface="Modern Love" panose="04090805081005020601" pitchFamily="82"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GB" sz="5800" dirty="0">
                <a:effectLst/>
                <a:latin typeface="Apricots" pitchFamily="50" charset="0"/>
                <a:ea typeface="Calibri" panose="020F0502020204030204" pitchFamily="34" charset="0"/>
                <a:cs typeface="Pattaya" panose="00000500000000000000" pitchFamily="2" charset="-34"/>
              </a:rPr>
              <a:t>Year 6 Learning Overview</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2" name="Text Box 2">
            <a:extLst>
              <a:ext uri="{FF2B5EF4-FFF2-40B4-BE49-F238E27FC236}">
                <a16:creationId xmlns:a16="http://schemas.microsoft.com/office/drawing/2014/main" id="{93058327-2D67-8B10-1E13-2BD69A5C6A3B}"/>
              </a:ext>
            </a:extLst>
          </p:cNvPr>
          <p:cNvSpPr txBox="1">
            <a:spLocks noChangeArrowheads="1"/>
          </p:cNvSpPr>
          <p:nvPr/>
        </p:nvSpPr>
        <p:spPr bwMode="auto">
          <a:xfrm>
            <a:off x="91442" y="1016512"/>
            <a:ext cx="2034540" cy="495300"/>
          </a:xfrm>
          <a:prstGeom prst="rect">
            <a:avLst/>
          </a:prstGeom>
          <a:noFill/>
          <a:ln w="9525">
            <a:noFill/>
            <a:miter lim="800000"/>
            <a:headEnd/>
            <a:tailEnd/>
          </a:ln>
        </p:spPr>
        <p:txBody>
          <a:bodyPr rot="0" vert="horz" wrap="square" lIns="91440" tIns="45720" rIns="91440" bIns="45720" anchor="t" anchorCtr="0">
            <a:noAutofit/>
          </a:bodyPr>
          <a:lstStyle/>
          <a:p>
            <a:pPr>
              <a:buNone/>
              <a:tabLst>
                <a:tab pos="810260" algn="l"/>
              </a:tabLst>
            </a:pPr>
            <a:r>
              <a:rPr lang="en-US" sz="2600" dirty="0">
                <a:solidFill>
                  <a:srgbClr val="FF0000"/>
                </a:solidFill>
                <a:effectLst/>
                <a:latin typeface="Modern Love Caps" panose="04070805081001020A01" pitchFamily="82" charset="0"/>
                <a:ea typeface="Calibri" panose="020F0502020204030204" pitchFamily="34" charset="0"/>
                <a:cs typeface="Times New Roman" panose="02020603050405020304" pitchFamily="18" charset="0"/>
              </a:rPr>
              <a:t>Advent Term 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3" name="Picture 32">
            <a:extLst>
              <a:ext uri="{FF2B5EF4-FFF2-40B4-BE49-F238E27FC236}">
                <a16:creationId xmlns:a16="http://schemas.microsoft.com/office/drawing/2014/main" id="{EE86DE4B-5373-64A1-03C3-97BDF1C1B9C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9347" b="20129"/>
          <a:stretch/>
        </p:blipFill>
        <p:spPr>
          <a:xfrm>
            <a:off x="8140092" y="104498"/>
            <a:ext cx="1308100" cy="1120140"/>
          </a:xfrm>
          <a:prstGeom prst="rect">
            <a:avLst/>
          </a:prstGeom>
        </p:spPr>
      </p:pic>
      <p:sp>
        <p:nvSpPr>
          <p:cNvPr id="34" name="Freeform 10">
            <a:extLst>
              <a:ext uri="{FF2B5EF4-FFF2-40B4-BE49-F238E27FC236}">
                <a16:creationId xmlns:a16="http://schemas.microsoft.com/office/drawing/2014/main" id="{17F4E586-FE93-842F-D648-7E301C5827F4}"/>
              </a:ext>
            </a:extLst>
          </p:cNvPr>
          <p:cNvSpPr/>
          <p:nvPr/>
        </p:nvSpPr>
        <p:spPr>
          <a:xfrm>
            <a:off x="9426151" y="118077"/>
            <a:ext cx="1128433" cy="1136089"/>
          </a:xfrm>
          <a:custGeom>
            <a:avLst/>
            <a:gdLst/>
            <a:ahLst/>
            <a:cxnLst/>
            <a:rect l="l" t="t" r="r" b="b"/>
            <a:pathLst>
              <a:path w="1386311" h="1417640">
                <a:moveTo>
                  <a:pt x="0" y="0"/>
                </a:moveTo>
                <a:lnTo>
                  <a:pt x="1386311" y="0"/>
                </a:lnTo>
                <a:lnTo>
                  <a:pt x="1386311" y="1417640"/>
                </a:lnTo>
                <a:lnTo>
                  <a:pt x="0" y="1417640"/>
                </a:lnTo>
                <a:lnTo>
                  <a:pt x="0" y="0"/>
                </a:lnTo>
                <a:close/>
              </a:path>
            </a:pathLst>
          </a:custGeom>
          <a:blipFill>
            <a:blip r:embed="rId11"/>
            <a:stretch>
              <a:fillRect/>
            </a:stretch>
          </a:blipFill>
        </p:spPr>
        <p:txBody>
          <a:bodyPr/>
          <a:lstStyle/>
          <a:p>
            <a:endParaRPr lang="en-GB"/>
          </a:p>
        </p:txBody>
      </p:sp>
      <p:sp>
        <p:nvSpPr>
          <p:cNvPr id="35" name="Freeform 11">
            <a:extLst>
              <a:ext uri="{FF2B5EF4-FFF2-40B4-BE49-F238E27FC236}">
                <a16:creationId xmlns:a16="http://schemas.microsoft.com/office/drawing/2014/main" id="{87CAF75B-EFFF-C871-8964-2A72CF1005A9}"/>
              </a:ext>
            </a:extLst>
          </p:cNvPr>
          <p:cNvSpPr/>
          <p:nvPr/>
        </p:nvSpPr>
        <p:spPr>
          <a:xfrm>
            <a:off x="10082749" y="4951024"/>
            <a:ext cx="594669" cy="1008096"/>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12"/>
            <a:stretch>
              <a:fillRect/>
            </a:stretch>
          </a:blipFill>
        </p:spPr>
        <p:txBody>
          <a:bodyPr/>
          <a:lstStyle/>
          <a:p>
            <a:endParaRPr lang="en-GB"/>
          </a:p>
        </p:txBody>
      </p:sp>
      <p:pic>
        <p:nvPicPr>
          <p:cNvPr id="28" name="Picture 27">
            <a:extLst>
              <a:ext uri="{FF2B5EF4-FFF2-40B4-BE49-F238E27FC236}">
                <a16:creationId xmlns:a16="http://schemas.microsoft.com/office/drawing/2014/main" id="{0559DB81-C44E-4C87-9CEA-26FFD8A69DE4}"/>
              </a:ext>
            </a:extLst>
          </p:cNvPr>
          <p:cNvPicPr>
            <a:picLocks noChangeAspect="1"/>
          </p:cNvPicPr>
          <p:nvPr/>
        </p:nvPicPr>
        <p:blipFill>
          <a:blip r:embed="rId13"/>
          <a:stretch>
            <a:fillRect/>
          </a:stretch>
        </p:blipFill>
        <p:spPr>
          <a:xfrm rot="21216879">
            <a:off x="8455830" y="1523122"/>
            <a:ext cx="2222526" cy="1221541"/>
          </a:xfrm>
          <a:prstGeom prst="ellipse">
            <a:avLst/>
          </a:prstGeom>
          <a:ln>
            <a:noFill/>
          </a:ln>
          <a:effectLst>
            <a:softEdge rad="112500"/>
          </a:effectLst>
        </p:spPr>
      </p:pic>
      <p:sp>
        <p:nvSpPr>
          <p:cNvPr id="13" name="TextBox 13"/>
          <p:cNvSpPr txBox="1"/>
          <p:nvPr/>
        </p:nvSpPr>
        <p:spPr>
          <a:xfrm>
            <a:off x="7228390" y="2255155"/>
            <a:ext cx="3198062" cy="3055132"/>
          </a:xfrm>
          <a:prstGeom prst="rect">
            <a:avLst/>
          </a:prstGeom>
        </p:spPr>
        <p:txBody>
          <a:bodyPr lIns="0" tIns="0" rIns="0" bIns="0" rtlCol="0" anchor="t">
            <a:spAutoFit/>
          </a:bodyPr>
          <a:lstStyle/>
          <a:p>
            <a:pPr algn="l">
              <a:lnSpc>
                <a:spcPts val="1721"/>
              </a:lnSpc>
            </a:pPr>
            <a:r>
              <a:rPr lang="en-US" sz="1496" spc="-71" dirty="0">
                <a:solidFill>
                  <a:srgbClr val="000000"/>
                </a:solidFill>
                <a:latin typeface="Childos Arabic"/>
                <a:ea typeface="Childos Arabic"/>
                <a:cs typeface="Childos Arabic"/>
                <a:sym typeface="Childos Arabic"/>
              </a:rPr>
              <a:t>We are Physicists</a:t>
            </a:r>
          </a:p>
          <a:p>
            <a:pPr algn="l">
              <a:lnSpc>
                <a:spcPts val="1721"/>
              </a:lnSpc>
            </a:pPr>
            <a:endParaRPr lang="en-US" sz="1496" spc="-71" dirty="0">
              <a:solidFill>
                <a:srgbClr val="000000"/>
              </a:solidFill>
              <a:latin typeface="Childos Arabic"/>
              <a:ea typeface="Childos Arabic"/>
              <a:cs typeface="Childos Arabic"/>
              <a:sym typeface="Childos Arabic"/>
            </a:endParaRPr>
          </a:p>
          <a:p>
            <a:pPr algn="l">
              <a:lnSpc>
                <a:spcPts val="1721"/>
              </a:lnSpc>
            </a:pPr>
            <a:r>
              <a:rPr lang="en-US" sz="1496" spc="-71" dirty="0">
                <a:solidFill>
                  <a:srgbClr val="000000"/>
                </a:solidFill>
                <a:latin typeface="Childos Arabic"/>
                <a:ea typeface="Childos Arabic"/>
                <a:cs typeface="Childos Arabic"/>
                <a:sym typeface="Childos Arabic"/>
              </a:rPr>
              <a:t>We will be learning about Electricity</a:t>
            </a:r>
          </a:p>
          <a:p>
            <a:pPr algn="l">
              <a:lnSpc>
                <a:spcPts val="1721"/>
              </a:lnSpc>
            </a:pPr>
            <a:r>
              <a:rPr lang="en-US" sz="1496" spc="-71" dirty="0">
                <a:solidFill>
                  <a:srgbClr val="000000"/>
                </a:solidFill>
                <a:latin typeface="Childos Arabic"/>
                <a:ea typeface="Childos Arabic"/>
                <a:cs typeface="Childos Arabic"/>
                <a:sym typeface="Childos Arabic"/>
              </a:rPr>
              <a:t>We will: </a:t>
            </a:r>
          </a:p>
          <a:p>
            <a:pPr marL="323174" lvl="1" indent="-161587" algn="l">
              <a:lnSpc>
                <a:spcPts val="1721"/>
              </a:lnSpc>
              <a:buFont typeface="Arial"/>
              <a:buChar char="•"/>
            </a:pPr>
            <a:r>
              <a:rPr lang="en-GB" sz="1496" spc="-71" dirty="0">
                <a:solidFill>
                  <a:srgbClr val="000000"/>
                </a:solidFill>
                <a:latin typeface="Childos Arabic"/>
                <a:ea typeface="Childos Arabic"/>
                <a:cs typeface="Childos Arabic"/>
                <a:sym typeface="Childos Arabic"/>
              </a:rPr>
              <a:t>Associate the brightness of a lamp or the volume of a buzzer with the number and voltage of cells used in the circuit</a:t>
            </a:r>
          </a:p>
          <a:p>
            <a:pPr marL="323174" lvl="1" indent="-161587" algn="l">
              <a:lnSpc>
                <a:spcPts val="1721"/>
              </a:lnSpc>
              <a:buFont typeface="Arial"/>
              <a:buChar char="•"/>
            </a:pPr>
            <a:r>
              <a:rPr lang="en-GB" sz="1496" spc="-71" dirty="0">
                <a:solidFill>
                  <a:srgbClr val="000000"/>
                </a:solidFill>
                <a:latin typeface="Childos Arabic"/>
                <a:ea typeface="Childos Arabic"/>
                <a:cs typeface="Childos Arabic"/>
                <a:sym typeface="Childos Arabic"/>
              </a:rPr>
              <a:t>Compare and give reasons for variations in how components function, including the brightness of bulbs, the loudness of buzzers and the on/off position of switches</a:t>
            </a:r>
          </a:p>
          <a:p>
            <a:pPr marL="323174" lvl="1" indent="-161587" algn="l">
              <a:lnSpc>
                <a:spcPts val="1721"/>
              </a:lnSpc>
              <a:buFont typeface="Arial"/>
              <a:buChar char="•"/>
            </a:pPr>
            <a:r>
              <a:rPr lang="en-GB" sz="1496" spc="-71" dirty="0">
                <a:solidFill>
                  <a:srgbClr val="000000"/>
                </a:solidFill>
                <a:latin typeface="Childos Arabic"/>
                <a:ea typeface="Childos Arabic"/>
                <a:cs typeface="Childos Arabic"/>
                <a:sym typeface="Childos Arabic"/>
              </a:rPr>
              <a:t>Use recognised symbols when representing a simple circuit in a diagram</a:t>
            </a:r>
            <a:endParaRPr lang="en-US" sz="1496" spc="-71" dirty="0">
              <a:solidFill>
                <a:srgbClr val="000000"/>
              </a:solidFill>
              <a:latin typeface="Childos Arabic"/>
              <a:ea typeface="Childos Arabic"/>
              <a:cs typeface="Childos Arabic"/>
              <a:sym typeface="Childos Arabic"/>
            </a:endParaRPr>
          </a:p>
        </p:txBody>
      </p:sp>
      <p:sp>
        <p:nvSpPr>
          <p:cNvPr id="29" name="TextBox 28">
            <a:extLst>
              <a:ext uri="{FF2B5EF4-FFF2-40B4-BE49-F238E27FC236}">
                <a16:creationId xmlns:a16="http://schemas.microsoft.com/office/drawing/2014/main" id="{2585CF3E-01D6-4B07-A51A-CF13B3B3586A}"/>
              </a:ext>
            </a:extLst>
          </p:cNvPr>
          <p:cNvSpPr txBox="1"/>
          <p:nvPr/>
        </p:nvSpPr>
        <p:spPr>
          <a:xfrm>
            <a:off x="4371124" y="6014879"/>
            <a:ext cx="5943600" cy="1569660"/>
          </a:xfrm>
          <a:prstGeom prst="rect">
            <a:avLst/>
          </a:prstGeom>
          <a:noFill/>
        </p:spPr>
        <p:txBody>
          <a:bodyPr wrap="square" rtlCol="0">
            <a:spAutoFit/>
          </a:bodyPr>
          <a:lstStyle/>
          <a:p>
            <a:r>
              <a:rPr lang="en-GB" sz="1600" dirty="0">
                <a:latin typeface="Childos Arabic" panose="020B0604020202020204" charset="-78"/>
                <a:cs typeface="Childos Arabic" panose="020B0604020202020204" charset="-78"/>
              </a:rPr>
              <a:t>In Year 6 RE, children explore the creation stories, learning that they use symbols and poetry to teach meaning. They reflect on </a:t>
            </a:r>
            <a:r>
              <a:rPr lang="en-GB" sz="1600" b="1" dirty="0">
                <a:latin typeface="Childos Arabic" panose="020B0604020202020204" charset="-78"/>
                <a:cs typeface="Childos Arabic" panose="020B0604020202020204" charset="-78"/>
              </a:rPr>
              <a:t>stewardship</a:t>
            </a:r>
            <a:r>
              <a:rPr lang="en-GB" sz="1600" dirty="0">
                <a:latin typeface="Childos Arabic" panose="020B0604020202020204" charset="-78"/>
                <a:cs typeface="Childos Arabic" panose="020B0604020202020204" charset="-78"/>
              </a:rPr>
              <a:t> and caring for our world, linking to Pope Francis’ </a:t>
            </a:r>
            <a:r>
              <a:rPr lang="en-GB" sz="1600" i="1" dirty="0" err="1">
                <a:latin typeface="Childos Arabic" panose="020B0604020202020204" charset="-78"/>
                <a:cs typeface="Childos Arabic" panose="020B0604020202020204" charset="-78"/>
              </a:rPr>
              <a:t>Laudato</a:t>
            </a:r>
            <a:r>
              <a:rPr lang="en-GB" sz="1600" i="1" dirty="0">
                <a:latin typeface="Childos Arabic" panose="020B0604020202020204" charset="-78"/>
                <a:cs typeface="Childos Arabic" panose="020B0604020202020204" charset="-78"/>
              </a:rPr>
              <a:t> Si’</a:t>
            </a:r>
            <a:r>
              <a:rPr lang="en-GB" sz="1600" dirty="0">
                <a:latin typeface="Childos Arabic" panose="020B0604020202020204" charset="-78"/>
                <a:cs typeface="Childos Arabic" panose="020B0604020202020204" charset="-78"/>
              </a:rPr>
              <a:t>. Pupils learn about </a:t>
            </a:r>
            <a:r>
              <a:rPr lang="en-GB" sz="1600" b="1" dirty="0">
                <a:latin typeface="Childos Arabic" panose="020B0604020202020204" charset="-78"/>
                <a:cs typeface="Childos Arabic" panose="020B0604020202020204" charset="-78"/>
              </a:rPr>
              <a:t>original sin, Baptism, and the new covenant in Jesus</a:t>
            </a:r>
            <a:r>
              <a:rPr lang="en-GB" sz="1600" dirty="0">
                <a:latin typeface="Childos Arabic" panose="020B0604020202020204" charset="-78"/>
                <a:cs typeface="Childos Arabic" panose="020B0604020202020204" charset="-78"/>
              </a:rPr>
              <a:t>, while recognising that </a:t>
            </a:r>
            <a:r>
              <a:rPr lang="en-GB" sz="1600" b="1" dirty="0">
                <a:latin typeface="Childos Arabic" panose="020B0604020202020204" charset="-78"/>
                <a:cs typeface="Childos Arabic" panose="020B0604020202020204" charset="-78"/>
              </a:rPr>
              <a:t>faith and science can work together.</a:t>
            </a:r>
            <a:endParaRPr lang="en-GB" sz="1600" dirty="0"/>
          </a:p>
        </p:txBody>
      </p:sp>
      <p:sp>
        <p:nvSpPr>
          <p:cNvPr id="36" name="TextBox 35">
            <a:extLst>
              <a:ext uri="{FF2B5EF4-FFF2-40B4-BE49-F238E27FC236}">
                <a16:creationId xmlns:a16="http://schemas.microsoft.com/office/drawing/2014/main" id="{56167927-2E4A-4E8D-816C-FF65B348F0D0}"/>
              </a:ext>
            </a:extLst>
          </p:cNvPr>
          <p:cNvSpPr txBox="1"/>
          <p:nvPr/>
        </p:nvSpPr>
        <p:spPr>
          <a:xfrm>
            <a:off x="5902780" y="5653625"/>
            <a:ext cx="3352800" cy="430887"/>
          </a:xfrm>
          <a:prstGeom prst="rect">
            <a:avLst/>
          </a:prstGeom>
          <a:noFill/>
        </p:spPr>
        <p:txBody>
          <a:bodyPr wrap="square" lIns="91440" tIns="45720" rIns="91440" bIns="45720" rtlCol="0" anchor="t">
            <a:spAutoFit/>
          </a:bodyPr>
          <a:lstStyle/>
          <a:p>
            <a:pPr algn="ctr"/>
            <a:r>
              <a:rPr lang="en-US" sz="2200" b="1" dirty="0">
                <a:solidFill>
                  <a:srgbClr val="000000"/>
                </a:solidFill>
                <a:latin typeface="Abadi"/>
                <a:cs typeface="Childos Arabic"/>
                <a:sym typeface="Childos Arabic"/>
              </a:rPr>
              <a:t>Creation and Covenant</a:t>
            </a:r>
            <a:endParaRPr lang="en-GB" sz="2200" b="1">
              <a:latin typeface="Abadi"/>
            </a:endParaRPr>
          </a:p>
        </p:txBody>
      </p:sp>
      <p:pic>
        <p:nvPicPr>
          <p:cNvPr id="2" name="Picture 1" descr="Kick by Mitch Johnson – KS2 activities exploring poverty, inequality ...">
            <a:extLst>
              <a:ext uri="{FF2B5EF4-FFF2-40B4-BE49-F238E27FC236}">
                <a16:creationId xmlns:a16="http://schemas.microsoft.com/office/drawing/2014/main" id="{253A0052-99F9-4457-9E7D-37A003CCA318}"/>
              </a:ext>
            </a:extLst>
          </p:cNvPr>
          <p:cNvPicPr>
            <a:picLocks noChangeAspect="1"/>
          </p:cNvPicPr>
          <p:nvPr/>
        </p:nvPicPr>
        <p:blipFill>
          <a:blip r:embed="rId14"/>
          <a:srcRect l="24470" r="25973"/>
          <a:stretch>
            <a:fillRect/>
          </a:stretch>
        </p:blipFill>
        <p:spPr>
          <a:xfrm rot="556653">
            <a:off x="2282444" y="2789918"/>
            <a:ext cx="1244153" cy="17731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E891F400-889B-8169-EDFF-2EA3B1A2D0AB}"/>
              </a:ext>
            </a:extLst>
          </p:cNvPr>
          <p:cNvSpPr/>
          <p:nvPr/>
        </p:nvSpPr>
        <p:spPr>
          <a:xfrm>
            <a:off x="-20052" y="0"/>
            <a:ext cx="10776890" cy="75565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 name="Freeform 3"/>
          <p:cNvSpPr/>
          <p:nvPr/>
        </p:nvSpPr>
        <p:spPr>
          <a:xfrm>
            <a:off x="247956" y="94344"/>
            <a:ext cx="2248061" cy="697988"/>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a:off x="-275014" y="4027417"/>
            <a:ext cx="3293998" cy="3819773"/>
          </a:xfrm>
          <a:custGeom>
            <a:avLst/>
            <a:gdLst/>
            <a:ahLst/>
            <a:cxnLst/>
            <a:rect l="l" t="t" r="r" b="b"/>
            <a:pathLst>
              <a:path w="2773938" h="2723503">
                <a:moveTo>
                  <a:pt x="0" y="0"/>
                </a:moveTo>
                <a:lnTo>
                  <a:pt x="2773938" y="0"/>
                </a:lnTo>
                <a:lnTo>
                  <a:pt x="2773938" y="2723503"/>
                </a:lnTo>
                <a:lnTo>
                  <a:pt x="0" y="27235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sz="1200" dirty="0"/>
          </a:p>
        </p:txBody>
      </p:sp>
      <p:sp>
        <p:nvSpPr>
          <p:cNvPr id="8" name="Freeform 8"/>
          <p:cNvSpPr/>
          <p:nvPr/>
        </p:nvSpPr>
        <p:spPr>
          <a:xfrm>
            <a:off x="2953008" y="3929103"/>
            <a:ext cx="2197424" cy="487202"/>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9" name="Freeform 9"/>
          <p:cNvSpPr/>
          <p:nvPr/>
        </p:nvSpPr>
        <p:spPr>
          <a:xfrm>
            <a:off x="272447" y="3839659"/>
            <a:ext cx="1933390" cy="507515"/>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3" name="Freeform 13"/>
          <p:cNvSpPr/>
          <p:nvPr/>
        </p:nvSpPr>
        <p:spPr>
          <a:xfrm>
            <a:off x="6413501" y="4925197"/>
            <a:ext cx="4343338" cy="2631303"/>
          </a:xfrm>
          <a:custGeom>
            <a:avLst/>
            <a:gdLst/>
            <a:ahLst/>
            <a:cxnLst/>
            <a:rect l="l" t="t" r="r" b="b"/>
            <a:pathLst>
              <a:path w="3768123" h="1756722">
                <a:moveTo>
                  <a:pt x="0" y="0"/>
                </a:moveTo>
                <a:lnTo>
                  <a:pt x="3768123" y="0"/>
                </a:lnTo>
                <a:lnTo>
                  <a:pt x="3768123" y="1756722"/>
                </a:lnTo>
                <a:lnTo>
                  <a:pt x="0" y="1756722"/>
                </a:lnTo>
                <a:lnTo>
                  <a:pt x="0" y="0"/>
                </a:lnTo>
                <a:close/>
              </a:path>
            </a:pathLst>
          </a:custGeom>
          <a:blipFill>
            <a:blip r:embed="rId6"/>
            <a:stretch>
              <a:fillRect t="-3890" r="-87558" b="-174205"/>
            </a:stretch>
          </a:blipFill>
        </p:spPr>
        <p:txBody>
          <a:bodyPr/>
          <a:lstStyle/>
          <a:p>
            <a:endParaRPr lang="en-GB"/>
          </a:p>
        </p:txBody>
      </p:sp>
      <p:sp>
        <p:nvSpPr>
          <p:cNvPr id="14" name="Freeform 14"/>
          <p:cNvSpPr/>
          <p:nvPr/>
        </p:nvSpPr>
        <p:spPr>
          <a:xfrm rot="-10800000">
            <a:off x="9915725" y="6724483"/>
            <a:ext cx="1428557" cy="832017"/>
          </a:xfrm>
          <a:custGeom>
            <a:avLst/>
            <a:gdLst/>
            <a:ahLst/>
            <a:cxnLst/>
            <a:rect l="l" t="t" r="r" b="b"/>
            <a:pathLst>
              <a:path w="1428557" h="832017">
                <a:moveTo>
                  <a:pt x="0" y="0"/>
                </a:moveTo>
                <a:lnTo>
                  <a:pt x="1428557" y="0"/>
                </a:lnTo>
                <a:lnTo>
                  <a:pt x="1428557" y="832016"/>
                </a:lnTo>
                <a:lnTo>
                  <a:pt x="0" y="832016"/>
                </a:lnTo>
                <a:lnTo>
                  <a:pt x="0" y="0"/>
                </a:lnTo>
                <a:close/>
              </a:path>
            </a:pathLst>
          </a:custGeom>
          <a:blipFill>
            <a:blip r:embed="rId7"/>
            <a:stretch>
              <a:fillRect l="-31365" t="-110949" r="-10184" b="-32088"/>
            </a:stretch>
          </a:blipFill>
        </p:spPr>
        <p:txBody>
          <a:bodyPr/>
          <a:lstStyle/>
          <a:p>
            <a:endParaRPr lang="en-GB"/>
          </a:p>
        </p:txBody>
      </p:sp>
      <p:sp>
        <p:nvSpPr>
          <p:cNvPr id="24" name="TextBox 24"/>
          <p:cNvSpPr txBox="1"/>
          <p:nvPr/>
        </p:nvSpPr>
        <p:spPr>
          <a:xfrm>
            <a:off x="507178" y="117122"/>
            <a:ext cx="1848350" cy="525785"/>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Modern Love"/>
                <a:ea typeface="Childos Arabic"/>
                <a:cs typeface="Childos Arabic"/>
                <a:sym typeface="Childos Arabic"/>
              </a:rPr>
              <a:t>Geography </a:t>
            </a:r>
            <a:endParaRPr lang="en-US" sz="2900">
              <a:solidFill>
                <a:srgbClr val="000000"/>
              </a:solidFill>
              <a:latin typeface="Modern Love"/>
              <a:ea typeface="Childos Arabic"/>
              <a:cs typeface="Childos Arabic"/>
            </a:endParaRPr>
          </a:p>
        </p:txBody>
      </p:sp>
      <p:sp>
        <p:nvSpPr>
          <p:cNvPr id="26" name="TextBox 26"/>
          <p:cNvSpPr txBox="1"/>
          <p:nvPr/>
        </p:nvSpPr>
        <p:spPr>
          <a:xfrm>
            <a:off x="3008835" y="3889670"/>
            <a:ext cx="1994382" cy="525785"/>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Modern Love"/>
                <a:ea typeface="Childos Arabic"/>
                <a:cs typeface="Childos Arabic"/>
                <a:sym typeface="Childos Arabic"/>
              </a:rPr>
              <a:t>Computing</a:t>
            </a:r>
            <a:endParaRPr lang="en-US" sz="2900" dirty="0">
              <a:solidFill>
                <a:srgbClr val="000000"/>
              </a:solidFill>
              <a:latin typeface="Modern Love"/>
              <a:ea typeface="Childos Arabic"/>
              <a:cs typeface="Childos Arabic"/>
            </a:endParaRPr>
          </a:p>
        </p:txBody>
      </p:sp>
      <p:sp>
        <p:nvSpPr>
          <p:cNvPr id="27" name="TextBox 27"/>
          <p:cNvSpPr txBox="1"/>
          <p:nvPr/>
        </p:nvSpPr>
        <p:spPr>
          <a:xfrm>
            <a:off x="753367" y="3840755"/>
            <a:ext cx="1316825" cy="525785"/>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Modern Love"/>
                <a:ea typeface="Childos Arabic"/>
                <a:cs typeface="Childos Arabic"/>
                <a:sym typeface="Childos Arabic"/>
              </a:rPr>
              <a:t>RSHE</a:t>
            </a:r>
            <a:endParaRPr lang="en-US" sz="2900" dirty="0">
              <a:solidFill>
                <a:srgbClr val="000000"/>
              </a:solidFill>
              <a:latin typeface="Modern Love"/>
              <a:ea typeface="Childos Arabic"/>
              <a:cs typeface="Childos Arabic"/>
            </a:endParaRPr>
          </a:p>
        </p:txBody>
      </p:sp>
      <p:sp>
        <p:nvSpPr>
          <p:cNvPr id="37" name="Freeform 3">
            <a:extLst>
              <a:ext uri="{FF2B5EF4-FFF2-40B4-BE49-F238E27FC236}">
                <a16:creationId xmlns:a16="http://schemas.microsoft.com/office/drawing/2014/main" id="{686BDDDC-BF75-9A68-78B7-5D0443B42464}"/>
              </a:ext>
            </a:extLst>
          </p:cNvPr>
          <p:cNvSpPr/>
          <p:nvPr/>
        </p:nvSpPr>
        <p:spPr>
          <a:xfrm>
            <a:off x="7421409" y="117079"/>
            <a:ext cx="1803242" cy="47335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5" name="TextBox 25"/>
          <p:cNvSpPr txBox="1"/>
          <p:nvPr/>
        </p:nvSpPr>
        <p:spPr>
          <a:xfrm>
            <a:off x="7919248" y="84242"/>
            <a:ext cx="920137" cy="525785"/>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Modern Love"/>
                <a:ea typeface="Childos Arabic"/>
                <a:cs typeface="Childos Arabic"/>
                <a:sym typeface="Childos Arabic"/>
              </a:rPr>
              <a:t>PE</a:t>
            </a:r>
            <a:endParaRPr lang="en-US" sz="2900" dirty="0">
              <a:solidFill>
                <a:srgbClr val="000000"/>
              </a:solidFill>
              <a:latin typeface="Modern Love"/>
              <a:ea typeface="Childos Arabic"/>
              <a:cs typeface="Childos Arabic"/>
            </a:endParaRPr>
          </a:p>
        </p:txBody>
      </p:sp>
      <p:pic>
        <p:nvPicPr>
          <p:cNvPr id="38" name="Picture 37">
            <a:extLst>
              <a:ext uri="{FF2B5EF4-FFF2-40B4-BE49-F238E27FC236}">
                <a16:creationId xmlns:a16="http://schemas.microsoft.com/office/drawing/2014/main" id="{4F3C1EEA-F931-FD90-C836-42AFD8C5892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3040" y="644414"/>
            <a:ext cx="3749040" cy="3111926"/>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30"/>
          <p:cNvSpPr txBox="1"/>
          <p:nvPr/>
        </p:nvSpPr>
        <p:spPr>
          <a:xfrm>
            <a:off x="359115" y="912728"/>
            <a:ext cx="3463585" cy="2400401"/>
          </a:xfrm>
          <a:prstGeom prst="rect">
            <a:avLst/>
          </a:prstGeom>
        </p:spPr>
        <p:txBody>
          <a:bodyPr wrap="square" lIns="0" tIns="0" rIns="0" bIns="0" rtlCol="0" anchor="t">
            <a:spAutoFit/>
          </a:bodyPr>
          <a:lstStyle/>
          <a:p>
            <a:pPr algn="l">
              <a:lnSpc>
                <a:spcPts val="1699"/>
              </a:lnSpc>
              <a:spcBef>
                <a:spcPct val="0"/>
              </a:spcBef>
            </a:pPr>
            <a:r>
              <a:rPr lang="en-US" sz="1478" spc="-70" dirty="0">
                <a:solidFill>
                  <a:srgbClr val="000000"/>
                </a:solidFill>
                <a:latin typeface="Childos Arabic"/>
                <a:ea typeface="Childos Arabic"/>
                <a:cs typeface="Childos Arabic"/>
                <a:sym typeface="Childos Arabic"/>
              </a:rPr>
              <a:t>We are Traders and Economists</a:t>
            </a:r>
          </a:p>
          <a:p>
            <a:pPr algn="l">
              <a:lnSpc>
                <a:spcPts val="1699"/>
              </a:lnSpc>
              <a:spcBef>
                <a:spcPct val="0"/>
              </a:spcBef>
            </a:pPr>
            <a:r>
              <a:rPr lang="en-US" sz="1478" spc="-70" dirty="0">
                <a:solidFill>
                  <a:srgbClr val="000000"/>
                </a:solidFill>
                <a:latin typeface="Childos Arabic"/>
                <a:ea typeface="Childos Arabic"/>
                <a:cs typeface="Childos Arabic"/>
                <a:sym typeface="Childos Arabic"/>
              </a:rPr>
              <a:t>We will be understanding the term trade and the effects of this on the economy across the world</a:t>
            </a:r>
          </a:p>
          <a:p>
            <a:pPr algn="l">
              <a:lnSpc>
                <a:spcPts val="1699"/>
              </a:lnSpc>
              <a:spcBef>
                <a:spcPct val="0"/>
              </a:spcBef>
            </a:pPr>
            <a:endParaRPr lang="en-US" sz="1478" spc="-70" dirty="0">
              <a:solidFill>
                <a:srgbClr val="000000"/>
              </a:solidFill>
              <a:latin typeface="Childos Arabic"/>
              <a:ea typeface="Childos Arabic"/>
              <a:cs typeface="Childos Arabic"/>
              <a:sym typeface="Childos Arabic"/>
            </a:endParaRPr>
          </a:p>
          <a:p>
            <a:pPr algn="l">
              <a:lnSpc>
                <a:spcPts val="1699"/>
              </a:lnSpc>
              <a:spcBef>
                <a:spcPct val="0"/>
              </a:spcBef>
            </a:pPr>
            <a:r>
              <a:rPr lang="en-US" sz="1478" spc="-70" dirty="0">
                <a:solidFill>
                  <a:srgbClr val="000000"/>
                </a:solidFill>
                <a:latin typeface="Childos Arabic"/>
                <a:ea typeface="Childos Arabic"/>
                <a:cs typeface="Childos Arabic"/>
                <a:sym typeface="Childos Arabic"/>
              </a:rPr>
              <a:t>We will be learning about:</a:t>
            </a:r>
          </a:p>
          <a:p>
            <a:pPr marL="319143" lvl="1" indent="-159571" algn="l">
              <a:lnSpc>
                <a:spcPts val="1699"/>
              </a:lnSpc>
              <a:spcBef>
                <a:spcPct val="0"/>
              </a:spcBef>
              <a:buFont typeface="Arial"/>
              <a:buChar char="•"/>
            </a:pPr>
            <a:r>
              <a:rPr lang="en-US" sz="1478" spc="-70" dirty="0">
                <a:solidFill>
                  <a:srgbClr val="000000"/>
                </a:solidFill>
                <a:latin typeface="Childos Arabic"/>
                <a:ea typeface="Childos Arabic"/>
                <a:cs typeface="Childos Arabic"/>
                <a:sym typeface="Childos Arabic"/>
              </a:rPr>
              <a:t>What Trade is</a:t>
            </a:r>
          </a:p>
          <a:p>
            <a:pPr marL="319143" lvl="1" indent="-159571" algn="l">
              <a:lnSpc>
                <a:spcPts val="1699"/>
              </a:lnSpc>
              <a:spcBef>
                <a:spcPct val="0"/>
              </a:spcBef>
              <a:buFont typeface="Arial"/>
              <a:buChar char="•"/>
            </a:pPr>
            <a:r>
              <a:rPr lang="en-US" sz="1478" spc="-70" dirty="0">
                <a:solidFill>
                  <a:srgbClr val="000000"/>
                </a:solidFill>
                <a:latin typeface="Childos Arabic"/>
                <a:ea typeface="Childos Arabic"/>
                <a:cs typeface="Childos Arabic"/>
                <a:sym typeface="Childos Arabic"/>
              </a:rPr>
              <a:t>Nottingham trading companies</a:t>
            </a:r>
          </a:p>
          <a:p>
            <a:pPr marL="319143" lvl="1" indent="-159571" algn="l">
              <a:lnSpc>
                <a:spcPts val="1699"/>
              </a:lnSpc>
              <a:spcBef>
                <a:spcPct val="0"/>
              </a:spcBef>
              <a:buFont typeface="Arial"/>
              <a:buChar char="•"/>
            </a:pPr>
            <a:r>
              <a:rPr lang="en-US" sz="1478" spc="-70" dirty="0">
                <a:solidFill>
                  <a:srgbClr val="000000"/>
                </a:solidFill>
                <a:latin typeface="Childos Arabic"/>
                <a:ea typeface="Childos Arabic"/>
                <a:cs typeface="Childos Arabic"/>
                <a:sym typeface="Childos Arabic"/>
              </a:rPr>
              <a:t>Local, National and Global trade</a:t>
            </a:r>
          </a:p>
          <a:p>
            <a:pPr marL="319143" lvl="1" indent="-159571" algn="l">
              <a:lnSpc>
                <a:spcPts val="1699"/>
              </a:lnSpc>
              <a:spcBef>
                <a:spcPct val="0"/>
              </a:spcBef>
              <a:buFont typeface="Arial"/>
              <a:buChar char="•"/>
            </a:pPr>
            <a:r>
              <a:rPr lang="en-US" sz="1478" spc="-70" dirty="0">
                <a:solidFill>
                  <a:srgbClr val="000000"/>
                </a:solidFill>
                <a:latin typeface="Childos Arabic"/>
                <a:ea typeface="Childos Arabic"/>
                <a:cs typeface="Childos Arabic"/>
                <a:sym typeface="Childos Arabic"/>
              </a:rPr>
              <a:t>Global supply chain</a:t>
            </a:r>
          </a:p>
          <a:p>
            <a:pPr marL="319143" lvl="1" indent="-159571" algn="l">
              <a:lnSpc>
                <a:spcPts val="1699"/>
              </a:lnSpc>
              <a:spcBef>
                <a:spcPct val="0"/>
              </a:spcBef>
              <a:buFont typeface="Arial"/>
              <a:buChar char="•"/>
            </a:pPr>
            <a:r>
              <a:rPr lang="en-US" sz="1478" spc="-70" dirty="0">
                <a:solidFill>
                  <a:srgbClr val="000000"/>
                </a:solidFill>
                <a:latin typeface="Childos Arabic"/>
                <a:ea typeface="Childos Arabic"/>
                <a:cs typeface="Childos Arabic"/>
                <a:sym typeface="Childos Arabic"/>
              </a:rPr>
              <a:t>Imports and exports</a:t>
            </a:r>
          </a:p>
          <a:p>
            <a:pPr marL="319143" lvl="1" indent="-159571" algn="l">
              <a:lnSpc>
                <a:spcPts val="1699"/>
              </a:lnSpc>
              <a:spcBef>
                <a:spcPct val="0"/>
              </a:spcBef>
              <a:buFont typeface="Arial"/>
              <a:buChar char="•"/>
            </a:pPr>
            <a:r>
              <a:rPr lang="en-US" sz="1478" spc="-70" dirty="0">
                <a:solidFill>
                  <a:srgbClr val="000000"/>
                </a:solidFill>
                <a:latin typeface="Childos Arabic"/>
                <a:ea typeface="Childos Arabic"/>
                <a:cs typeface="Childos Arabic"/>
                <a:sym typeface="Childos Arabic"/>
              </a:rPr>
              <a:t>Fairtrade</a:t>
            </a:r>
          </a:p>
        </p:txBody>
      </p:sp>
      <p:sp>
        <p:nvSpPr>
          <p:cNvPr id="39" name="Freeform 7">
            <a:extLst>
              <a:ext uri="{FF2B5EF4-FFF2-40B4-BE49-F238E27FC236}">
                <a16:creationId xmlns:a16="http://schemas.microsoft.com/office/drawing/2014/main" id="{C5A36BEA-FDD6-7A57-857C-7B6F9B0BDA40}"/>
              </a:ext>
            </a:extLst>
          </p:cNvPr>
          <p:cNvSpPr/>
          <p:nvPr/>
        </p:nvSpPr>
        <p:spPr>
          <a:xfrm>
            <a:off x="4110616" y="1059249"/>
            <a:ext cx="3246975" cy="2500831"/>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9"/>
                </a:ext>
              </a:extLst>
            </a:blip>
            <a:stretch>
              <a:fillRect b="-9762"/>
            </a:stretch>
          </a:blipFill>
        </p:spPr>
        <p:txBody>
          <a:bodyPr/>
          <a:lstStyle/>
          <a:p>
            <a:endParaRPr lang="en-GB" dirty="0">
              <a:latin typeface="Childos Arabic" panose="020B0604020202020204" charset="-78"/>
              <a:cs typeface="Childos Arabic" panose="020B0604020202020204" charset="-78"/>
            </a:endParaRPr>
          </a:p>
          <a:p>
            <a:r>
              <a:rPr lang="en-GB" dirty="0">
                <a:latin typeface="Childos Arabic" panose="020B0604020202020204" charset="-78"/>
                <a:cs typeface="Childos Arabic" panose="020B0604020202020204" charset="-78"/>
              </a:rPr>
              <a:t>Ostinato</a:t>
            </a:r>
          </a:p>
          <a:p>
            <a:pPr marL="285750" indent="-285750">
              <a:buFont typeface="Arial" panose="020B0604020202020204" pitchFamily="34" charset="0"/>
              <a:buChar char="•"/>
            </a:pPr>
            <a:r>
              <a:rPr lang="en-GB" sz="1400" dirty="0">
                <a:latin typeface="Childos Arabic" panose="020B0604020202020204" charset="-78"/>
                <a:cs typeface="Childos Arabic" panose="020B0604020202020204" charset="-78"/>
              </a:rPr>
              <a:t>To know the term ‘ostinato’ and ‘riff’ through listening</a:t>
            </a:r>
          </a:p>
          <a:p>
            <a:pPr marL="285750" indent="-285750">
              <a:buFont typeface="Arial" panose="020B0604020202020204" pitchFamily="34" charset="0"/>
              <a:buChar char="•"/>
            </a:pPr>
            <a:r>
              <a:rPr lang="en-GB" sz="1400" dirty="0">
                <a:latin typeface="Childos Arabic" panose="020B0604020202020204" charset="-78"/>
                <a:cs typeface="Childos Arabic" panose="020B0604020202020204" charset="-78"/>
              </a:rPr>
              <a:t>To know how to compose a 4-8 beat vocal ostinato</a:t>
            </a:r>
          </a:p>
          <a:p>
            <a:pPr marL="285750" indent="-285750">
              <a:buFont typeface="Arial" panose="020B0604020202020204" pitchFamily="34" charset="0"/>
              <a:buChar char="•"/>
            </a:pPr>
            <a:r>
              <a:rPr lang="en-GB" sz="1400" dirty="0">
                <a:latin typeface="Childos Arabic" panose="020B0604020202020204" charset="-78"/>
                <a:cs typeface="Childos Arabic" panose="020B0604020202020204" charset="-78"/>
              </a:rPr>
              <a:t>To know the term ‘layering’ in music</a:t>
            </a:r>
          </a:p>
          <a:p>
            <a:pPr marL="285750" indent="-285750">
              <a:buFont typeface="Arial" panose="020B0604020202020204" pitchFamily="34" charset="0"/>
              <a:buChar char="•"/>
            </a:pPr>
            <a:r>
              <a:rPr lang="en-GB" sz="1400" dirty="0">
                <a:latin typeface="Childos Arabic" panose="020B0604020202020204" charset="-78"/>
                <a:cs typeface="Childos Arabic" panose="020B0604020202020204" charset="-78"/>
              </a:rPr>
              <a:t>To know how to compose a rhythmic ostinato using stave notation and instruments.</a:t>
            </a:r>
          </a:p>
          <a:p>
            <a:endParaRPr lang="en-GB" sz="2400" dirty="0">
              <a:latin typeface="Abadi" panose="020B0604020104020204" pitchFamily="34" charset="0"/>
            </a:endParaRPr>
          </a:p>
        </p:txBody>
      </p:sp>
      <p:sp>
        <p:nvSpPr>
          <p:cNvPr id="42" name="TextBox 41">
            <a:extLst>
              <a:ext uri="{FF2B5EF4-FFF2-40B4-BE49-F238E27FC236}">
                <a16:creationId xmlns:a16="http://schemas.microsoft.com/office/drawing/2014/main" id="{06649A4A-8597-A62B-E19E-341A74998DAD}"/>
              </a:ext>
            </a:extLst>
          </p:cNvPr>
          <p:cNvSpPr txBox="1"/>
          <p:nvPr/>
        </p:nvSpPr>
        <p:spPr>
          <a:xfrm>
            <a:off x="79047" y="4299091"/>
            <a:ext cx="2789228" cy="29392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pricots" pitchFamily="50" charset="0"/>
              </a:rPr>
              <a:t>Created and Loved by God</a:t>
            </a:r>
          </a:p>
          <a:p>
            <a:pPr lvl="0">
              <a:defRPr/>
            </a:pPr>
            <a:r>
              <a:rPr lang="en-US" sz="1300" dirty="0">
                <a:latin typeface="Abadi" panose="020B0604020104020204" pitchFamily="34" charset="0"/>
              </a:rPr>
              <a:t>We will be looking at: </a:t>
            </a:r>
          </a:p>
          <a:p>
            <a:pPr marL="285750" lvl="0" indent="-285750">
              <a:buFont typeface="Arial" panose="020B0604020202020204" pitchFamily="34" charset="0"/>
              <a:buChar char="•"/>
              <a:defRPr/>
            </a:pPr>
            <a:r>
              <a:rPr lang="en-US" sz="1300" dirty="0">
                <a:latin typeface="Abadi" panose="020B0604020104020204" pitchFamily="34" charset="0"/>
              </a:rPr>
              <a:t>Understanding our emotional changes and strategies we can use to help control them.</a:t>
            </a:r>
          </a:p>
          <a:p>
            <a:pPr marL="285750" lvl="0" indent="-285750">
              <a:buFont typeface="Arial" panose="020B0604020202020204" pitchFamily="34" charset="0"/>
              <a:buChar char="•"/>
              <a:defRPr/>
            </a:pPr>
            <a:r>
              <a:rPr lang="en-US" sz="1300" dirty="0">
                <a:latin typeface="Abadi" panose="020B0604020104020204" pitchFamily="34" charset="0"/>
              </a:rPr>
              <a:t>Understanding the feelings of loss through death and knowing how new life is created in our lesson on Making Babies</a:t>
            </a:r>
          </a:p>
          <a:p>
            <a:pPr marL="285750" lvl="0" indent="-285750">
              <a:buFont typeface="Arial" panose="020B0604020202020204" pitchFamily="34" charset="0"/>
              <a:buChar char="•"/>
              <a:defRPr/>
            </a:pPr>
            <a:r>
              <a:rPr lang="en-US" sz="1300" dirty="0">
                <a:solidFill>
                  <a:prstClr val="black"/>
                </a:solidFill>
                <a:latin typeface="Abadi" panose="020B0604020104020204" pitchFamily="34" charset="0"/>
              </a:rPr>
              <a:t>Understanding </a:t>
            </a:r>
            <a:r>
              <a:rPr lang="en-GB" sz="1300" dirty="0">
                <a:solidFill>
                  <a:prstClr val="black"/>
                </a:solidFill>
                <a:latin typeface="Abadi" panose="020B0604020104020204" pitchFamily="34" charset="0"/>
              </a:rPr>
              <a:t>how to stay safe online particularly knowing what to do if we come across age-inappropriate content, such as pornography. </a:t>
            </a:r>
            <a:endParaRPr kumimoji="0" lang="en-GB" sz="1300" i="0" u="none" strike="noStrike" kern="1200" cap="none" spc="0" normalizeH="0" baseline="0" noProof="0" dirty="0">
              <a:ln>
                <a:noFill/>
              </a:ln>
              <a:solidFill>
                <a:prstClr val="black"/>
              </a:solidFill>
              <a:effectLst/>
              <a:uLnTx/>
              <a:uFillTx/>
              <a:latin typeface="Abadi" panose="020B0604020104020204" pitchFamily="34" charset="0"/>
            </a:endParaRPr>
          </a:p>
        </p:txBody>
      </p:sp>
      <p:pic>
        <p:nvPicPr>
          <p:cNvPr id="43" name="Picture 42">
            <a:extLst>
              <a:ext uri="{FF2B5EF4-FFF2-40B4-BE49-F238E27FC236}">
                <a16:creationId xmlns:a16="http://schemas.microsoft.com/office/drawing/2014/main" id="{76386893-1CD7-D74F-2767-9E1D9E532EB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58143" y="4299857"/>
            <a:ext cx="3775075" cy="3256643"/>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F7CBDE7F-F263-B4FB-8C35-E32A6DBF526B}"/>
              </a:ext>
            </a:extLst>
          </p:cNvPr>
          <p:cNvSpPr txBox="1"/>
          <p:nvPr/>
        </p:nvSpPr>
        <p:spPr>
          <a:xfrm>
            <a:off x="2786511" y="4602222"/>
            <a:ext cx="3924753" cy="2523768"/>
          </a:xfrm>
          <a:prstGeom prst="rect">
            <a:avLst/>
          </a:prstGeom>
          <a:noFill/>
        </p:spPr>
        <p:txBody>
          <a:bodyPr wrap="square">
            <a:spAutoFit/>
          </a:bodyPr>
          <a:lstStyle/>
          <a:p>
            <a:pPr algn="ctr">
              <a:buNone/>
            </a:pPr>
            <a:r>
              <a:rPr lang="en-GB" dirty="0">
                <a:effectLst/>
                <a:latin typeface="Apricots" pitchFamily="50" charset="0"/>
                <a:ea typeface="Calibri" panose="020F0502020204030204" pitchFamily="34" charset="0"/>
                <a:cs typeface="Arial" panose="020B0604020202020204" pitchFamily="34" charset="0"/>
              </a:rPr>
              <a:t>Computing Systems and Networks</a:t>
            </a:r>
          </a:p>
          <a:p>
            <a:pPr>
              <a:buNone/>
            </a:pPr>
            <a:endParaRPr lang="en-GB" sz="1200" dirty="0">
              <a:effectLst/>
              <a:latin typeface="Apricots" pitchFamily="50" charset="0"/>
              <a:ea typeface="Calibri" panose="020F0502020204030204" pitchFamily="34" charset="0"/>
              <a:cs typeface="Arial" panose="020B0604020202020204" pitchFamily="34" charset="0"/>
            </a:endParaRPr>
          </a:p>
          <a:p>
            <a:pPr marL="171450" indent="-171450" algn="l">
              <a:buFont typeface="Arial" panose="020B0604020202020204" pitchFamily="34" charset="0"/>
              <a:buChar char="•"/>
            </a:pPr>
            <a:r>
              <a:rPr lang="en-GB" sz="1600" b="0" i="0" dirty="0">
                <a:solidFill>
                  <a:srgbClr val="222222"/>
                </a:solidFill>
                <a:effectLst/>
                <a:latin typeface="Childos Arabic" panose="020B0604020202020204" charset="-78"/>
                <a:cs typeface="Childos Arabic" panose="020B0604020202020204" charset="-78"/>
              </a:rPr>
              <a:t>Explain that codes can be used for a number of different reasons and decode messages.</a:t>
            </a:r>
          </a:p>
          <a:p>
            <a:pPr marL="171450" indent="-171450" algn="l">
              <a:buFont typeface="Arial" panose="020B0604020202020204" pitchFamily="34" charset="0"/>
              <a:buChar char="•"/>
            </a:pPr>
            <a:r>
              <a:rPr lang="en-GB" sz="1600" b="0" i="0" dirty="0">
                <a:solidFill>
                  <a:srgbClr val="222222"/>
                </a:solidFill>
                <a:effectLst/>
                <a:latin typeface="Childos Arabic" panose="020B0604020202020204" charset="-78"/>
                <a:cs typeface="Childos Arabic" panose="020B0604020202020204" charset="-78"/>
              </a:rPr>
              <a:t>Explain how to ensure a password is secure and how this works.</a:t>
            </a:r>
          </a:p>
          <a:p>
            <a:pPr marL="171450" indent="-171450" algn="l">
              <a:buFont typeface="Arial" panose="020B0604020202020204" pitchFamily="34" charset="0"/>
              <a:buChar char="•"/>
            </a:pPr>
            <a:r>
              <a:rPr lang="en-GB" sz="1600" b="0" i="0" dirty="0">
                <a:solidFill>
                  <a:srgbClr val="222222"/>
                </a:solidFill>
                <a:effectLst/>
                <a:latin typeface="Childos Arabic" panose="020B0604020202020204" charset="-78"/>
                <a:cs typeface="Childos Arabic" panose="020B0604020202020204" charset="-78"/>
              </a:rPr>
              <a:t>Explain the importance of historical figures and their contribution towards computer science.</a:t>
            </a:r>
          </a:p>
        </p:txBody>
      </p:sp>
      <p:sp>
        <p:nvSpPr>
          <p:cNvPr id="46" name="Freeform 3">
            <a:extLst>
              <a:ext uri="{FF2B5EF4-FFF2-40B4-BE49-F238E27FC236}">
                <a16:creationId xmlns:a16="http://schemas.microsoft.com/office/drawing/2014/main" id="{6D588802-E09F-39E7-F7BE-46C7669E0EBF}"/>
              </a:ext>
            </a:extLst>
          </p:cNvPr>
          <p:cNvSpPr/>
          <p:nvPr/>
        </p:nvSpPr>
        <p:spPr>
          <a:xfrm>
            <a:off x="4158255" y="358966"/>
            <a:ext cx="1981111" cy="521615"/>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7" name="TextBox 24">
            <a:extLst>
              <a:ext uri="{FF2B5EF4-FFF2-40B4-BE49-F238E27FC236}">
                <a16:creationId xmlns:a16="http://schemas.microsoft.com/office/drawing/2014/main" id="{9425B76C-19C9-962A-B4E3-F1C221904BA1}"/>
              </a:ext>
            </a:extLst>
          </p:cNvPr>
          <p:cNvSpPr txBox="1"/>
          <p:nvPr/>
        </p:nvSpPr>
        <p:spPr>
          <a:xfrm>
            <a:off x="4268867" y="390125"/>
            <a:ext cx="1166440" cy="525785"/>
          </a:xfrm>
          <a:prstGeom prst="rect">
            <a:avLst/>
          </a:prstGeom>
        </p:spPr>
        <p:txBody>
          <a:bodyPr lIns="0" tIns="0" rIns="0" bIns="0" rtlCol="0" anchor="t">
            <a:spAutoFit/>
          </a:bodyPr>
          <a:lstStyle/>
          <a:p>
            <a:pPr algn="ctr">
              <a:lnSpc>
                <a:spcPts val="4060"/>
              </a:lnSpc>
            </a:pPr>
            <a:r>
              <a:rPr lang="en-US" sz="2900" dirty="0">
                <a:solidFill>
                  <a:srgbClr val="000000"/>
                </a:solidFill>
                <a:latin typeface="Modern Love"/>
                <a:ea typeface="Childos Arabic"/>
                <a:cs typeface="Childos Arabic"/>
                <a:sym typeface="Childos Arabic"/>
              </a:rPr>
              <a:t>Music </a:t>
            </a:r>
            <a:endParaRPr lang="en-US" sz="2900" dirty="0">
              <a:solidFill>
                <a:srgbClr val="000000"/>
              </a:solidFill>
              <a:latin typeface="Modern Love"/>
              <a:ea typeface="Childos Arabic"/>
              <a:cs typeface="Childos Arabic"/>
            </a:endParaRPr>
          </a:p>
        </p:txBody>
      </p:sp>
      <p:sp>
        <p:nvSpPr>
          <p:cNvPr id="48" name="Freeform 8">
            <a:extLst>
              <a:ext uri="{FF2B5EF4-FFF2-40B4-BE49-F238E27FC236}">
                <a16:creationId xmlns:a16="http://schemas.microsoft.com/office/drawing/2014/main" id="{441347DA-BB7D-6444-F0CD-D873A020D9C3}"/>
              </a:ext>
            </a:extLst>
          </p:cNvPr>
          <p:cNvSpPr/>
          <p:nvPr/>
        </p:nvSpPr>
        <p:spPr>
          <a:xfrm>
            <a:off x="7426515" y="642834"/>
            <a:ext cx="3327816" cy="3021001"/>
          </a:xfrm>
          <a:custGeom>
            <a:avLst/>
            <a:gdLst/>
            <a:ahLst/>
            <a:cxnLst/>
            <a:rect l="l" t="t" r="r" b="b"/>
            <a:pathLst>
              <a:path w="3550659" h="4209166">
                <a:moveTo>
                  <a:pt x="0" y="0"/>
                </a:moveTo>
                <a:lnTo>
                  <a:pt x="3550658" y="0"/>
                </a:lnTo>
                <a:lnTo>
                  <a:pt x="3550658" y="4209166"/>
                </a:lnTo>
                <a:lnTo>
                  <a:pt x="0" y="4209166"/>
                </a:lnTo>
                <a:lnTo>
                  <a:pt x="0" y="0"/>
                </a:lnTo>
                <a:close/>
              </a:path>
            </a:pathLst>
          </a:custGeom>
          <a:blipFill>
            <a:blip>
              <a:extLst>
                <a:ext uri="{96DAC541-7B7A-43D3-8B79-37D633B846F1}">
                  <asvg:svgBlip xmlns:asvg="http://schemas.microsoft.com/office/drawing/2016/SVG/main" r:embed="rId10"/>
                </a:ext>
              </a:extLst>
            </a:blip>
            <a:stretch>
              <a:fillRect l="-1763" b="-41782"/>
            </a:stretch>
          </a:blipFill>
        </p:spPr>
        <p:txBody>
          <a:bodyPr lIns="91440" tIns="45720" rIns="91440" bIns="45720" anchor="t"/>
          <a:lstStyle/>
          <a:p>
            <a:r>
              <a:rPr lang="en-GB" sz="1600" dirty="0">
                <a:latin typeface="Childos Arabic"/>
                <a:cs typeface="Childos Arabic"/>
              </a:rPr>
              <a:t>In Hockey we will learn:</a:t>
            </a:r>
            <a:endParaRPr lang="en-GB" sz="1600" dirty="0">
              <a:latin typeface="Childos Arabic"/>
              <a:ea typeface="Calibri"/>
              <a:cs typeface="Childos Arabic"/>
            </a:endParaRPr>
          </a:p>
          <a:p>
            <a:pPr marL="285750" indent="-285750">
              <a:buFont typeface="Arial"/>
              <a:buChar char="•"/>
            </a:pPr>
            <a:r>
              <a:rPr lang="en-GB" sz="1600" dirty="0">
                <a:ea typeface="+mn-lt"/>
                <a:cs typeface="+mn-lt"/>
              </a:rPr>
              <a:t>To dribble the ball with control and change direction effectively</a:t>
            </a:r>
          </a:p>
          <a:p>
            <a:pPr marL="285750" indent="-285750">
              <a:buFont typeface="Arial"/>
              <a:buChar char="•"/>
            </a:pPr>
            <a:r>
              <a:rPr lang="en-GB" sz="1600" dirty="0">
                <a:ea typeface="+mn-lt"/>
                <a:cs typeface="+mn-lt"/>
              </a:rPr>
              <a:t>To pass and receive the ball accurately while moving.</a:t>
            </a:r>
          </a:p>
          <a:p>
            <a:pPr marL="285750" indent="-285750">
              <a:buFont typeface="Arial"/>
              <a:buChar char="•"/>
            </a:pPr>
            <a:r>
              <a:rPr lang="en-GB" sz="1600" dirty="0">
                <a:ea typeface="+mn-lt"/>
                <a:cs typeface="+mn-lt"/>
              </a:rPr>
              <a:t>To use space and movement to create attacking opportunities.</a:t>
            </a:r>
          </a:p>
          <a:p>
            <a:pPr marL="285750" indent="-285750">
              <a:buFont typeface="Arial"/>
              <a:buChar char="•"/>
            </a:pPr>
            <a:r>
              <a:rPr lang="en-GB" sz="1600" dirty="0">
                <a:ea typeface="+mn-lt"/>
                <a:cs typeface="+mn-lt"/>
              </a:rPr>
              <a:t>To defend effectively by marking, intercepting and tackling safely.</a:t>
            </a:r>
          </a:p>
          <a:p>
            <a:pPr marL="285750" indent="-285750">
              <a:buFont typeface="Arial"/>
              <a:buChar char="•"/>
            </a:pPr>
            <a:r>
              <a:rPr lang="en-GB" sz="1600" dirty="0">
                <a:ea typeface="+mn-lt"/>
                <a:cs typeface="+mn-lt"/>
              </a:rPr>
              <a:t>To apply attacking and defending skills effectively in a competitive game.</a:t>
            </a:r>
            <a:endParaRPr lang="en-GB" sz="1600" dirty="0">
              <a:ea typeface="Calibri"/>
              <a:cs typeface="Calibri"/>
            </a:endParaRPr>
          </a:p>
        </p:txBody>
      </p:sp>
      <p:sp>
        <p:nvSpPr>
          <p:cNvPr id="35" name="TextBox 35"/>
          <p:cNvSpPr txBox="1"/>
          <p:nvPr/>
        </p:nvSpPr>
        <p:spPr>
          <a:xfrm>
            <a:off x="6743037" y="5830866"/>
            <a:ext cx="3775074" cy="1706236"/>
          </a:xfrm>
          <a:prstGeom prst="rect">
            <a:avLst/>
          </a:prstGeom>
        </p:spPr>
        <p:txBody>
          <a:bodyPr wrap="square" lIns="0" tIns="0" rIns="0" bIns="0" rtlCol="0" anchor="t">
            <a:spAutoFit/>
          </a:bodyPr>
          <a:lstStyle/>
          <a:p>
            <a:pPr algn="l">
              <a:lnSpc>
                <a:spcPts val="1947"/>
              </a:lnSpc>
              <a:spcBef>
                <a:spcPct val="0"/>
              </a:spcBef>
            </a:pPr>
            <a:r>
              <a:rPr lang="en-GB" sz="1600" spc="-81" dirty="0">
                <a:solidFill>
                  <a:srgbClr val="000000"/>
                </a:solidFill>
                <a:latin typeface="Childos Arabic"/>
                <a:ea typeface="Childos Arabic"/>
                <a:cs typeface="Childos Arabic"/>
                <a:sym typeface="Childos Arabic"/>
              </a:rPr>
              <a:t>We will study street art and murals, exploring their purpose and impact. Practise shading for depth, use one-point perspective, and enlarge drawings with grids. Develop accuracy in scale and proportion, choose suitable materials, and create our own graffiti tag designs, using space effectively for visual impact.</a:t>
            </a:r>
            <a:endParaRPr lang="en-US" sz="1600" spc="-81" dirty="0">
              <a:solidFill>
                <a:srgbClr val="000000"/>
              </a:solidFill>
              <a:latin typeface="Childos Arabic"/>
              <a:ea typeface="Childos Arabic"/>
              <a:cs typeface="Childos Arabic"/>
              <a:sym typeface="Childos Arabic"/>
            </a:endParaRPr>
          </a:p>
        </p:txBody>
      </p:sp>
      <p:sp>
        <p:nvSpPr>
          <p:cNvPr id="20" name="Freeform 20"/>
          <p:cNvSpPr/>
          <p:nvPr/>
        </p:nvSpPr>
        <p:spPr>
          <a:xfrm>
            <a:off x="6655705" y="4099848"/>
            <a:ext cx="4294533" cy="1401329"/>
          </a:xfrm>
          <a:custGeom>
            <a:avLst/>
            <a:gdLst/>
            <a:ahLst/>
            <a:cxnLst/>
            <a:rect l="l" t="t" r="r" b="b"/>
            <a:pathLst>
              <a:path w="3106038" h="1711145">
                <a:moveTo>
                  <a:pt x="0" y="0"/>
                </a:moveTo>
                <a:lnTo>
                  <a:pt x="3106038" y="0"/>
                </a:lnTo>
                <a:lnTo>
                  <a:pt x="3106038" y="1711144"/>
                </a:lnTo>
                <a:lnTo>
                  <a:pt x="0" y="171114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22" name="TextBox 22"/>
          <p:cNvSpPr txBox="1"/>
          <p:nvPr/>
        </p:nvSpPr>
        <p:spPr>
          <a:xfrm>
            <a:off x="6830626" y="4125490"/>
            <a:ext cx="1270907" cy="551403"/>
          </a:xfrm>
          <a:prstGeom prst="rect">
            <a:avLst/>
          </a:prstGeom>
        </p:spPr>
        <p:txBody>
          <a:bodyPr lIns="0" tIns="0" rIns="0" bIns="0" rtlCol="0" anchor="t">
            <a:spAutoFit/>
          </a:bodyPr>
          <a:lstStyle/>
          <a:p>
            <a:pPr algn="ctr">
              <a:lnSpc>
                <a:spcPts val="4060"/>
              </a:lnSpc>
            </a:pPr>
            <a:endParaRPr lang="en-US" sz="2900" dirty="0">
              <a:solidFill>
                <a:srgbClr val="000000"/>
              </a:solidFill>
              <a:latin typeface="Childos Arabic"/>
              <a:ea typeface="Childos Arabic"/>
              <a:cs typeface="Childos Arabic"/>
              <a:sym typeface="Childos Arabic"/>
            </a:endParaRPr>
          </a:p>
        </p:txBody>
      </p:sp>
      <p:sp>
        <p:nvSpPr>
          <p:cNvPr id="23" name="TextBox 23"/>
          <p:cNvSpPr txBox="1"/>
          <p:nvPr/>
        </p:nvSpPr>
        <p:spPr>
          <a:xfrm>
            <a:off x="6682984" y="4418167"/>
            <a:ext cx="2476652" cy="270606"/>
          </a:xfrm>
          <a:prstGeom prst="rect">
            <a:avLst/>
          </a:prstGeom>
        </p:spPr>
        <p:txBody>
          <a:bodyPr lIns="0" tIns="0" rIns="0" bIns="0" rtlCol="0" anchor="t">
            <a:spAutoFit/>
          </a:bodyPr>
          <a:lstStyle/>
          <a:p>
            <a:pPr algn="ctr">
              <a:lnSpc>
                <a:spcPts val="1947"/>
              </a:lnSpc>
            </a:pPr>
            <a:endParaRPr lang="en-US" sz="1693" spc="-81" dirty="0">
              <a:solidFill>
                <a:srgbClr val="000000"/>
              </a:solidFill>
              <a:latin typeface="Childos Arabic"/>
              <a:ea typeface="Childos Arabic"/>
              <a:cs typeface="Childos Arabic"/>
              <a:sym typeface="Childos Arabic"/>
            </a:endParaRPr>
          </a:p>
        </p:txBody>
      </p:sp>
      <p:sp>
        <p:nvSpPr>
          <p:cNvPr id="21" name="Freeform 21"/>
          <p:cNvSpPr/>
          <p:nvPr/>
        </p:nvSpPr>
        <p:spPr>
          <a:xfrm>
            <a:off x="9691407" y="3622379"/>
            <a:ext cx="1121012" cy="1027662"/>
          </a:xfrm>
          <a:custGeom>
            <a:avLst/>
            <a:gdLst/>
            <a:ahLst/>
            <a:cxnLst/>
            <a:rect l="l" t="t" r="r" b="b"/>
            <a:pathLst>
              <a:path w="2498500" h="2067508">
                <a:moveTo>
                  <a:pt x="0" y="0"/>
                </a:moveTo>
                <a:lnTo>
                  <a:pt x="2498500" y="0"/>
                </a:lnTo>
                <a:lnTo>
                  <a:pt x="2498500" y="2067508"/>
                </a:lnTo>
                <a:lnTo>
                  <a:pt x="0" y="2067508"/>
                </a:lnTo>
                <a:lnTo>
                  <a:pt x="0" y="0"/>
                </a:lnTo>
                <a:close/>
              </a:path>
            </a:pathLst>
          </a:custGeom>
          <a:blipFill>
            <a:blip r:embed="rId12"/>
            <a:stretch>
              <a:fillRect/>
            </a:stretch>
          </a:blipFill>
        </p:spPr>
        <p:txBody>
          <a:bodyPr/>
          <a:lstStyle/>
          <a:p>
            <a:endParaRPr lang="en-GB" dirty="0"/>
          </a:p>
        </p:txBody>
      </p:sp>
      <p:sp>
        <p:nvSpPr>
          <p:cNvPr id="44" name="TextBox 35">
            <a:extLst>
              <a:ext uri="{FF2B5EF4-FFF2-40B4-BE49-F238E27FC236}">
                <a16:creationId xmlns:a16="http://schemas.microsoft.com/office/drawing/2014/main" id="{0F24E719-35AA-4F2C-A368-D6D1260AF6AC}"/>
              </a:ext>
            </a:extLst>
          </p:cNvPr>
          <p:cNvSpPr txBox="1"/>
          <p:nvPr/>
        </p:nvSpPr>
        <p:spPr>
          <a:xfrm>
            <a:off x="6711264" y="4155608"/>
            <a:ext cx="3994689" cy="1211229"/>
          </a:xfrm>
          <a:prstGeom prst="rect">
            <a:avLst/>
          </a:prstGeom>
        </p:spPr>
        <p:txBody>
          <a:bodyPr wrap="square" lIns="0" tIns="0" rIns="0" bIns="0" rtlCol="0" anchor="t">
            <a:spAutoFit/>
          </a:bodyPr>
          <a:lstStyle/>
          <a:p>
            <a:pPr algn="l">
              <a:lnSpc>
                <a:spcPts val="1947"/>
              </a:lnSpc>
              <a:spcBef>
                <a:spcPct val="0"/>
              </a:spcBef>
            </a:pPr>
            <a:r>
              <a:rPr lang="en-GB" sz="1400" spc="-81" dirty="0">
                <a:solidFill>
                  <a:srgbClr val="000000"/>
                </a:solidFill>
                <a:latin typeface="Childos Arabic"/>
                <a:ea typeface="Childos Arabic"/>
                <a:cs typeface="Childos Arabic"/>
                <a:sym typeface="Childos Arabic"/>
              </a:rPr>
              <a:t>We will:</a:t>
            </a:r>
            <a:endParaRPr lang="en-GB" sz="1400" spc="-81" dirty="0">
              <a:solidFill>
                <a:srgbClr val="000000"/>
              </a:solidFill>
              <a:latin typeface="Childos Arabic"/>
              <a:ea typeface="Childos Arabic"/>
              <a:cs typeface="Childos Arabic"/>
            </a:endParaRPr>
          </a:p>
          <a:p>
            <a:pPr algn="l">
              <a:lnSpc>
                <a:spcPts val="1947"/>
              </a:lnSpc>
              <a:spcBef>
                <a:spcPct val="0"/>
              </a:spcBef>
            </a:pPr>
            <a:r>
              <a:rPr lang="en-GB" sz="1400" spc="-81" dirty="0">
                <a:solidFill>
                  <a:srgbClr val="000000"/>
                </a:solidFill>
                <a:latin typeface="Childos Arabic"/>
                <a:ea typeface="Childos Arabic"/>
                <a:cs typeface="Childos Arabic"/>
                <a:sym typeface="Childos Arabic"/>
              </a:rPr>
              <a:t>Know what the key personal pronouns are in Spanish.</a:t>
            </a:r>
            <a:endParaRPr lang="en-GB" sz="1400" spc="-81" dirty="0">
              <a:solidFill>
                <a:srgbClr val="000000"/>
              </a:solidFill>
              <a:latin typeface="Childos Arabic"/>
              <a:ea typeface="Childos Arabic"/>
              <a:cs typeface="Childos Arabic"/>
            </a:endParaRPr>
          </a:p>
          <a:p>
            <a:pPr algn="l">
              <a:lnSpc>
                <a:spcPts val="1947"/>
              </a:lnSpc>
              <a:spcBef>
                <a:spcPct val="0"/>
              </a:spcBef>
            </a:pPr>
            <a:r>
              <a:rPr lang="en-GB" sz="1400" spc="-81" dirty="0">
                <a:solidFill>
                  <a:srgbClr val="000000"/>
                </a:solidFill>
                <a:latin typeface="Childos Arabic"/>
                <a:ea typeface="Childos Arabic"/>
                <a:cs typeface="Childos Arabic"/>
                <a:sym typeface="Childos Arabic"/>
              </a:rPr>
              <a:t>Know what a verb is in both English and Spanish</a:t>
            </a:r>
            <a:endParaRPr lang="en-GB" sz="1400" spc="-81" dirty="0">
              <a:solidFill>
                <a:srgbClr val="000000"/>
              </a:solidFill>
              <a:latin typeface="Childos Arabic"/>
              <a:ea typeface="Childos Arabic"/>
              <a:cs typeface="Childos Arabic"/>
            </a:endParaRPr>
          </a:p>
          <a:p>
            <a:pPr algn="l">
              <a:lnSpc>
                <a:spcPts val="1947"/>
              </a:lnSpc>
              <a:spcBef>
                <a:spcPct val="0"/>
              </a:spcBef>
            </a:pPr>
            <a:r>
              <a:rPr lang="en-GB" sz="1400" spc="-81" dirty="0">
                <a:solidFill>
                  <a:srgbClr val="000000"/>
                </a:solidFill>
                <a:latin typeface="Childos Arabic"/>
                <a:ea typeface="Childos Arabic"/>
                <a:cs typeface="Childos Arabic"/>
                <a:sym typeface="Childos Arabic"/>
              </a:rPr>
              <a:t>Know how to conjugate in Spanish a regular –ER verb. –IR verb and –AR verb.</a:t>
            </a:r>
            <a:endParaRPr lang="en-GB" sz="1400" spc="-81" dirty="0">
              <a:solidFill>
                <a:srgbClr val="000000"/>
              </a:solidFill>
              <a:latin typeface="Childos Arabic"/>
              <a:ea typeface="Childos Arabic"/>
              <a:cs typeface="Childos Arabic"/>
            </a:endParaRPr>
          </a:p>
        </p:txBody>
      </p:sp>
      <p:sp>
        <p:nvSpPr>
          <p:cNvPr id="41" name="Freeform 8">
            <a:extLst>
              <a:ext uri="{FF2B5EF4-FFF2-40B4-BE49-F238E27FC236}">
                <a16:creationId xmlns:a16="http://schemas.microsoft.com/office/drawing/2014/main" id="{A58844CC-7FA3-28E9-63C1-995107588FA7}"/>
              </a:ext>
            </a:extLst>
          </p:cNvPr>
          <p:cNvSpPr/>
          <p:nvPr/>
        </p:nvSpPr>
        <p:spPr>
          <a:xfrm>
            <a:off x="6629533" y="3676211"/>
            <a:ext cx="1933390" cy="507515"/>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0" name="TextBox 26">
            <a:extLst>
              <a:ext uri="{FF2B5EF4-FFF2-40B4-BE49-F238E27FC236}">
                <a16:creationId xmlns:a16="http://schemas.microsoft.com/office/drawing/2014/main" id="{800DF060-A4DA-E859-ED1F-18C2489DFBEB}"/>
              </a:ext>
            </a:extLst>
          </p:cNvPr>
          <p:cNvSpPr txBox="1"/>
          <p:nvPr/>
        </p:nvSpPr>
        <p:spPr>
          <a:xfrm>
            <a:off x="6671740" y="3664331"/>
            <a:ext cx="1801433" cy="525785"/>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Modern Love"/>
                <a:ea typeface="Childos Arabic"/>
                <a:cs typeface="Childos Arabic"/>
                <a:sym typeface="Childos Arabic"/>
              </a:rPr>
              <a:t>Spanish</a:t>
            </a:r>
            <a:endParaRPr lang="en-US" sz="2900" dirty="0">
              <a:solidFill>
                <a:srgbClr val="000000"/>
              </a:solidFill>
              <a:latin typeface="Modern Love"/>
              <a:ea typeface="Childos Arabic"/>
              <a:cs typeface="Childos Arabic"/>
            </a:endParaRPr>
          </a:p>
        </p:txBody>
      </p:sp>
      <p:grpSp>
        <p:nvGrpSpPr>
          <p:cNvPr id="32" name="Group 32"/>
          <p:cNvGrpSpPr/>
          <p:nvPr/>
        </p:nvGrpSpPr>
        <p:grpSpPr>
          <a:xfrm rot="795463">
            <a:off x="6907434" y="5300345"/>
            <a:ext cx="1978058" cy="485068"/>
            <a:chOff x="10568" y="23602"/>
            <a:chExt cx="2122922" cy="646759"/>
          </a:xfrm>
        </p:grpSpPr>
        <p:sp>
          <p:nvSpPr>
            <p:cNvPr id="33" name="Freeform 33"/>
            <p:cNvSpPr/>
            <p:nvPr/>
          </p:nvSpPr>
          <p:spPr>
            <a:xfrm rot="20860880">
              <a:off x="10568" y="91196"/>
              <a:ext cx="2122922" cy="557265"/>
            </a:xfrm>
            <a:custGeom>
              <a:avLst/>
              <a:gdLst/>
              <a:ahLst/>
              <a:cxnLst/>
              <a:rect l="l" t="t" r="r" b="b"/>
              <a:pathLst>
                <a:path w="2122922" h="557267">
                  <a:moveTo>
                    <a:pt x="0" y="0"/>
                  </a:moveTo>
                  <a:lnTo>
                    <a:pt x="2122922" y="0"/>
                  </a:lnTo>
                  <a:lnTo>
                    <a:pt x="2122922" y="557267"/>
                  </a:lnTo>
                  <a:lnTo>
                    <a:pt x="0" y="55726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4" name="TextBox 34"/>
            <p:cNvSpPr txBox="1"/>
            <p:nvPr/>
          </p:nvSpPr>
          <p:spPr>
            <a:xfrm rot="20287035">
              <a:off x="701472" y="23602"/>
              <a:ext cx="703262" cy="646759"/>
            </a:xfrm>
            <a:prstGeom prst="rect">
              <a:avLst/>
            </a:prstGeom>
          </p:spPr>
          <p:txBody>
            <a:bodyPr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Art</a:t>
              </a:r>
            </a:p>
          </p:txBody>
        </p:sp>
      </p:grpSp>
      <p:pic>
        <p:nvPicPr>
          <p:cNvPr id="5" name="Picture 4">
            <a:extLst>
              <a:ext uri="{FF2B5EF4-FFF2-40B4-BE49-F238E27FC236}">
                <a16:creationId xmlns:a16="http://schemas.microsoft.com/office/drawing/2014/main" id="{46B42B2F-BC98-3784-88D9-EAEE6C557C5C}"/>
              </a:ext>
            </a:extLst>
          </p:cNvPr>
          <p:cNvPicPr>
            <a:picLocks noChangeAspect="1"/>
          </p:cNvPicPr>
          <p:nvPr/>
        </p:nvPicPr>
        <p:blipFill>
          <a:blip r:embed="rId13"/>
          <a:stretch>
            <a:fillRect/>
          </a:stretch>
        </p:blipFill>
        <p:spPr>
          <a:xfrm>
            <a:off x="2863015" y="3002966"/>
            <a:ext cx="1146736" cy="76835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EC72A5CD1F3B428CA61C2F075809FA" ma:contentTypeVersion="11" ma:contentTypeDescription="Create a new document." ma:contentTypeScope="" ma:versionID="773fcb41b80e4a21a92703eaed14419a">
  <xsd:schema xmlns:xsd="http://www.w3.org/2001/XMLSchema" xmlns:xs="http://www.w3.org/2001/XMLSchema" xmlns:p="http://schemas.microsoft.com/office/2006/metadata/properties" xmlns:ns2="87fbf535-62f4-4f73-8e4e-90631a6611da" xmlns:ns3="f0f4da6c-3674-4c9c-a6da-79b4cac209cf" targetNamespace="http://schemas.microsoft.com/office/2006/metadata/properties" ma:root="true" ma:fieldsID="5060a4bb48387286f81cc3af7d5f7e9c" ns2:_="" ns3:_="">
    <xsd:import namespace="87fbf535-62f4-4f73-8e4e-90631a6611da"/>
    <xsd:import namespace="f0f4da6c-3674-4c9c-a6da-79b4cac2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f535-62f4-4f73-8e4e-90631a6611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d155f58-06c7-482a-be83-bba02eae4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f4da6c-3674-4c9c-a6da-79b4cac209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df0ba9e-1c47-4861-a527-08820e4a25dc}" ma:internalName="TaxCatchAll" ma:showField="CatchAllData" ma:web="f0f4da6c-3674-4c9c-a6da-79b4cac2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f4da6c-3674-4c9c-a6da-79b4cac209cf" xsi:nil="true"/>
    <lcf76f155ced4ddcb4097134ff3c332f xmlns="87fbf535-62f4-4f73-8e4e-90631a6611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BF6309C-8EC5-412D-8728-11C05EC2B6E1}"/>
</file>

<file path=customXml/itemProps2.xml><?xml version="1.0" encoding="utf-8"?>
<ds:datastoreItem xmlns:ds="http://schemas.openxmlformats.org/officeDocument/2006/customXml" ds:itemID="{761EC3DF-AA9D-4C13-AED5-5FC75C593786}"/>
</file>

<file path=customXml/itemProps3.xml><?xml version="1.0" encoding="utf-8"?>
<ds:datastoreItem xmlns:ds="http://schemas.openxmlformats.org/officeDocument/2006/customXml" ds:itemID="{37AF2194-0A9D-472E-94C7-68E4180EA1CD}"/>
</file>

<file path=docProps/app.xml><?xml version="1.0" encoding="utf-8"?>
<Properties xmlns="http://schemas.openxmlformats.org/officeDocument/2006/extended-properties" xmlns:vt="http://schemas.openxmlformats.org/officeDocument/2006/docPropsVTypes">
  <TotalTime>903</TotalTime>
  <Words>690</Words>
  <Application>Microsoft Office PowerPoint</Application>
  <PresentationFormat>Custom</PresentationFormat>
  <Paragraphs>73</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SUMMER TEMPLATE</dc:title>
  <dc:creator>Suzanne Cattigan</dc:creator>
  <cp:lastModifiedBy>Suzanne Cattigan</cp:lastModifiedBy>
  <cp:revision>43</cp:revision>
  <cp:lastPrinted>2025-07-21T07:10:37Z</cp:lastPrinted>
  <dcterms:created xsi:type="dcterms:W3CDTF">2006-08-16T00:00:00Z</dcterms:created>
  <dcterms:modified xsi:type="dcterms:W3CDTF">2026-09-08T15:51:10Z</dcterms:modified>
  <dc:identifier>DAGtxmq4PrI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0x010100B4EC72A5CD1F3B428CA61C2F075809FA</vt:lpwstr>
  </property>
</Properties>
</file>