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6" r:id="rId2"/>
    <p:sldId id="257" r:id="rId3"/>
  </p:sldIdLst>
  <p:sldSz cx="7556500" cy="10693400"/>
  <p:notesSz cx="6858000" cy="9144000"/>
  <p:embeddedFontLst>
    <p:embeddedFont>
      <p:font typeface="Apricots" panose="020B0604020202020204" charset="0"/>
      <p:regular r:id="rId5"/>
    </p:embeddedFont>
    <p:embeddedFont>
      <p:font typeface="Lovelace" panose="020B0604020202020204" charset="0"/>
      <p:regular r:id="rId6"/>
    </p:embeddedFont>
    <p:embeddedFont>
      <p:font typeface="Roboto" panose="02000000000000000000" pitchFamily="2" charset="0"/>
      <p:regular r:id="rId7"/>
      <p:bold r:id="rId8"/>
      <p:italic r:id="rId9"/>
      <p:boldItalic r:id="rId10"/>
    </p:embeddedFont>
    <p:embeddedFont>
      <p:font typeface="Roboto Bold" panose="02000000000000000000" pitchFamily="2" charset="0"/>
      <p:regular r:id="rId11"/>
      <p:bold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ED5A17-5598-D1C1-796D-A44980022B4F}" v="161" dt="2026-09-07T15:48:17.329"/>
    <p1510:client id="{644C6D00-A623-7407-E683-7CFDA0BD6B58}" v="6" dt="2026-09-08T15:43:04.4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8" d="100"/>
          <a:sy n="68" d="100"/>
        </p:scale>
        <p:origin x="310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font" Target="fonts/font3.fntdata"/><Relationship Id="rId12" Type="http://schemas.openxmlformats.org/officeDocument/2006/relationships/font" Target="fonts/font8.fntdata"/><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theme" Target="theme/theme1.xml"/><Relationship Id="rId10" Type="http://schemas.openxmlformats.org/officeDocument/2006/relationships/font" Target="fonts/font6.fntdata"/><Relationship Id="rId19" Type="http://schemas.openxmlformats.org/officeDocument/2006/relationships/customXml" Target="../customXml/item1.xml"/><Relationship Id="rId4" Type="http://schemas.openxmlformats.org/officeDocument/2006/relationships/notesMaster" Target="notesMasters/notesMaster1.xml"/><Relationship Id="rId9" Type="http://schemas.openxmlformats.org/officeDocument/2006/relationships/font" Target="fonts/font5.fntdata"/><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zanne Cattigan" userId="S::suzanne.cattigan@st-margaretclitherow.nottingham.sch.uk::dedf7274-b13c-4ccc-b228-a7fac84721c6" providerId="AD" clId="Web-{644C6D00-A623-7407-E683-7CFDA0BD6B58}"/>
    <pc:docChg chg="modSld">
      <pc:chgData name="Suzanne Cattigan" userId="S::suzanne.cattigan@st-margaretclitherow.nottingham.sch.uk::dedf7274-b13c-4ccc-b228-a7fac84721c6" providerId="AD" clId="Web-{644C6D00-A623-7407-E683-7CFDA0BD6B58}" dt="2026-09-08T15:43:03.602" v="3" actId="20577"/>
      <pc:docMkLst>
        <pc:docMk/>
      </pc:docMkLst>
      <pc:sldChg chg="modSp">
        <pc:chgData name="Suzanne Cattigan" userId="S::suzanne.cattigan@st-margaretclitherow.nottingham.sch.uk::dedf7274-b13c-4ccc-b228-a7fac84721c6" providerId="AD" clId="Web-{644C6D00-A623-7407-E683-7CFDA0BD6B58}" dt="2026-09-08T15:43:03.602" v="3" actId="20577"/>
        <pc:sldMkLst>
          <pc:docMk/>
          <pc:sldMk cId="0" sldId="256"/>
        </pc:sldMkLst>
        <pc:spChg chg="mod">
          <ac:chgData name="Suzanne Cattigan" userId="S::suzanne.cattigan@st-margaretclitherow.nottingham.sch.uk::dedf7274-b13c-4ccc-b228-a7fac84721c6" providerId="AD" clId="Web-{644C6D00-A623-7407-E683-7CFDA0BD6B58}" dt="2026-09-08T15:43:03.602" v="3" actId="20577"/>
          <ac:spMkLst>
            <pc:docMk/>
            <pc:sldMk cId="0" sldId="256"/>
            <ac:spMk id="22" creationId="{00000000-0000-0000-0000-000000000000}"/>
          </ac:spMkLst>
        </pc:spChg>
      </pc:sldChg>
    </pc:docChg>
  </pc:docChgLst>
  <pc:docChgLst>
    <pc:chgData name="Suzanne Cattigan" userId="S::suzanne.cattigan@st-margaretclitherow.nottingham.sch.uk::dedf7274-b13c-4ccc-b228-a7fac84721c6" providerId="AD" clId="Web-{30ED5A17-5598-D1C1-796D-A44980022B4F}"/>
    <pc:docChg chg="modSld">
      <pc:chgData name="Suzanne Cattigan" userId="S::suzanne.cattigan@st-margaretclitherow.nottingham.sch.uk::dedf7274-b13c-4ccc-b228-a7fac84721c6" providerId="AD" clId="Web-{30ED5A17-5598-D1C1-796D-A44980022B4F}" dt="2026-09-07T15:48:17.313" v="88" actId="20577"/>
      <pc:docMkLst>
        <pc:docMk/>
      </pc:docMkLst>
      <pc:sldChg chg="modSp">
        <pc:chgData name="Suzanne Cattigan" userId="S::suzanne.cattigan@st-margaretclitherow.nottingham.sch.uk::dedf7274-b13c-4ccc-b228-a7fac84721c6" providerId="AD" clId="Web-{30ED5A17-5598-D1C1-796D-A44980022B4F}" dt="2026-09-07T15:45:17.761" v="50" actId="1076"/>
        <pc:sldMkLst>
          <pc:docMk/>
          <pc:sldMk cId="0" sldId="256"/>
        </pc:sldMkLst>
        <pc:spChg chg="mod">
          <ac:chgData name="Suzanne Cattigan" userId="S::suzanne.cattigan@st-margaretclitherow.nottingham.sch.uk::dedf7274-b13c-4ccc-b228-a7fac84721c6" providerId="AD" clId="Web-{30ED5A17-5598-D1C1-796D-A44980022B4F}" dt="2026-09-07T15:44:00.306" v="9" actId="14100"/>
          <ac:spMkLst>
            <pc:docMk/>
            <pc:sldMk cId="0" sldId="256"/>
            <ac:spMk id="5" creationId="{00000000-0000-0000-0000-000000000000}"/>
          </ac:spMkLst>
        </pc:spChg>
        <pc:spChg chg="mod">
          <ac:chgData name="Suzanne Cattigan" userId="S::suzanne.cattigan@st-margaretclitherow.nottingham.sch.uk::dedf7274-b13c-4ccc-b228-a7fac84721c6" providerId="AD" clId="Web-{30ED5A17-5598-D1C1-796D-A44980022B4F}" dt="2026-09-07T15:44:04.712" v="10" actId="1076"/>
          <ac:spMkLst>
            <pc:docMk/>
            <pc:sldMk cId="0" sldId="256"/>
            <ac:spMk id="15" creationId="{00000000-0000-0000-0000-000000000000}"/>
          </ac:spMkLst>
        </pc:spChg>
        <pc:spChg chg="mod">
          <ac:chgData name="Suzanne Cattigan" userId="S::suzanne.cattigan@st-margaretclitherow.nottingham.sch.uk::dedf7274-b13c-4ccc-b228-a7fac84721c6" providerId="AD" clId="Web-{30ED5A17-5598-D1C1-796D-A44980022B4F}" dt="2026-09-07T15:44:10.416" v="11" actId="1076"/>
          <ac:spMkLst>
            <pc:docMk/>
            <pc:sldMk cId="0" sldId="256"/>
            <ac:spMk id="22" creationId="{00000000-0000-0000-0000-000000000000}"/>
          </ac:spMkLst>
        </pc:spChg>
        <pc:spChg chg="mod">
          <ac:chgData name="Suzanne Cattigan" userId="S::suzanne.cattigan@st-margaretclitherow.nottingham.sch.uk::dedf7274-b13c-4ccc-b228-a7fac84721c6" providerId="AD" clId="Web-{30ED5A17-5598-D1C1-796D-A44980022B4F}" dt="2026-09-07T15:45:17.761" v="50" actId="1076"/>
          <ac:spMkLst>
            <pc:docMk/>
            <pc:sldMk cId="0" sldId="256"/>
            <ac:spMk id="25" creationId="{EB92FE0E-E786-4F06-8E60-D9B0FF6986CC}"/>
          </ac:spMkLst>
        </pc:spChg>
      </pc:sldChg>
      <pc:sldChg chg="delSp modSp">
        <pc:chgData name="Suzanne Cattigan" userId="S::suzanne.cattigan@st-margaretclitherow.nottingham.sch.uk::dedf7274-b13c-4ccc-b228-a7fac84721c6" providerId="AD" clId="Web-{30ED5A17-5598-D1C1-796D-A44980022B4F}" dt="2026-09-07T15:48:17.313" v="88" actId="20577"/>
        <pc:sldMkLst>
          <pc:docMk/>
          <pc:sldMk cId="0" sldId="257"/>
        </pc:sldMkLst>
        <pc:spChg chg="del mod">
          <ac:chgData name="Suzanne Cattigan" userId="S::suzanne.cattigan@st-margaretclitherow.nottingham.sch.uk::dedf7274-b13c-4ccc-b228-a7fac84721c6" providerId="AD" clId="Web-{30ED5A17-5598-D1C1-796D-A44980022B4F}" dt="2026-09-07T15:46:48.467" v="53"/>
          <ac:spMkLst>
            <pc:docMk/>
            <pc:sldMk cId="0" sldId="257"/>
            <ac:spMk id="22" creationId="{00000000-0000-0000-0000-000000000000}"/>
          </ac:spMkLst>
        </pc:spChg>
        <pc:spChg chg="mod">
          <ac:chgData name="Suzanne Cattigan" userId="S::suzanne.cattigan@st-margaretclitherow.nottingham.sch.uk::dedf7274-b13c-4ccc-b228-a7fac84721c6" providerId="AD" clId="Web-{30ED5A17-5598-D1C1-796D-A44980022B4F}" dt="2026-09-07T15:48:17.313" v="88" actId="20577"/>
          <ac:spMkLst>
            <pc:docMk/>
            <pc:sldMk cId="0" sldId="257"/>
            <ac:spMk id="23" creationId="{00000000-0000-0000-0000-000000000000}"/>
          </ac:spMkLst>
        </pc:spChg>
        <pc:spChg chg="mod">
          <ac:chgData name="Suzanne Cattigan" userId="S::suzanne.cattigan@st-margaretclitherow.nottingham.sch.uk::dedf7274-b13c-4ccc-b228-a7fac84721c6" providerId="AD" clId="Web-{30ED5A17-5598-D1C1-796D-A44980022B4F}" dt="2026-09-07T15:47:35" v="74" actId="20577"/>
          <ac:spMkLst>
            <pc:docMk/>
            <pc:sldMk cId="0" sldId="257"/>
            <ac:spMk id="25" creationId="{DEABDF24-8F4D-4959-8323-B640675D4AB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B9CF9B-40B4-42F4-9767-B9744180E925}" type="datetimeFigureOut">
              <a:rPr lang="en-GB" smtClean="0"/>
              <a:t>08/09/2026</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6BC418-E227-451F-93E3-78B6978AE991}" type="slidenum">
              <a:rPr lang="en-GB" smtClean="0"/>
              <a:t>‹#›</a:t>
            </a:fld>
            <a:endParaRPr lang="en-GB"/>
          </a:p>
        </p:txBody>
      </p:sp>
    </p:spTree>
    <p:extLst>
      <p:ext uri="{BB962C8B-B14F-4D97-AF65-F5344CB8AC3E}">
        <p14:creationId xmlns:p14="http://schemas.microsoft.com/office/powerpoint/2010/main" val="3999771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56BC418-E227-451F-93E3-78B6978AE991}" type="slidenum">
              <a:rPr lang="en-GB" smtClean="0"/>
              <a:t>1</a:t>
            </a:fld>
            <a:endParaRPr lang="en-GB"/>
          </a:p>
        </p:txBody>
      </p:sp>
    </p:spTree>
    <p:extLst>
      <p:ext uri="{BB962C8B-B14F-4D97-AF65-F5344CB8AC3E}">
        <p14:creationId xmlns:p14="http://schemas.microsoft.com/office/powerpoint/2010/main" val="946197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sv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hyperlink" Target="https://www.nspcc.org.uk/keeping-children-safe/online-safety/social-media/" TargetMode="External"/><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7.sv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BEAEA"/>
        </a:solidFill>
        <a:effectLst/>
      </p:bgPr>
    </p:bg>
    <p:spTree>
      <p:nvGrpSpPr>
        <p:cNvPr id="1" name=""/>
        <p:cNvGrpSpPr/>
        <p:nvPr/>
      </p:nvGrpSpPr>
      <p:grpSpPr>
        <a:xfrm>
          <a:off x="0" y="0"/>
          <a:ext cx="0" cy="0"/>
          <a:chOff x="0" y="0"/>
          <a:chExt cx="0" cy="0"/>
        </a:xfrm>
      </p:grpSpPr>
      <p:sp>
        <p:nvSpPr>
          <p:cNvPr id="5" name="Freeform 5"/>
          <p:cNvSpPr/>
          <p:nvPr/>
        </p:nvSpPr>
        <p:spPr>
          <a:xfrm>
            <a:off x="3435176" y="1262651"/>
            <a:ext cx="4111339" cy="4975235"/>
          </a:xfrm>
          <a:custGeom>
            <a:avLst/>
            <a:gdLst/>
            <a:ahLst/>
            <a:cxnLst/>
            <a:rect l="l" t="t" r="r" b="b"/>
            <a:pathLst>
              <a:path w="3736066" h="3805253">
                <a:moveTo>
                  <a:pt x="0" y="0"/>
                </a:moveTo>
                <a:lnTo>
                  <a:pt x="3736066" y="0"/>
                </a:lnTo>
                <a:lnTo>
                  <a:pt x="3736066" y="3805252"/>
                </a:lnTo>
                <a:lnTo>
                  <a:pt x="0" y="380525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dirty="0"/>
          </a:p>
        </p:txBody>
      </p:sp>
      <p:sp>
        <p:nvSpPr>
          <p:cNvPr id="6" name="Freeform 6"/>
          <p:cNvSpPr/>
          <p:nvPr/>
        </p:nvSpPr>
        <p:spPr>
          <a:xfrm>
            <a:off x="253384" y="1619848"/>
            <a:ext cx="3110760" cy="4622308"/>
          </a:xfrm>
          <a:custGeom>
            <a:avLst/>
            <a:gdLst/>
            <a:ahLst/>
            <a:cxnLst/>
            <a:rect l="l" t="t" r="r" b="b"/>
            <a:pathLst>
              <a:path w="3110760" h="4227306">
                <a:moveTo>
                  <a:pt x="0" y="0"/>
                </a:moveTo>
                <a:lnTo>
                  <a:pt x="3110760" y="0"/>
                </a:lnTo>
                <a:lnTo>
                  <a:pt x="3110760" y="4227306"/>
                </a:lnTo>
                <a:lnTo>
                  <a:pt x="0" y="4227306"/>
                </a:lnTo>
                <a:lnTo>
                  <a:pt x="0" y="0"/>
                </a:lnTo>
                <a:close/>
              </a:path>
            </a:pathLst>
          </a:custGeom>
          <a:blipFill>
            <a:blip>
              <a:extLst>
                <a:ext uri="{96DAC541-7B7A-43D3-8B79-37D633B846F1}">
                  <asvg:svgBlip xmlns:asvg="http://schemas.microsoft.com/office/drawing/2016/SVG/main" r:embed="rId4"/>
                </a:ext>
              </a:extLst>
            </a:blip>
            <a:stretch>
              <a:fillRect l="-3278"/>
            </a:stretch>
          </a:blipFill>
        </p:spPr>
      </p:sp>
      <p:sp>
        <p:nvSpPr>
          <p:cNvPr id="7" name="Freeform 7"/>
          <p:cNvSpPr/>
          <p:nvPr/>
        </p:nvSpPr>
        <p:spPr>
          <a:xfrm>
            <a:off x="255501" y="6314926"/>
            <a:ext cx="7070300" cy="4203641"/>
          </a:xfrm>
          <a:custGeom>
            <a:avLst/>
            <a:gdLst/>
            <a:ahLst/>
            <a:cxnLst/>
            <a:rect l="l" t="t" r="r" b="b"/>
            <a:pathLst>
              <a:path w="3016537" h="4187055">
                <a:moveTo>
                  <a:pt x="0" y="0"/>
                </a:moveTo>
                <a:lnTo>
                  <a:pt x="3016537" y="0"/>
                </a:lnTo>
                <a:lnTo>
                  <a:pt x="3016537" y="4187055"/>
                </a:lnTo>
                <a:lnTo>
                  <a:pt x="0" y="4187055"/>
                </a:lnTo>
                <a:lnTo>
                  <a:pt x="0" y="0"/>
                </a:lnTo>
                <a:close/>
              </a:path>
            </a:pathLst>
          </a:custGeom>
          <a:blipFill>
            <a:blip>
              <a:extLst>
                <a:ext uri="{96DAC541-7B7A-43D3-8B79-37D633B846F1}">
                  <asvg:svgBlip xmlns:asvg="http://schemas.microsoft.com/office/drawing/2016/SVG/main" r:embed="rId5"/>
                </a:ext>
              </a:extLst>
            </a:blip>
            <a:stretch>
              <a:fillRect b="-9762"/>
            </a:stretch>
          </a:blipFill>
        </p:spPr>
        <p:txBody>
          <a:bodyPr/>
          <a:lstStyle/>
          <a:p>
            <a:endParaRPr lang="en-GB" dirty="0"/>
          </a:p>
        </p:txBody>
      </p:sp>
      <p:sp>
        <p:nvSpPr>
          <p:cNvPr id="9" name="Freeform 9"/>
          <p:cNvSpPr/>
          <p:nvPr/>
        </p:nvSpPr>
        <p:spPr>
          <a:xfrm>
            <a:off x="4652876" y="305562"/>
            <a:ext cx="1426250" cy="1218425"/>
          </a:xfrm>
          <a:custGeom>
            <a:avLst/>
            <a:gdLst/>
            <a:ahLst/>
            <a:cxnLst/>
            <a:rect l="l" t="t" r="r" b="b"/>
            <a:pathLst>
              <a:path w="1426250" h="1218425">
                <a:moveTo>
                  <a:pt x="0" y="0"/>
                </a:moveTo>
                <a:lnTo>
                  <a:pt x="1426250" y="0"/>
                </a:lnTo>
                <a:lnTo>
                  <a:pt x="1426250" y="1218425"/>
                </a:lnTo>
                <a:lnTo>
                  <a:pt x="0" y="1218425"/>
                </a:lnTo>
                <a:lnTo>
                  <a:pt x="0" y="0"/>
                </a:lnTo>
                <a:close/>
              </a:path>
            </a:pathLst>
          </a:custGeom>
          <a:blipFill>
            <a:blip r:embed="rId6"/>
            <a:stretch>
              <a:fillRect/>
            </a:stretch>
          </a:blipFill>
        </p:spPr>
      </p:sp>
      <p:sp>
        <p:nvSpPr>
          <p:cNvPr id="10" name="Freeform 10"/>
          <p:cNvSpPr/>
          <p:nvPr/>
        </p:nvSpPr>
        <p:spPr>
          <a:xfrm>
            <a:off x="6079126" y="205955"/>
            <a:ext cx="1386311" cy="1417640"/>
          </a:xfrm>
          <a:custGeom>
            <a:avLst/>
            <a:gdLst/>
            <a:ahLst/>
            <a:cxnLst/>
            <a:rect l="l" t="t" r="r" b="b"/>
            <a:pathLst>
              <a:path w="1386311" h="1417640">
                <a:moveTo>
                  <a:pt x="0" y="0"/>
                </a:moveTo>
                <a:lnTo>
                  <a:pt x="1386311" y="0"/>
                </a:lnTo>
                <a:lnTo>
                  <a:pt x="1386311" y="1417640"/>
                </a:lnTo>
                <a:lnTo>
                  <a:pt x="0" y="1417640"/>
                </a:lnTo>
                <a:lnTo>
                  <a:pt x="0" y="0"/>
                </a:lnTo>
                <a:close/>
              </a:path>
            </a:pathLst>
          </a:custGeom>
          <a:blipFill>
            <a:blip r:embed="rId7"/>
            <a:stretch>
              <a:fillRect/>
            </a:stretch>
          </a:blipFill>
        </p:spPr>
      </p:sp>
      <p:sp>
        <p:nvSpPr>
          <p:cNvPr id="11" name="Freeform 11"/>
          <p:cNvSpPr/>
          <p:nvPr/>
        </p:nvSpPr>
        <p:spPr>
          <a:xfrm>
            <a:off x="6806376" y="9472177"/>
            <a:ext cx="659061" cy="1119160"/>
          </a:xfrm>
          <a:custGeom>
            <a:avLst/>
            <a:gdLst/>
            <a:ahLst/>
            <a:cxnLst/>
            <a:rect l="l" t="t" r="r" b="b"/>
            <a:pathLst>
              <a:path w="659061" h="1119160">
                <a:moveTo>
                  <a:pt x="0" y="0"/>
                </a:moveTo>
                <a:lnTo>
                  <a:pt x="659061" y="0"/>
                </a:lnTo>
                <a:lnTo>
                  <a:pt x="659061" y="1119160"/>
                </a:lnTo>
                <a:lnTo>
                  <a:pt x="0" y="1119160"/>
                </a:lnTo>
                <a:lnTo>
                  <a:pt x="0" y="0"/>
                </a:lnTo>
                <a:close/>
              </a:path>
            </a:pathLst>
          </a:custGeom>
          <a:blipFill>
            <a:blip r:embed="rId8"/>
            <a:stretch>
              <a:fillRect/>
            </a:stretch>
          </a:blipFill>
        </p:spPr>
      </p:sp>
      <p:sp>
        <p:nvSpPr>
          <p:cNvPr id="12" name="TextBox 12"/>
          <p:cNvSpPr txBox="1"/>
          <p:nvPr/>
        </p:nvSpPr>
        <p:spPr>
          <a:xfrm>
            <a:off x="-2876" y="433076"/>
            <a:ext cx="4930794" cy="1329799"/>
          </a:xfrm>
          <a:prstGeom prst="rect">
            <a:avLst/>
          </a:prstGeom>
        </p:spPr>
        <p:txBody>
          <a:bodyPr lIns="0" tIns="0" rIns="0" bIns="0" rtlCol="0" anchor="t">
            <a:spAutoFit/>
          </a:bodyPr>
          <a:lstStyle/>
          <a:p>
            <a:pPr algn="ctr">
              <a:lnSpc>
                <a:spcPts val="10877"/>
              </a:lnSpc>
            </a:pPr>
            <a:r>
              <a:rPr lang="en-US" sz="7769" dirty="0">
                <a:solidFill>
                  <a:srgbClr val="000000"/>
                </a:solidFill>
                <a:latin typeface="Apricots"/>
                <a:ea typeface="Apricots"/>
                <a:cs typeface="Apricots"/>
                <a:sym typeface="Apricots"/>
              </a:rPr>
              <a:t>Newsletter</a:t>
            </a:r>
          </a:p>
        </p:txBody>
      </p:sp>
      <p:sp>
        <p:nvSpPr>
          <p:cNvPr id="13" name="TextBox 13"/>
          <p:cNvSpPr txBox="1"/>
          <p:nvPr/>
        </p:nvSpPr>
        <p:spPr>
          <a:xfrm>
            <a:off x="0" y="132792"/>
            <a:ext cx="2119314" cy="623208"/>
          </a:xfrm>
          <a:prstGeom prst="rect">
            <a:avLst/>
          </a:prstGeom>
        </p:spPr>
        <p:txBody>
          <a:bodyPr lIns="0" tIns="0" rIns="0" bIns="0" rtlCol="0" anchor="t">
            <a:spAutoFit/>
          </a:bodyPr>
          <a:lstStyle/>
          <a:p>
            <a:pPr algn="ctr">
              <a:lnSpc>
                <a:spcPts val="5024"/>
              </a:lnSpc>
            </a:pPr>
            <a:r>
              <a:rPr lang="en-US" sz="3589" dirty="0">
                <a:solidFill>
                  <a:srgbClr val="FD0606"/>
                </a:solidFill>
                <a:latin typeface="Lovelace"/>
                <a:ea typeface="Lovelace"/>
                <a:cs typeface="Lovelace"/>
                <a:sym typeface="Lovelace"/>
              </a:rPr>
              <a:t>Year 6</a:t>
            </a:r>
          </a:p>
        </p:txBody>
      </p:sp>
      <p:sp>
        <p:nvSpPr>
          <p:cNvPr id="14" name="TextBox 14"/>
          <p:cNvSpPr txBox="1"/>
          <p:nvPr/>
        </p:nvSpPr>
        <p:spPr>
          <a:xfrm>
            <a:off x="610570" y="2839344"/>
            <a:ext cx="2422849" cy="347275"/>
          </a:xfrm>
          <a:prstGeom prst="rect">
            <a:avLst/>
          </a:prstGeom>
        </p:spPr>
        <p:txBody>
          <a:bodyPr wrap="square" lIns="0" tIns="0" rIns="0" bIns="0" rtlCol="0" anchor="t">
            <a:spAutoFit/>
          </a:bodyPr>
          <a:lstStyle/>
          <a:p>
            <a:pPr algn="l">
              <a:lnSpc>
                <a:spcPts val="2696"/>
              </a:lnSpc>
              <a:spcBef>
                <a:spcPct val="0"/>
              </a:spcBef>
            </a:pPr>
            <a:r>
              <a:rPr lang="en-US" sz="2800" spc="61" dirty="0">
                <a:solidFill>
                  <a:srgbClr val="000000"/>
                </a:solidFill>
                <a:latin typeface="Apricots" panose="020B0604020202020204" charset="0"/>
                <a:ea typeface="Bebas Neue"/>
                <a:cs typeface="Bebas Neue"/>
                <a:sym typeface="Bebas Neue"/>
              </a:rPr>
              <a:t>Welcome Back!</a:t>
            </a:r>
          </a:p>
        </p:txBody>
      </p:sp>
      <p:sp>
        <p:nvSpPr>
          <p:cNvPr id="15" name="TextBox 15"/>
          <p:cNvSpPr txBox="1"/>
          <p:nvPr/>
        </p:nvSpPr>
        <p:spPr>
          <a:xfrm>
            <a:off x="3351997" y="1758258"/>
            <a:ext cx="1524575" cy="346249"/>
          </a:xfrm>
          <a:prstGeom prst="rect">
            <a:avLst/>
          </a:prstGeom>
        </p:spPr>
        <p:txBody>
          <a:bodyPr wrap="square" lIns="0" tIns="0" rIns="0" bIns="0" rtlCol="0" anchor="t">
            <a:spAutoFit/>
          </a:bodyPr>
          <a:lstStyle/>
          <a:p>
            <a:pPr algn="ctr">
              <a:lnSpc>
                <a:spcPts val="2696"/>
              </a:lnSpc>
              <a:spcBef>
                <a:spcPct val="0"/>
              </a:spcBef>
            </a:pPr>
            <a:r>
              <a:rPr lang="en-US" sz="2400" spc="61" dirty="0">
                <a:solidFill>
                  <a:srgbClr val="000000"/>
                </a:solidFill>
                <a:latin typeface="Apricots" panose="020B0604020202020204" charset="0"/>
                <a:ea typeface="Bebas Neue"/>
                <a:cs typeface="Bebas Neue"/>
                <a:sym typeface="Bebas Neue"/>
              </a:rPr>
              <a:t>Timetable</a:t>
            </a:r>
          </a:p>
        </p:txBody>
      </p:sp>
      <p:sp>
        <p:nvSpPr>
          <p:cNvPr id="17" name="TextBox 17"/>
          <p:cNvSpPr txBox="1"/>
          <p:nvPr/>
        </p:nvSpPr>
        <p:spPr>
          <a:xfrm>
            <a:off x="2226585" y="6707968"/>
            <a:ext cx="3103329" cy="292516"/>
          </a:xfrm>
          <a:prstGeom prst="rect">
            <a:avLst/>
          </a:prstGeom>
        </p:spPr>
        <p:txBody>
          <a:bodyPr lIns="0" tIns="0" rIns="0" bIns="0" rtlCol="0" anchor="t">
            <a:spAutoFit/>
          </a:bodyPr>
          <a:lstStyle/>
          <a:p>
            <a:pPr algn="ctr">
              <a:lnSpc>
                <a:spcPts val="1964"/>
              </a:lnSpc>
            </a:pPr>
            <a:r>
              <a:rPr lang="en-US" sz="3200" spc="61" dirty="0">
                <a:solidFill>
                  <a:srgbClr val="000000"/>
                </a:solidFill>
                <a:latin typeface="Apricots" panose="020B0604020202020204" charset="0"/>
                <a:ea typeface="Bebas Neue"/>
                <a:cs typeface="Bebas Neue"/>
                <a:sym typeface="Bebas Neue"/>
              </a:rPr>
              <a:t>Reading at home</a:t>
            </a:r>
          </a:p>
        </p:txBody>
      </p:sp>
      <p:sp>
        <p:nvSpPr>
          <p:cNvPr id="18" name="TextBox 18"/>
          <p:cNvSpPr txBox="1"/>
          <p:nvPr/>
        </p:nvSpPr>
        <p:spPr>
          <a:xfrm>
            <a:off x="308200" y="3360551"/>
            <a:ext cx="3027591" cy="2378664"/>
          </a:xfrm>
          <a:prstGeom prst="rect">
            <a:avLst/>
          </a:prstGeom>
        </p:spPr>
        <p:txBody>
          <a:bodyPr wrap="square" lIns="0" tIns="0" rIns="0" bIns="0" rtlCol="0" anchor="t">
            <a:spAutoFit/>
          </a:bodyPr>
          <a:lstStyle/>
          <a:p>
            <a:pPr algn="l">
              <a:lnSpc>
                <a:spcPts val="1746"/>
              </a:lnSpc>
              <a:spcBef>
                <a:spcPct val="0"/>
              </a:spcBef>
            </a:pPr>
            <a:r>
              <a:rPr lang="en-US" sz="1200" dirty="0">
                <a:solidFill>
                  <a:srgbClr val="000000"/>
                </a:solidFill>
                <a:latin typeface="Arial" panose="020B0604020202020204" pitchFamily="34" charset="0"/>
                <a:ea typeface="Roboto"/>
                <a:cs typeface="Arial" panose="020B0604020202020204" pitchFamily="34" charset="0"/>
                <a:sym typeface="Roboto"/>
              </a:rPr>
              <a:t>Welcome to a new school year! Our first week will be filled with exciting activities and new discoveries. We will discuss and understand the importance of us being role models to the rest of the school through our choices, words and actions.  We will think about our aspirations for the future creating dream boards, exploring different career possibilities and displaying them in our cloakroom to keep us focused and motivated for the year ahead.</a:t>
            </a:r>
          </a:p>
        </p:txBody>
      </p:sp>
      <p:sp>
        <p:nvSpPr>
          <p:cNvPr id="22" name="TextBox 22"/>
          <p:cNvSpPr txBox="1"/>
          <p:nvPr/>
        </p:nvSpPr>
        <p:spPr>
          <a:xfrm>
            <a:off x="3428955" y="2189450"/>
            <a:ext cx="4111339" cy="3691652"/>
          </a:xfrm>
          <a:prstGeom prst="rect">
            <a:avLst/>
          </a:prstGeom>
        </p:spPr>
        <p:txBody>
          <a:bodyPr wrap="square" lIns="0" tIns="0" rIns="0" bIns="0" rtlCol="0" anchor="t">
            <a:spAutoFit/>
          </a:bodyPr>
          <a:lstStyle/>
          <a:p>
            <a:pPr algn="l">
              <a:lnSpc>
                <a:spcPts val="1746"/>
              </a:lnSpc>
            </a:pPr>
            <a:r>
              <a:rPr lang="en-US" sz="1200" b="1" dirty="0">
                <a:solidFill>
                  <a:srgbClr val="FF0000"/>
                </a:solidFill>
                <a:latin typeface="Roboto Bold"/>
                <a:ea typeface="Roboto Bold"/>
                <a:cs typeface="Roboto Bold"/>
                <a:sym typeface="Roboto Bold"/>
              </a:rPr>
              <a:t>MONDAYS</a:t>
            </a:r>
            <a:endParaRPr lang="en-US" sz="1200" b="1" dirty="0">
              <a:solidFill>
                <a:srgbClr val="FF0000"/>
              </a:solidFill>
              <a:latin typeface="Roboto Bold"/>
              <a:ea typeface="Roboto Bold"/>
              <a:cs typeface="Roboto Bold"/>
            </a:endParaRPr>
          </a:p>
          <a:p>
            <a:pPr algn="l">
              <a:lnSpc>
                <a:spcPts val="1746"/>
              </a:lnSpc>
            </a:pPr>
            <a:r>
              <a:rPr lang="en-US" sz="1200" dirty="0">
                <a:solidFill>
                  <a:srgbClr val="000000"/>
                </a:solidFill>
                <a:latin typeface="Roboto Bold"/>
                <a:ea typeface="Roboto Bold"/>
                <a:cs typeface="Roboto Bold"/>
                <a:sym typeface="Roboto Bold"/>
              </a:rPr>
              <a:t>Reading Record Check Group 1</a:t>
            </a:r>
            <a:endParaRPr lang="en-US" sz="1200" dirty="0">
              <a:solidFill>
                <a:srgbClr val="000000"/>
              </a:solidFill>
              <a:latin typeface="Roboto Bold"/>
              <a:ea typeface="Roboto Bold"/>
              <a:cs typeface="Roboto Bold"/>
            </a:endParaRPr>
          </a:p>
          <a:p>
            <a:pPr algn="l">
              <a:lnSpc>
                <a:spcPts val="1746"/>
              </a:lnSpc>
            </a:pPr>
            <a:endParaRPr lang="en-US" sz="1200" b="1" dirty="0">
              <a:solidFill>
                <a:srgbClr val="FF0000"/>
              </a:solidFill>
              <a:latin typeface="Roboto Bold"/>
              <a:ea typeface="Roboto Bold"/>
              <a:cs typeface="Roboto Bold"/>
            </a:endParaRPr>
          </a:p>
          <a:p>
            <a:pPr algn="l">
              <a:lnSpc>
                <a:spcPts val="1746"/>
              </a:lnSpc>
            </a:pPr>
            <a:r>
              <a:rPr lang="en-US" sz="1200" b="1" dirty="0">
                <a:solidFill>
                  <a:srgbClr val="FF0000"/>
                </a:solidFill>
                <a:latin typeface="Roboto Bold"/>
                <a:ea typeface="Roboto Bold"/>
                <a:cs typeface="Roboto Bold"/>
                <a:sym typeface="Roboto Bold"/>
              </a:rPr>
              <a:t>TUESDAYS</a:t>
            </a:r>
            <a:endParaRPr lang="en-US" sz="1200" b="1" dirty="0">
              <a:solidFill>
                <a:srgbClr val="FF0000"/>
              </a:solidFill>
              <a:latin typeface="Roboto Bold"/>
              <a:ea typeface="Roboto Bold"/>
              <a:cs typeface="Roboto Bold"/>
            </a:endParaRPr>
          </a:p>
          <a:p>
            <a:pPr>
              <a:lnSpc>
                <a:spcPts val="1746"/>
              </a:lnSpc>
            </a:pPr>
            <a:r>
              <a:rPr lang="en-US" sz="1200" dirty="0">
                <a:solidFill>
                  <a:srgbClr val="000000"/>
                </a:solidFill>
                <a:latin typeface="Roboto Bold"/>
                <a:ea typeface="Roboto Bold"/>
                <a:cs typeface="Roboto Bold"/>
                <a:sym typeface="Roboto Bold"/>
              </a:rPr>
              <a:t>Reading Record Check Group 2</a:t>
            </a:r>
            <a:endParaRPr lang="en-US" sz="1200" dirty="0">
              <a:solidFill>
                <a:srgbClr val="000000"/>
              </a:solidFill>
              <a:latin typeface="Roboto Bold"/>
              <a:ea typeface="Roboto Bold"/>
              <a:cs typeface="Roboto Bold"/>
            </a:endParaRPr>
          </a:p>
          <a:p>
            <a:pPr algn="l">
              <a:lnSpc>
                <a:spcPts val="1746"/>
              </a:lnSpc>
            </a:pPr>
            <a:endParaRPr lang="en-US" sz="1200" b="1" dirty="0">
              <a:solidFill>
                <a:srgbClr val="FF0000"/>
              </a:solidFill>
              <a:latin typeface="Roboto Bold"/>
              <a:ea typeface="Roboto Bold"/>
              <a:cs typeface="Roboto Bold"/>
            </a:endParaRPr>
          </a:p>
          <a:p>
            <a:pPr algn="l">
              <a:lnSpc>
                <a:spcPts val="1746"/>
              </a:lnSpc>
            </a:pPr>
            <a:r>
              <a:rPr lang="en-US" sz="1200" b="1" dirty="0">
                <a:solidFill>
                  <a:srgbClr val="FF0000"/>
                </a:solidFill>
                <a:latin typeface="Roboto Bold"/>
                <a:ea typeface="Roboto Bold"/>
                <a:cs typeface="Roboto Bold"/>
                <a:sym typeface="Roboto Bold"/>
              </a:rPr>
              <a:t>WEDNESDAYS</a:t>
            </a:r>
            <a:endParaRPr lang="en-US" sz="1200" b="1" dirty="0">
              <a:solidFill>
                <a:srgbClr val="FF0000"/>
              </a:solidFill>
              <a:latin typeface="Roboto Bold"/>
              <a:ea typeface="Roboto Bold"/>
              <a:cs typeface="Roboto Bold"/>
            </a:endParaRPr>
          </a:p>
          <a:p>
            <a:pPr>
              <a:lnSpc>
                <a:spcPts val="1746"/>
              </a:lnSpc>
            </a:pPr>
            <a:r>
              <a:rPr lang="en-US" sz="1200" dirty="0">
                <a:solidFill>
                  <a:srgbClr val="000000"/>
                </a:solidFill>
                <a:latin typeface="Roboto Bold"/>
                <a:ea typeface="Roboto Bold"/>
                <a:cs typeface="Roboto Bold"/>
                <a:sym typeface="Roboto Bold"/>
              </a:rPr>
              <a:t>Reading Record Check Group 3</a:t>
            </a:r>
            <a:endParaRPr lang="en-US" sz="1200" dirty="0">
              <a:solidFill>
                <a:srgbClr val="000000"/>
              </a:solidFill>
              <a:latin typeface="Roboto Bold"/>
              <a:ea typeface="Roboto Bold"/>
              <a:cs typeface="Roboto Bold"/>
            </a:endParaRPr>
          </a:p>
          <a:p>
            <a:pPr algn="l">
              <a:lnSpc>
                <a:spcPts val="1746"/>
              </a:lnSpc>
            </a:pPr>
            <a:endParaRPr lang="en-US" sz="1200" b="1" dirty="0">
              <a:solidFill>
                <a:srgbClr val="FF0000"/>
              </a:solidFill>
              <a:latin typeface="Roboto Bold"/>
              <a:ea typeface="Roboto Bold"/>
              <a:cs typeface="Roboto Bold"/>
            </a:endParaRPr>
          </a:p>
          <a:p>
            <a:pPr>
              <a:lnSpc>
                <a:spcPts val="1746"/>
              </a:lnSpc>
            </a:pPr>
            <a:r>
              <a:rPr lang="en-US" sz="1200" b="1" dirty="0">
                <a:solidFill>
                  <a:srgbClr val="FF0000"/>
                </a:solidFill>
                <a:latin typeface="Roboto Bold"/>
                <a:ea typeface="Roboto Bold"/>
                <a:cs typeface="Roboto Bold"/>
                <a:sym typeface="Roboto Bold"/>
              </a:rPr>
              <a:t>THURSDAYS</a:t>
            </a:r>
            <a:endParaRPr lang="en-US" sz="1200" b="1" dirty="0">
              <a:solidFill>
                <a:srgbClr val="FF0000"/>
              </a:solidFill>
              <a:latin typeface="Roboto Bold"/>
              <a:ea typeface="Roboto Bold"/>
              <a:cs typeface="Roboto Bold"/>
            </a:endParaRPr>
          </a:p>
          <a:p>
            <a:pPr>
              <a:lnSpc>
                <a:spcPts val="1746"/>
              </a:lnSpc>
            </a:pPr>
            <a:r>
              <a:rPr lang="en-US" sz="1200" b="1" dirty="0">
                <a:solidFill>
                  <a:srgbClr val="000000"/>
                </a:solidFill>
                <a:latin typeface="Roboto Bold"/>
                <a:ea typeface="Roboto Bold"/>
                <a:cs typeface="Roboto Bold"/>
                <a:sym typeface="Roboto Bold"/>
              </a:rPr>
              <a:t>PE Day (PE Kit)</a:t>
            </a:r>
            <a:endParaRPr lang="en-US" sz="1200" b="1" dirty="0">
              <a:solidFill>
                <a:srgbClr val="000000"/>
              </a:solidFill>
              <a:latin typeface="Roboto Bold"/>
              <a:ea typeface="Roboto Bold"/>
              <a:cs typeface="Roboto Bold"/>
            </a:endParaRPr>
          </a:p>
          <a:p>
            <a:pPr>
              <a:lnSpc>
                <a:spcPts val="1746"/>
              </a:lnSpc>
            </a:pPr>
            <a:r>
              <a:rPr lang="en-US" sz="1200" b="1" dirty="0">
                <a:solidFill>
                  <a:srgbClr val="000000"/>
                </a:solidFill>
                <a:latin typeface="Roboto Bold"/>
                <a:ea typeface="Roboto Bold"/>
                <a:cs typeface="Roboto Bold"/>
                <a:sym typeface="Roboto Bold"/>
              </a:rPr>
              <a:t>Times Table Test (Scores recorded)</a:t>
            </a:r>
            <a:endParaRPr lang="en-US" sz="1200" b="1" dirty="0">
              <a:solidFill>
                <a:srgbClr val="000000"/>
              </a:solidFill>
              <a:latin typeface="Roboto Bold"/>
              <a:ea typeface="Roboto Bold"/>
              <a:cs typeface="Roboto Bold"/>
            </a:endParaRPr>
          </a:p>
          <a:p>
            <a:pPr>
              <a:lnSpc>
                <a:spcPts val="1746"/>
              </a:lnSpc>
            </a:pPr>
            <a:r>
              <a:rPr lang="en-US" sz="1200" dirty="0">
                <a:solidFill>
                  <a:srgbClr val="000000"/>
                </a:solidFill>
                <a:latin typeface="Roboto Bold"/>
                <a:ea typeface="Roboto Bold"/>
                <a:cs typeface="Roboto Bold"/>
                <a:sym typeface="Roboto Bold"/>
              </a:rPr>
              <a:t>Reading Record Check Group 4</a:t>
            </a:r>
            <a:endParaRPr lang="en-US" sz="1200" dirty="0">
              <a:solidFill>
                <a:srgbClr val="000000"/>
              </a:solidFill>
              <a:latin typeface="Roboto Bold"/>
              <a:ea typeface="Roboto Bold"/>
              <a:cs typeface="Roboto Bold"/>
            </a:endParaRPr>
          </a:p>
          <a:p>
            <a:pPr algn="l">
              <a:lnSpc>
                <a:spcPts val="1746"/>
              </a:lnSpc>
            </a:pPr>
            <a:endParaRPr lang="en-US" sz="1200" b="1" dirty="0">
              <a:solidFill>
                <a:srgbClr val="FF0000"/>
              </a:solidFill>
              <a:latin typeface="Roboto Bold"/>
              <a:ea typeface="Roboto Bold"/>
              <a:cs typeface="Roboto Bold"/>
            </a:endParaRPr>
          </a:p>
          <a:p>
            <a:pPr algn="l">
              <a:lnSpc>
                <a:spcPts val="1746"/>
              </a:lnSpc>
            </a:pPr>
            <a:r>
              <a:rPr lang="en-US" sz="1200" b="1" dirty="0">
                <a:solidFill>
                  <a:srgbClr val="FF0000"/>
                </a:solidFill>
                <a:latin typeface="Roboto Bold"/>
                <a:ea typeface="Roboto Bold"/>
                <a:cs typeface="Roboto Bold"/>
                <a:sym typeface="Roboto Bold"/>
              </a:rPr>
              <a:t>FRIDAYS </a:t>
            </a:r>
            <a:endParaRPr lang="en-US" sz="1200" b="1" dirty="0">
              <a:solidFill>
                <a:srgbClr val="FF0000"/>
              </a:solidFill>
              <a:latin typeface="Roboto Bold"/>
              <a:ea typeface="Roboto Bold"/>
              <a:cs typeface="Roboto Bold"/>
            </a:endParaRPr>
          </a:p>
          <a:p>
            <a:pPr algn="l">
              <a:lnSpc>
                <a:spcPts val="1746"/>
              </a:lnSpc>
            </a:pPr>
            <a:r>
              <a:rPr lang="en-US" sz="1200" b="1" dirty="0">
                <a:solidFill>
                  <a:srgbClr val="000000"/>
                </a:solidFill>
                <a:latin typeface="Roboto Bold"/>
                <a:ea typeface="Roboto Bold"/>
                <a:cs typeface="Roboto Bold"/>
                <a:sym typeface="Roboto Bold"/>
              </a:rPr>
              <a:t>Fitness (PE Kit) &amp; </a:t>
            </a:r>
            <a:r>
              <a:rPr lang="en-US" sz="1200" dirty="0">
                <a:solidFill>
                  <a:srgbClr val="000000"/>
                </a:solidFill>
                <a:latin typeface="Roboto Bold"/>
                <a:ea typeface="Roboto Bold"/>
                <a:cs typeface="Roboto Bold"/>
                <a:sym typeface="Roboto Bold"/>
              </a:rPr>
              <a:t>Reading Record Check Group 5</a:t>
            </a:r>
            <a:endParaRPr lang="en-US" sz="1200" dirty="0">
              <a:solidFill>
                <a:srgbClr val="000000"/>
              </a:solidFill>
              <a:latin typeface="Roboto Bold"/>
              <a:ea typeface="Roboto Bold"/>
              <a:cs typeface="Roboto Bold"/>
            </a:endParaRPr>
          </a:p>
          <a:p>
            <a:pPr algn="l">
              <a:lnSpc>
                <a:spcPts val="1746"/>
              </a:lnSpc>
            </a:pPr>
            <a:endParaRPr lang="en-US" sz="1247" b="1" dirty="0">
              <a:solidFill>
                <a:srgbClr val="000000"/>
              </a:solidFill>
              <a:latin typeface="Roboto Bold"/>
              <a:ea typeface="Roboto Bold"/>
              <a:cs typeface="Roboto Bold"/>
              <a:sym typeface="Roboto Bold"/>
            </a:endParaRPr>
          </a:p>
        </p:txBody>
      </p:sp>
      <p:sp>
        <p:nvSpPr>
          <p:cNvPr id="24" name="TextBox 24"/>
          <p:cNvSpPr txBox="1"/>
          <p:nvPr/>
        </p:nvSpPr>
        <p:spPr>
          <a:xfrm>
            <a:off x="1644650" y="5847155"/>
            <a:ext cx="1686691" cy="269304"/>
          </a:xfrm>
          <a:prstGeom prst="rect">
            <a:avLst/>
          </a:prstGeom>
        </p:spPr>
        <p:txBody>
          <a:bodyPr wrap="square" lIns="0" tIns="0" rIns="0" bIns="0" rtlCol="0" anchor="t">
            <a:spAutoFit/>
          </a:bodyPr>
          <a:lstStyle/>
          <a:p>
            <a:pPr algn="ctr">
              <a:lnSpc>
                <a:spcPts val="2079"/>
              </a:lnSpc>
            </a:pPr>
            <a:r>
              <a:rPr lang="en-US" sz="2000" dirty="0">
                <a:solidFill>
                  <a:srgbClr val="000000"/>
                </a:solidFill>
                <a:latin typeface="Apricots"/>
                <a:ea typeface="Apricots"/>
                <a:cs typeface="Apricots"/>
                <a:sym typeface="Apricots"/>
              </a:rPr>
              <a:t>Miss Cattigan</a:t>
            </a:r>
          </a:p>
        </p:txBody>
      </p:sp>
      <p:sp>
        <p:nvSpPr>
          <p:cNvPr id="25" name="TextBox 24">
            <a:extLst>
              <a:ext uri="{FF2B5EF4-FFF2-40B4-BE49-F238E27FC236}">
                <a16:creationId xmlns:a16="http://schemas.microsoft.com/office/drawing/2014/main" id="{EB92FE0E-E786-4F06-8E60-D9B0FF6986CC}"/>
              </a:ext>
            </a:extLst>
          </p:cNvPr>
          <p:cNvSpPr txBox="1"/>
          <p:nvPr/>
        </p:nvSpPr>
        <p:spPr>
          <a:xfrm>
            <a:off x="277263" y="7004202"/>
            <a:ext cx="7019934" cy="3539430"/>
          </a:xfrm>
          <a:prstGeom prst="rect">
            <a:avLst/>
          </a:prstGeom>
          <a:noFill/>
        </p:spPr>
        <p:txBody>
          <a:bodyPr wrap="square" lIns="91440" tIns="45720" rIns="91440" bIns="45720" rtlCol="0" anchor="t">
            <a:spAutoFit/>
          </a:bodyPr>
          <a:lstStyle/>
          <a:p>
            <a:r>
              <a:rPr lang="en-GB" sz="1400" dirty="0">
                <a:latin typeface="Arial"/>
                <a:cs typeface="Arial"/>
              </a:rPr>
              <a:t>Reading at home is one of the best ways to help your child grow their vocabulary and improve their overall reading skills. Just 15 minutes of reading each night can make a big difference. When children read regularly, they learn new words in context, which helps them remember and use those words in their own writing. It also improves their understanding of what they read, making schoolwork easier. Unfortunately, more screen time and less reading have had a negative impact on children’s reading habits. Many children are now reading at a slower pace and with less understanding. By setting aside time to read each night, you can help your child build strong reading habits that support their success in school and beyond.  </a:t>
            </a:r>
            <a:r>
              <a:rPr lang="en-GB" sz="1400" dirty="0">
                <a:latin typeface="Roboto Bold"/>
                <a:ea typeface="Roboto Bold"/>
                <a:cs typeface="Childos arabic"/>
              </a:rPr>
              <a:t>Therefore there is an expectation in Year 6 for your child to record their reading EVERY NIGHT in their reading record which must me signed by an adult </a:t>
            </a:r>
            <a:r>
              <a:rPr lang="en-GB" sz="1400" u="sng" dirty="0">
                <a:latin typeface="Roboto Bold"/>
                <a:ea typeface="Roboto Bold"/>
                <a:cs typeface="Childos arabic"/>
              </a:rPr>
              <a:t>each week</a:t>
            </a:r>
            <a:r>
              <a:rPr lang="en-GB" sz="1400" dirty="0">
                <a:latin typeface="Roboto Bold"/>
                <a:ea typeface="Roboto Bold"/>
                <a:cs typeface="Childos arabic"/>
              </a:rPr>
              <a:t>.  The page numbers read and a comment about what they have read is required to show they have connected with the text and have an understanding of what they are reading.  Reading Records will be checked weekly by an adult to ensure progress is being made. Please ensure reading records are completed by your child to promote independence.</a:t>
            </a:r>
            <a:endParaRPr lang="en-GB" sz="1400" dirty="0">
              <a:latin typeface="Roboto Bold" panose="020B0604020202020204" charset="0"/>
              <a:ea typeface="Roboto Bold" panose="020B0604020202020204" charset="0"/>
              <a:cs typeface="Childos arabic" panose="020B0604020202020204"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BEAEA"/>
        </a:solidFill>
        <a:effectLst/>
      </p:bgPr>
    </p:bg>
    <p:spTree>
      <p:nvGrpSpPr>
        <p:cNvPr id="1" name=""/>
        <p:cNvGrpSpPr/>
        <p:nvPr/>
      </p:nvGrpSpPr>
      <p:grpSpPr>
        <a:xfrm>
          <a:off x="0" y="0"/>
          <a:ext cx="0" cy="0"/>
          <a:chOff x="0" y="0"/>
          <a:chExt cx="0" cy="0"/>
        </a:xfrm>
      </p:grpSpPr>
      <p:sp>
        <p:nvSpPr>
          <p:cNvPr id="5" name="Freeform 5"/>
          <p:cNvSpPr/>
          <p:nvPr/>
        </p:nvSpPr>
        <p:spPr>
          <a:xfrm>
            <a:off x="3748434" y="574638"/>
            <a:ext cx="3765882" cy="4529647"/>
          </a:xfrm>
          <a:custGeom>
            <a:avLst/>
            <a:gdLst/>
            <a:ahLst/>
            <a:cxnLst/>
            <a:rect l="l" t="t" r="r" b="b"/>
            <a:pathLst>
              <a:path w="3736066" h="3805253">
                <a:moveTo>
                  <a:pt x="0" y="0"/>
                </a:moveTo>
                <a:lnTo>
                  <a:pt x="3736066" y="0"/>
                </a:lnTo>
                <a:lnTo>
                  <a:pt x="3736066" y="3805252"/>
                </a:lnTo>
                <a:lnTo>
                  <a:pt x="0" y="3805252"/>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6" name="Freeform 6"/>
          <p:cNvSpPr/>
          <p:nvPr/>
        </p:nvSpPr>
        <p:spPr>
          <a:xfrm>
            <a:off x="42184" y="23586"/>
            <a:ext cx="3673426" cy="6597560"/>
          </a:xfrm>
          <a:custGeom>
            <a:avLst/>
            <a:gdLst/>
            <a:ahLst/>
            <a:cxnLst/>
            <a:rect l="l" t="t" r="r" b="b"/>
            <a:pathLst>
              <a:path w="3110760" h="4227306">
                <a:moveTo>
                  <a:pt x="0" y="0"/>
                </a:moveTo>
                <a:lnTo>
                  <a:pt x="3110760" y="0"/>
                </a:lnTo>
                <a:lnTo>
                  <a:pt x="3110760" y="4227306"/>
                </a:lnTo>
                <a:lnTo>
                  <a:pt x="0" y="4227306"/>
                </a:lnTo>
                <a:lnTo>
                  <a:pt x="0" y="0"/>
                </a:lnTo>
                <a:close/>
              </a:path>
            </a:pathLst>
          </a:custGeom>
          <a:blipFill>
            <a:blip>
              <a:extLst>
                <a:ext uri="{96DAC541-7B7A-43D3-8B79-37D633B846F1}">
                  <asvg:svgBlip xmlns:asvg="http://schemas.microsoft.com/office/drawing/2016/SVG/main" r:embed="rId3"/>
                </a:ext>
              </a:extLst>
            </a:blip>
            <a:stretch>
              <a:fillRect l="-3278"/>
            </a:stretch>
          </a:blipFill>
        </p:spPr>
      </p:sp>
      <p:sp>
        <p:nvSpPr>
          <p:cNvPr id="7" name="Freeform 7"/>
          <p:cNvSpPr/>
          <p:nvPr/>
        </p:nvSpPr>
        <p:spPr>
          <a:xfrm>
            <a:off x="70035" y="6983645"/>
            <a:ext cx="3645575" cy="3414676"/>
          </a:xfrm>
          <a:custGeom>
            <a:avLst/>
            <a:gdLst/>
            <a:ahLst/>
            <a:cxnLst/>
            <a:rect l="l" t="t" r="r" b="b"/>
            <a:pathLst>
              <a:path w="3016537" h="4187055">
                <a:moveTo>
                  <a:pt x="0" y="0"/>
                </a:moveTo>
                <a:lnTo>
                  <a:pt x="3016537" y="0"/>
                </a:lnTo>
                <a:lnTo>
                  <a:pt x="3016537" y="4187055"/>
                </a:lnTo>
                <a:lnTo>
                  <a:pt x="0" y="4187055"/>
                </a:lnTo>
                <a:lnTo>
                  <a:pt x="0" y="0"/>
                </a:lnTo>
                <a:close/>
              </a:path>
            </a:pathLst>
          </a:custGeom>
          <a:blipFill>
            <a:blip>
              <a:extLst>
                <a:ext uri="{96DAC541-7B7A-43D3-8B79-37D633B846F1}">
                  <asvg:svgBlip xmlns:asvg="http://schemas.microsoft.com/office/drawing/2016/SVG/main" r:embed="rId4"/>
                </a:ext>
              </a:extLst>
            </a:blip>
            <a:stretch>
              <a:fillRect b="-9762"/>
            </a:stretch>
          </a:blipFill>
        </p:spPr>
      </p:sp>
      <p:sp>
        <p:nvSpPr>
          <p:cNvPr id="8" name="Freeform 8"/>
          <p:cNvSpPr/>
          <p:nvPr/>
        </p:nvSpPr>
        <p:spPr>
          <a:xfrm>
            <a:off x="3778250" y="5200819"/>
            <a:ext cx="3734636" cy="5294761"/>
          </a:xfrm>
          <a:custGeom>
            <a:avLst/>
            <a:gdLst/>
            <a:ahLst/>
            <a:cxnLst/>
            <a:rect l="l" t="t" r="r" b="b"/>
            <a:pathLst>
              <a:path w="3550659" h="4209166">
                <a:moveTo>
                  <a:pt x="0" y="0"/>
                </a:moveTo>
                <a:lnTo>
                  <a:pt x="3550658" y="0"/>
                </a:lnTo>
                <a:lnTo>
                  <a:pt x="3550658" y="4209166"/>
                </a:lnTo>
                <a:lnTo>
                  <a:pt x="0" y="4209166"/>
                </a:lnTo>
                <a:lnTo>
                  <a:pt x="0" y="0"/>
                </a:lnTo>
                <a:close/>
              </a:path>
            </a:pathLst>
          </a:custGeom>
          <a:blipFill>
            <a:blip>
              <a:extLst>
                <a:ext uri="{96DAC541-7B7A-43D3-8B79-37D633B846F1}">
                  <asvg:svgBlip xmlns:asvg="http://schemas.microsoft.com/office/drawing/2016/SVG/main" r:embed="rId5"/>
                </a:ext>
              </a:extLst>
            </a:blip>
            <a:stretch>
              <a:fillRect l="-1763" b="-41782"/>
            </a:stretch>
          </a:blipFill>
        </p:spPr>
      </p:sp>
      <p:sp>
        <p:nvSpPr>
          <p:cNvPr id="11" name="Freeform 11"/>
          <p:cNvSpPr/>
          <p:nvPr/>
        </p:nvSpPr>
        <p:spPr>
          <a:xfrm>
            <a:off x="6827404" y="9376420"/>
            <a:ext cx="659061" cy="1119160"/>
          </a:xfrm>
          <a:custGeom>
            <a:avLst/>
            <a:gdLst/>
            <a:ahLst/>
            <a:cxnLst/>
            <a:rect l="l" t="t" r="r" b="b"/>
            <a:pathLst>
              <a:path w="659061" h="1119160">
                <a:moveTo>
                  <a:pt x="0" y="0"/>
                </a:moveTo>
                <a:lnTo>
                  <a:pt x="659061" y="0"/>
                </a:lnTo>
                <a:lnTo>
                  <a:pt x="659061" y="1119160"/>
                </a:lnTo>
                <a:lnTo>
                  <a:pt x="0" y="1119160"/>
                </a:lnTo>
                <a:lnTo>
                  <a:pt x="0" y="0"/>
                </a:lnTo>
                <a:close/>
              </a:path>
            </a:pathLst>
          </a:custGeom>
          <a:blipFill>
            <a:blip r:embed="rId6"/>
            <a:stretch>
              <a:fillRect/>
            </a:stretch>
          </a:blipFill>
        </p:spPr>
      </p:sp>
      <p:sp>
        <p:nvSpPr>
          <p:cNvPr id="14" name="TextBox 14"/>
          <p:cNvSpPr txBox="1"/>
          <p:nvPr/>
        </p:nvSpPr>
        <p:spPr>
          <a:xfrm>
            <a:off x="663025" y="1409682"/>
            <a:ext cx="2450422" cy="319959"/>
          </a:xfrm>
          <a:prstGeom prst="rect">
            <a:avLst/>
          </a:prstGeom>
        </p:spPr>
        <p:txBody>
          <a:bodyPr wrap="square" lIns="0" tIns="0" rIns="0" bIns="0" rtlCol="0" anchor="t">
            <a:spAutoFit/>
          </a:bodyPr>
          <a:lstStyle/>
          <a:p>
            <a:pPr algn="ctr">
              <a:lnSpc>
                <a:spcPts val="2696"/>
              </a:lnSpc>
              <a:spcBef>
                <a:spcPct val="0"/>
              </a:spcBef>
            </a:pPr>
            <a:r>
              <a:rPr lang="en-US" sz="1926" spc="61" dirty="0">
                <a:solidFill>
                  <a:srgbClr val="000000"/>
                </a:solidFill>
                <a:latin typeface="Apricots" panose="020B0604020202020204" charset="0"/>
                <a:ea typeface="Bebas Neue"/>
                <a:cs typeface="Bebas Neue"/>
                <a:sym typeface="Bebas Neue"/>
              </a:rPr>
              <a:t>Reading Records</a:t>
            </a:r>
          </a:p>
        </p:txBody>
      </p:sp>
      <p:sp>
        <p:nvSpPr>
          <p:cNvPr id="15" name="TextBox 15"/>
          <p:cNvSpPr txBox="1"/>
          <p:nvPr/>
        </p:nvSpPr>
        <p:spPr>
          <a:xfrm>
            <a:off x="4238062" y="1510959"/>
            <a:ext cx="2981980" cy="346249"/>
          </a:xfrm>
          <a:prstGeom prst="rect">
            <a:avLst/>
          </a:prstGeom>
        </p:spPr>
        <p:txBody>
          <a:bodyPr lIns="0" tIns="0" rIns="0" bIns="0" rtlCol="0" anchor="t">
            <a:spAutoFit/>
          </a:bodyPr>
          <a:lstStyle/>
          <a:p>
            <a:pPr algn="ctr">
              <a:lnSpc>
                <a:spcPts val="2696"/>
              </a:lnSpc>
              <a:spcBef>
                <a:spcPct val="0"/>
              </a:spcBef>
            </a:pPr>
            <a:r>
              <a:rPr lang="en-US" sz="2400" spc="61" dirty="0">
                <a:solidFill>
                  <a:srgbClr val="000000"/>
                </a:solidFill>
                <a:latin typeface="Apricots" panose="020B0604020202020204" charset="0"/>
                <a:ea typeface="Bebas Neue"/>
                <a:cs typeface="Bebas Neue"/>
                <a:sym typeface="Bebas Neue"/>
              </a:rPr>
              <a:t>Upcoming Events</a:t>
            </a:r>
          </a:p>
        </p:txBody>
      </p:sp>
      <p:sp>
        <p:nvSpPr>
          <p:cNvPr id="16" name="TextBox 16"/>
          <p:cNvSpPr txBox="1"/>
          <p:nvPr/>
        </p:nvSpPr>
        <p:spPr>
          <a:xfrm>
            <a:off x="4460217" y="5422035"/>
            <a:ext cx="2449858" cy="256480"/>
          </a:xfrm>
          <a:prstGeom prst="rect">
            <a:avLst/>
          </a:prstGeom>
        </p:spPr>
        <p:txBody>
          <a:bodyPr wrap="square" lIns="0" tIns="0" rIns="0" bIns="0" rtlCol="0" anchor="t">
            <a:spAutoFit/>
          </a:bodyPr>
          <a:lstStyle/>
          <a:p>
            <a:pPr algn="ctr">
              <a:lnSpc>
                <a:spcPts val="1964"/>
              </a:lnSpc>
            </a:pPr>
            <a:r>
              <a:rPr lang="en-US" sz="1926" spc="61" dirty="0">
                <a:solidFill>
                  <a:srgbClr val="000000"/>
                </a:solidFill>
                <a:latin typeface="Apricots" panose="020B0604020202020204" charset="0"/>
                <a:ea typeface="Bebas Neue"/>
                <a:cs typeface="Bebas Neue"/>
                <a:sym typeface="Bebas Neue"/>
              </a:rPr>
              <a:t>Important Reminders</a:t>
            </a:r>
          </a:p>
        </p:txBody>
      </p:sp>
      <p:sp>
        <p:nvSpPr>
          <p:cNvPr id="17" name="TextBox 17"/>
          <p:cNvSpPr txBox="1"/>
          <p:nvPr/>
        </p:nvSpPr>
        <p:spPr>
          <a:xfrm>
            <a:off x="513545" y="7345934"/>
            <a:ext cx="3103329" cy="279948"/>
          </a:xfrm>
          <a:prstGeom prst="rect">
            <a:avLst/>
          </a:prstGeom>
        </p:spPr>
        <p:txBody>
          <a:bodyPr lIns="0" tIns="0" rIns="0" bIns="0" rtlCol="0" anchor="t">
            <a:spAutoFit/>
          </a:bodyPr>
          <a:lstStyle/>
          <a:p>
            <a:pPr algn="ctr">
              <a:lnSpc>
                <a:spcPts val="1964"/>
              </a:lnSpc>
            </a:pPr>
            <a:r>
              <a:rPr lang="en-US" sz="2800" spc="61" dirty="0">
                <a:solidFill>
                  <a:srgbClr val="000000"/>
                </a:solidFill>
                <a:latin typeface="Apricots" panose="020B0604020202020204" charset="0"/>
                <a:ea typeface="Bebas Neue"/>
                <a:cs typeface="Bebas Neue"/>
                <a:sym typeface="Bebas Neue"/>
              </a:rPr>
              <a:t>Homework</a:t>
            </a:r>
          </a:p>
        </p:txBody>
      </p:sp>
      <p:sp>
        <p:nvSpPr>
          <p:cNvPr id="18" name="TextBox 18"/>
          <p:cNvSpPr txBox="1"/>
          <p:nvPr/>
        </p:nvSpPr>
        <p:spPr>
          <a:xfrm>
            <a:off x="75008" y="1743863"/>
            <a:ext cx="3626456" cy="4780155"/>
          </a:xfrm>
          <a:prstGeom prst="rect">
            <a:avLst/>
          </a:prstGeom>
        </p:spPr>
        <p:txBody>
          <a:bodyPr wrap="square" lIns="0" tIns="0" rIns="0" bIns="0" rtlCol="0" anchor="t">
            <a:spAutoFit/>
          </a:bodyPr>
          <a:lstStyle/>
          <a:p>
            <a:pPr algn="l">
              <a:lnSpc>
                <a:spcPts val="1746"/>
              </a:lnSpc>
              <a:spcBef>
                <a:spcPct val="0"/>
              </a:spcBef>
            </a:pPr>
            <a:r>
              <a:rPr lang="en-US" sz="1200" dirty="0">
                <a:solidFill>
                  <a:srgbClr val="000000"/>
                </a:solidFill>
                <a:latin typeface="Roboto"/>
                <a:ea typeface="Roboto"/>
                <a:cs typeface="Roboto"/>
                <a:sym typeface="Roboto"/>
              </a:rPr>
              <a:t>Reading Records will be checked in school each week.  Please ensure reading books and reading records are in school everyday.  Below outlines the expectations for a Year 6 reading record to ensure your child makes the best progress</a:t>
            </a:r>
          </a:p>
          <a:p>
            <a:pPr algn="l">
              <a:lnSpc>
                <a:spcPts val="1746"/>
              </a:lnSpc>
              <a:spcBef>
                <a:spcPct val="0"/>
              </a:spcBef>
            </a:pPr>
            <a:endParaRPr lang="en-US" sz="1200" dirty="0">
              <a:solidFill>
                <a:srgbClr val="000000"/>
              </a:solidFill>
              <a:latin typeface="Roboto"/>
              <a:ea typeface="Roboto"/>
              <a:cs typeface="Roboto"/>
              <a:sym typeface="Roboto"/>
            </a:endParaRPr>
          </a:p>
          <a:p>
            <a:pPr marL="342900" indent="-342900" algn="l">
              <a:lnSpc>
                <a:spcPts val="1746"/>
              </a:lnSpc>
              <a:spcBef>
                <a:spcPct val="0"/>
              </a:spcBef>
              <a:buClr>
                <a:srgbClr val="FF0000"/>
              </a:buClr>
              <a:buFont typeface="+mj-lt"/>
              <a:buAutoNum type="arabicPeriod"/>
            </a:pPr>
            <a:r>
              <a:rPr lang="en-US" sz="1200" dirty="0">
                <a:solidFill>
                  <a:srgbClr val="000000"/>
                </a:solidFill>
                <a:latin typeface="Roboto"/>
                <a:ea typeface="Roboto"/>
                <a:cs typeface="Roboto"/>
                <a:sym typeface="Roboto"/>
              </a:rPr>
              <a:t>Write the date (this must be everyday, any dates missing will be questioned)</a:t>
            </a:r>
          </a:p>
          <a:p>
            <a:pPr marL="342900" indent="-342900" algn="l">
              <a:lnSpc>
                <a:spcPts val="1746"/>
              </a:lnSpc>
              <a:spcBef>
                <a:spcPct val="0"/>
              </a:spcBef>
              <a:buClr>
                <a:srgbClr val="FF0000"/>
              </a:buClr>
              <a:buFont typeface="+mj-lt"/>
              <a:buAutoNum type="arabicPeriod"/>
            </a:pPr>
            <a:r>
              <a:rPr lang="en-US" sz="1200" dirty="0">
                <a:solidFill>
                  <a:srgbClr val="000000"/>
                </a:solidFill>
                <a:latin typeface="Roboto"/>
                <a:ea typeface="Roboto"/>
                <a:cs typeface="Roboto"/>
                <a:sym typeface="Roboto"/>
              </a:rPr>
              <a:t>Record the page number you read from and to e.g. pg. 9-12</a:t>
            </a:r>
          </a:p>
          <a:p>
            <a:pPr marL="342900" indent="-342900" algn="l">
              <a:lnSpc>
                <a:spcPts val="1746"/>
              </a:lnSpc>
              <a:spcBef>
                <a:spcPct val="0"/>
              </a:spcBef>
              <a:buClr>
                <a:srgbClr val="FF0000"/>
              </a:buClr>
              <a:buFont typeface="+mj-lt"/>
              <a:buAutoNum type="arabicPeriod"/>
            </a:pPr>
            <a:r>
              <a:rPr lang="en-US" sz="1200" dirty="0">
                <a:solidFill>
                  <a:srgbClr val="000000"/>
                </a:solidFill>
                <a:latin typeface="Roboto"/>
                <a:ea typeface="Roboto"/>
                <a:cs typeface="Roboto"/>
                <a:sym typeface="Roboto"/>
              </a:rPr>
              <a:t>Write </a:t>
            </a:r>
            <a:r>
              <a:rPr lang="en-US" sz="1200" b="1" dirty="0">
                <a:solidFill>
                  <a:srgbClr val="000000"/>
                </a:solidFill>
                <a:latin typeface="Roboto"/>
                <a:ea typeface="Roboto"/>
                <a:cs typeface="Roboto"/>
                <a:sym typeface="Roboto"/>
              </a:rPr>
              <a:t>one comment </a:t>
            </a:r>
            <a:r>
              <a:rPr lang="en-US" sz="1200" dirty="0">
                <a:solidFill>
                  <a:srgbClr val="000000"/>
                </a:solidFill>
                <a:latin typeface="Roboto"/>
                <a:ea typeface="Roboto"/>
                <a:cs typeface="Roboto"/>
                <a:sym typeface="Roboto"/>
              </a:rPr>
              <a:t>about what has been read such as:</a:t>
            </a:r>
          </a:p>
          <a:p>
            <a:pPr marL="541338" indent="-185738" algn="l">
              <a:lnSpc>
                <a:spcPts val="1746"/>
              </a:lnSpc>
              <a:spcBef>
                <a:spcPct val="0"/>
              </a:spcBef>
              <a:buFont typeface="Wingdings" panose="05000000000000000000" pitchFamily="2" charset="2"/>
              <a:buChar char="§"/>
            </a:pPr>
            <a:r>
              <a:rPr lang="en-US" sz="1200" dirty="0">
                <a:solidFill>
                  <a:srgbClr val="000000"/>
                </a:solidFill>
                <a:latin typeface="Roboto"/>
                <a:ea typeface="Roboto"/>
                <a:cs typeface="Roboto"/>
                <a:sym typeface="Roboto"/>
              </a:rPr>
              <a:t>W</a:t>
            </a:r>
            <a:r>
              <a:rPr lang="en-GB" sz="1200" dirty="0">
                <a:solidFill>
                  <a:srgbClr val="000000"/>
                </a:solidFill>
                <a:latin typeface="Roboto"/>
                <a:ea typeface="Roboto"/>
                <a:cs typeface="Roboto"/>
                <a:sym typeface="Roboto"/>
              </a:rPr>
              <a:t>hat do you know now that you didn’t know before? </a:t>
            </a:r>
          </a:p>
          <a:p>
            <a:pPr marL="541338" indent="-185738" algn="l">
              <a:lnSpc>
                <a:spcPts val="1746"/>
              </a:lnSpc>
              <a:spcBef>
                <a:spcPct val="0"/>
              </a:spcBef>
              <a:buFont typeface="Wingdings" panose="05000000000000000000" pitchFamily="2" charset="2"/>
              <a:buChar char="§"/>
            </a:pPr>
            <a:r>
              <a:rPr lang="en-GB" sz="1200" dirty="0">
                <a:solidFill>
                  <a:srgbClr val="000000"/>
                </a:solidFill>
                <a:latin typeface="Roboto"/>
                <a:ea typeface="Roboto"/>
                <a:cs typeface="Roboto"/>
                <a:sym typeface="Roboto"/>
              </a:rPr>
              <a:t>Write the words you have you read that you didn’t understand?  (Look them up in a dictionary).</a:t>
            </a:r>
          </a:p>
          <a:p>
            <a:pPr marL="541338" indent="-185738" algn="l">
              <a:lnSpc>
                <a:spcPts val="1746"/>
              </a:lnSpc>
              <a:spcBef>
                <a:spcPct val="0"/>
              </a:spcBef>
              <a:buFont typeface="Wingdings" panose="05000000000000000000" pitchFamily="2" charset="2"/>
              <a:buChar char="§"/>
            </a:pPr>
            <a:r>
              <a:rPr lang="en-GB" sz="1200" dirty="0">
                <a:solidFill>
                  <a:srgbClr val="000000"/>
                </a:solidFill>
                <a:latin typeface="Roboto"/>
                <a:ea typeface="Roboto"/>
                <a:cs typeface="Roboto"/>
                <a:sym typeface="Roboto"/>
              </a:rPr>
              <a:t>Describe the character at this point in the text.  </a:t>
            </a:r>
          </a:p>
          <a:p>
            <a:pPr marL="541338" indent="-185738" algn="l">
              <a:lnSpc>
                <a:spcPts val="1746"/>
              </a:lnSpc>
              <a:spcBef>
                <a:spcPct val="0"/>
              </a:spcBef>
              <a:buFont typeface="Wingdings" panose="05000000000000000000" pitchFamily="2" charset="2"/>
              <a:buChar char="§"/>
            </a:pPr>
            <a:r>
              <a:rPr lang="en-GB" sz="1200" dirty="0">
                <a:solidFill>
                  <a:srgbClr val="000000"/>
                </a:solidFill>
                <a:latin typeface="Roboto"/>
                <a:ea typeface="Roboto"/>
                <a:cs typeface="Roboto"/>
                <a:sym typeface="Roboto"/>
              </a:rPr>
              <a:t>Predict what might happen next.</a:t>
            </a:r>
          </a:p>
          <a:p>
            <a:pPr marL="342900" indent="-342900" algn="l">
              <a:lnSpc>
                <a:spcPts val="1746"/>
              </a:lnSpc>
              <a:spcBef>
                <a:spcPct val="0"/>
              </a:spcBef>
              <a:buClr>
                <a:srgbClr val="FF0000"/>
              </a:buClr>
              <a:buFont typeface="+mj-lt"/>
              <a:buAutoNum type="arabicPeriod" startAt="4"/>
            </a:pPr>
            <a:r>
              <a:rPr lang="en-GB" sz="1200" dirty="0">
                <a:solidFill>
                  <a:srgbClr val="000000"/>
                </a:solidFill>
                <a:latin typeface="Roboto"/>
                <a:ea typeface="Roboto"/>
                <a:cs typeface="Roboto"/>
                <a:sym typeface="Roboto"/>
              </a:rPr>
              <a:t>Get an adult to sign your reading record </a:t>
            </a:r>
            <a:r>
              <a:rPr lang="en-GB" sz="1200" b="1" dirty="0">
                <a:solidFill>
                  <a:srgbClr val="000000"/>
                </a:solidFill>
                <a:latin typeface="Roboto"/>
                <a:ea typeface="Roboto"/>
                <a:cs typeface="Roboto"/>
                <a:sym typeface="Roboto"/>
              </a:rPr>
              <a:t>every week</a:t>
            </a:r>
            <a:r>
              <a:rPr lang="en-GB" sz="1200" dirty="0">
                <a:solidFill>
                  <a:srgbClr val="000000"/>
                </a:solidFill>
                <a:latin typeface="Roboto"/>
                <a:ea typeface="Roboto"/>
                <a:cs typeface="Roboto"/>
                <a:sym typeface="Roboto"/>
              </a:rPr>
              <a:t> to show you have read at home.</a:t>
            </a:r>
            <a:endParaRPr lang="en-US" sz="1247" dirty="0">
              <a:solidFill>
                <a:srgbClr val="000000"/>
              </a:solidFill>
              <a:latin typeface="Roboto"/>
              <a:ea typeface="Roboto"/>
              <a:cs typeface="Roboto"/>
              <a:sym typeface="Roboto"/>
            </a:endParaRPr>
          </a:p>
        </p:txBody>
      </p:sp>
      <p:sp>
        <p:nvSpPr>
          <p:cNvPr id="19" name="TextBox 19"/>
          <p:cNvSpPr txBox="1"/>
          <p:nvPr/>
        </p:nvSpPr>
        <p:spPr>
          <a:xfrm>
            <a:off x="3819596" y="1859726"/>
            <a:ext cx="3641032" cy="856004"/>
          </a:xfrm>
          <a:prstGeom prst="rect">
            <a:avLst/>
          </a:prstGeom>
        </p:spPr>
        <p:txBody>
          <a:bodyPr wrap="square" lIns="0" tIns="0" rIns="0" bIns="0" rtlCol="0" anchor="t">
            <a:spAutoFit/>
          </a:bodyPr>
          <a:lstStyle/>
          <a:p>
            <a:pPr algn="l">
              <a:lnSpc>
                <a:spcPts val="1746"/>
              </a:lnSpc>
              <a:spcBef>
                <a:spcPct val="0"/>
              </a:spcBef>
            </a:pPr>
            <a:r>
              <a:rPr lang="en-US" sz="1247" b="1" dirty="0">
                <a:solidFill>
                  <a:srgbClr val="000000"/>
                </a:solidFill>
                <a:latin typeface="Roboto"/>
                <a:ea typeface="Roboto"/>
                <a:cs typeface="Roboto"/>
                <a:sym typeface="Roboto"/>
              </a:rPr>
              <a:t>Year 6 Hoodies</a:t>
            </a:r>
          </a:p>
          <a:p>
            <a:pPr algn="l">
              <a:lnSpc>
                <a:spcPts val="1746"/>
              </a:lnSpc>
              <a:spcBef>
                <a:spcPct val="0"/>
              </a:spcBef>
            </a:pPr>
            <a:r>
              <a:rPr lang="en-US" sz="1200" dirty="0">
                <a:solidFill>
                  <a:srgbClr val="000000"/>
                </a:solidFill>
                <a:latin typeface="Roboto"/>
                <a:ea typeface="Roboto"/>
                <a:cs typeface="Roboto"/>
                <a:sym typeface="Roboto"/>
              </a:rPr>
              <a:t>Please keep checking Arbor for upcoming information on how to order a Year 6 Leavers Hoodies for your child.</a:t>
            </a:r>
          </a:p>
        </p:txBody>
      </p:sp>
      <p:sp>
        <p:nvSpPr>
          <p:cNvPr id="20" name="TextBox 20"/>
          <p:cNvSpPr txBox="1"/>
          <p:nvPr/>
        </p:nvSpPr>
        <p:spPr>
          <a:xfrm>
            <a:off x="3862840" y="5753943"/>
            <a:ext cx="3551973" cy="1075551"/>
          </a:xfrm>
          <a:prstGeom prst="rect">
            <a:avLst/>
          </a:prstGeom>
        </p:spPr>
        <p:txBody>
          <a:bodyPr wrap="square" lIns="0" tIns="0" rIns="0" bIns="0" rtlCol="0" anchor="t">
            <a:spAutoFit/>
          </a:bodyPr>
          <a:lstStyle/>
          <a:p>
            <a:pPr algn="l">
              <a:lnSpc>
                <a:spcPts val="1746"/>
              </a:lnSpc>
              <a:spcBef>
                <a:spcPct val="0"/>
              </a:spcBef>
            </a:pPr>
            <a:r>
              <a:rPr lang="en-US" sz="1247" b="1" dirty="0">
                <a:solidFill>
                  <a:srgbClr val="000000"/>
                </a:solidFill>
                <a:latin typeface="Roboto"/>
                <a:ea typeface="Roboto"/>
                <a:cs typeface="Roboto"/>
                <a:sym typeface="Roboto"/>
              </a:rPr>
              <a:t>Healthy Snack and Water Bottle</a:t>
            </a:r>
          </a:p>
          <a:p>
            <a:pPr algn="l">
              <a:lnSpc>
                <a:spcPts val="1746"/>
              </a:lnSpc>
              <a:spcBef>
                <a:spcPct val="0"/>
              </a:spcBef>
            </a:pPr>
            <a:r>
              <a:rPr lang="en-US" sz="1200" dirty="0">
                <a:solidFill>
                  <a:srgbClr val="000000"/>
                </a:solidFill>
                <a:latin typeface="Roboto"/>
                <a:ea typeface="Roboto"/>
                <a:cs typeface="Roboto"/>
                <a:sym typeface="Roboto"/>
              </a:rPr>
              <a:t>Please pack a </a:t>
            </a:r>
            <a:r>
              <a:rPr lang="en-US" sz="1200" b="1" dirty="0">
                <a:solidFill>
                  <a:srgbClr val="FF0000"/>
                </a:solidFill>
                <a:latin typeface="Roboto"/>
                <a:ea typeface="Roboto"/>
                <a:cs typeface="Roboto"/>
                <a:sym typeface="Roboto"/>
              </a:rPr>
              <a:t>healthy</a:t>
            </a:r>
            <a:r>
              <a:rPr lang="en-US" sz="1200" dirty="0">
                <a:solidFill>
                  <a:srgbClr val="000000"/>
                </a:solidFill>
                <a:latin typeface="Roboto"/>
                <a:ea typeface="Roboto"/>
                <a:cs typeface="Roboto"/>
                <a:sym typeface="Roboto"/>
              </a:rPr>
              <a:t> snack (no crisps or chocolate) and a water bottle for your child each day. This helps keep them energised and hydrated throughout their busy day.</a:t>
            </a:r>
          </a:p>
        </p:txBody>
      </p:sp>
      <p:sp>
        <p:nvSpPr>
          <p:cNvPr id="21" name="TextBox 21"/>
          <p:cNvSpPr txBox="1"/>
          <p:nvPr/>
        </p:nvSpPr>
        <p:spPr>
          <a:xfrm>
            <a:off x="3860029" y="6967371"/>
            <a:ext cx="3463655" cy="856004"/>
          </a:xfrm>
          <a:prstGeom prst="rect">
            <a:avLst/>
          </a:prstGeom>
        </p:spPr>
        <p:txBody>
          <a:bodyPr wrap="square" lIns="0" tIns="0" rIns="0" bIns="0" rtlCol="0" anchor="t">
            <a:spAutoFit/>
          </a:bodyPr>
          <a:lstStyle/>
          <a:p>
            <a:pPr algn="l">
              <a:lnSpc>
                <a:spcPts val="1746"/>
              </a:lnSpc>
              <a:spcBef>
                <a:spcPct val="0"/>
              </a:spcBef>
            </a:pPr>
            <a:r>
              <a:rPr lang="en-US" sz="1247" b="1" dirty="0">
                <a:solidFill>
                  <a:srgbClr val="000000"/>
                </a:solidFill>
                <a:latin typeface="Roboto"/>
                <a:ea typeface="Roboto"/>
                <a:cs typeface="Roboto"/>
                <a:sym typeface="Roboto"/>
              </a:rPr>
              <a:t>Uniform</a:t>
            </a:r>
          </a:p>
          <a:p>
            <a:pPr algn="l">
              <a:lnSpc>
                <a:spcPts val="1746"/>
              </a:lnSpc>
              <a:spcBef>
                <a:spcPct val="0"/>
              </a:spcBef>
            </a:pPr>
            <a:r>
              <a:rPr lang="en-US" sz="1200" dirty="0">
                <a:solidFill>
                  <a:srgbClr val="000000"/>
                </a:solidFill>
                <a:latin typeface="Roboto"/>
                <a:ea typeface="Roboto"/>
                <a:cs typeface="Roboto"/>
                <a:sym typeface="Roboto"/>
              </a:rPr>
              <a:t>As Year 6 role models we are required to wear a full school uniform, this includes smart black shoes, not black trainers.</a:t>
            </a:r>
          </a:p>
        </p:txBody>
      </p:sp>
      <p:sp>
        <p:nvSpPr>
          <p:cNvPr id="23" name="TextBox 23"/>
          <p:cNvSpPr txBox="1"/>
          <p:nvPr/>
        </p:nvSpPr>
        <p:spPr>
          <a:xfrm>
            <a:off x="120651" y="7671089"/>
            <a:ext cx="3573424" cy="2170466"/>
          </a:xfrm>
          <a:prstGeom prst="rect">
            <a:avLst/>
          </a:prstGeom>
        </p:spPr>
        <p:txBody>
          <a:bodyPr wrap="square" lIns="0" tIns="0" rIns="0" bIns="0" rtlCol="0" anchor="t">
            <a:spAutoFit/>
          </a:bodyPr>
          <a:lstStyle/>
          <a:p>
            <a:pPr marL="285750" indent="-285750" algn="l">
              <a:lnSpc>
                <a:spcPts val="1746"/>
              </a:lnSpc>
              <a:buFont typeface="Arial" panose="020B0604020202020204" pitchFamily="34" charset="0"/>
              <a:buChar char="•"/>
            </a:pPr>
            <a:r>
              <a:rPr lang="en-US" sz="1400" b="1" dirty="0">
                <a:solidFill>
                  <a:srgbClr val="000000"/>
                </a:solidFill>
                <a:latin typeface="Roboto"/>
                <a:ea typeface="Roboto"/>
                <a:cs typeface="Roboto"/>
                <a:sym typeface="Roboto"/>
              </a:rPr>
              <a:t>Read each night at home</a:t>
            </a:r>
          </a:p>
          <a:p>
            <a:pPr marL="285750" indent="-285750" algn="l">
              <a:lnSpc>
                <a:spcPts val="1746"/>
              </a:lnSpc>
              <a:buFont typeface="Arial" panose="020B0604020202020204" pitchFamily="34" charset="0"/>
              <a:buChar char="•"/>
            </a:pPr>
            <a:endParaRPr lang="en-US" sz="1400" b="1" dirty="0">
              <a:solidFill>
                <a:srgbClr val="000000"/>
              </a:solidFill>
              <a:latin typeface="Roboto"/>
              <a:ea typeface="Roboto"/>
              <a:cs typeface="Roboto"/>
              <a:sym typeface="Roboto"/>
            </a:endParaRPr>
          </a:p>
          <a:p>
            <a:pPr marL="285750" indent="-285750">
              <a:lnSpc>
                <a:spcPts val="1746"/>
              </a:lnSpc>
              <a:buFont typeface="Arial" panose="020B0604020202020204" pitchFamily="34" charset="0"/>
              <a:buChar char="•"/>
            </a:pPr>
            <a:r>
              <a:rPr lang="en-US" sz="1400" b="1" dirty="0">
                <a:solidFill>
                  <a:srgbClr val="000000"/>
                </a:solidFill>
                <a:latin typeface="Roboto"/>
                <a:ea typeface="Roboto"/>
                <a:cs typeface="Roboto"/>
                <a:sym typeface="Roboto"/>
              </a:rPr>
              <a:t>Practice Times Tables regularly</a:t>
            </a:r>
            <a:endParaRPr lang="en-US" sz="1400" b="1" dirty="0">
              <a:solidFill>
                <a:srgbClr val="000000"/>
              </a:solidFill>
              <a:latin typeface="Roboto"/>
              <a:ea typeface="Roboto"/>
              <a:cs typeface="Roboto"/>
            </a:endParaRPr>
          </a:p>
          <a:p>
            <a:pPr marL="285750" indent="-285750" algn="l">
              <a:lnSpc>
                <a:spcPts val="1746"/>
              </a:lnSpc>
              <a:buFont typeface="Arial" panose="020B0604020202020204" pitchFamily="34" charset="0"/>
              <a:buChar char="•"/>
            </a:pPr>
            <a:endParaRPr lang="en-US" sz="1400" b="1" spc="18" dirty="0">
              <a:solidFill>
                <a:srgbClr val="000000"/>
              </a:solidFill>
              <a:latin typeface="Roboto"/>
              <a:ea typeface="Roboto"/>
              <a:cs typeface="Roboto"/>
            </a:endParaRPr>
          </a:p>
          <a:p>
            <a:pPr marL="285750" indent="-285750" algn="l">
              <a:lnSpc>
                <a:spcPts val="1746"/>
              </a:lnSpc>
              <a:buFont typeface="Arial" panose="020B0604020202020204" pitchFamily="34" charset="0"/>
              <a:buChar char="•"/>
            </a:pPr>
            <a:r>
              <a:rPr lang="en-US" sz="1400" b="1" spc="18" dirty="0">
                <a:solidFill>
                  <a:srgbClr val="000000"/>
                </a:solidFill>
                <a:latin typeface="Roboto"/>
                <a:ea typeface="Roboto"/>
                <a:cs typeface="Roboto"/>
                <a:sym typeface="Roboto"/>
              </a:rPr>
              <a:t>Target Booklets to practice for SATs </a:t>
            </a:r>
            <a:r>
              <a:rPr lang="en-US" sz="1100" b="1" spc="18" dirty="0">
                <a:solidFill>
                  <a:srgbClr val="000000"/>
                </a:solidFill>
                <a:latin typeface="Roboto"/>
                <a:ea typeface="Roboto"/>
                <a:cs typeface="Roboto"/>
                <a:sym typeface="Roboto"/>
              </a:rPr>
              <a:t>(Please note your child will be given target booklets to complete and return the next day, this will vary each week depending on targets and progress).</a:t>
            </a:r>
          </a:p>
          <a:p>
            <a:pPr algn="l">
              <a:lnSpc>
                <a:spcPts val="1746"/>
              </a:lnSpc>
            </a:pPr>
            <a:endParaRPr lang="en-US" sz="1400" spc="18" dirty="0">
              <a:solidFill>
                <a:srgbClr val="000000"/>
              </a:solidFill>
              <a:latin typeface="Roboto"/>
              <a:ea typeface="Roboto"/>
              <a:cs typeface="Roboto"/>
              <a:sym typeface="Roboto"/>
            </a:endParaRPr>
          </a:p>
        </p:txBody>
      </p:sp>
      <p:sp>
        <p:nvSpPr>
          <p:cNvPr id="24" name="TextBox 21">
            <a:extLst>
              <a:ext uri="{FF2B5EF4-FFF2-40B4-BE49-F238E27FC236}">
                <a16:creationId xmlns:a16="http://schemas.microsoft.com/office/drawing/2014/main" id="{8E24E8F1-B657-471F-81FF-B1075AF5EB65}"/>
              </a:ext>
            </a:extLst>
          </p:cNvPr>
          <p:cNvSpPr txBox="1"/>
          <p:nvPr/>
        </p:nvSpPr>
        <p:spPr>
          <a:xfrm>
            <a:off x="3860029" y="7998518"/>
            <a:ext cx="3463654" cy="856004"/>
          </a:xfrm>
          <a:prstGeom prst="rect">
            <a:avLst/>
          </a:prstGeom>
        </p:spPr>
        <p:txBody>
          <a:bodyPr wrap="square" lIns="0" tIns="0" rIns="0" bIns="0" rtlCol="0" anchor="t">
            <a:spAutoFit/>
          </a:bodyPr>
          <a:lstStyle/>
          <a:p>
            <a:pPr algn="l">
              <a:lnSpc>
                <a:spcPts val="1746"/>
              </a:lnSpc>
              <a:spcBef>
                <a:spcPct val="0"/>
              </a:spcBef>
            </a:pPr>
            <a:r>
              <a:rPr lang="en-US" sz="1247" b="1" dirty="0">
                <a:solidFill>
                  <a:srgbClr val="000000"/>
                </a:solidFill>
                <a:latin typeface="Roboto"/>
                <a:ea typeface="Roboto"/>
                <a:cs typeface="Roboto"/>
                <a:sym typeface="Roboto"/>
              </a:rPr>
              <a:t>PE Kits</a:t>
            </a:r>
          </a:p>
          <a:p>
            <a:pPr algn="l">
              <a:lnSpc>
                <a:spcPts val="1746"/>
              </a:lnSpc>
              <a:spcBef>
                <a:spcPct val="0"/>
              </a:spcBef>
            </a:pPr>
            <a:r>
              <a:rPr lang="en-GB" sz="1200" dirty="0">
                <a:latin typeface="Roboto" panose="02000000000000000000" pitchFamily="2" charset="0"/>
                <a:ea typeface="Roboto" panose="02000000000000000000" pitchFamily="2" charset="0"/>
              </a:rPr>
              <a:t>Please make sure children wear the full school PE kit in our school colours (red and black). For safety, trainers should be worn during PE lessons.</a:t>
            </a:r>
            <a:endParaRPr lang="en-US" sz="1200" dirty="0">
              <a:solidFill>
                <a:srgbClr val="000000"/>
              </a:solidFill>
              <a:latin typeface="Roboto" panose="02000000000000000000" pitchFamily="2" charset="0"/>
              <a:ea typeface="Roboto" panose="02000000000000000000" pitchFamily="2" charset="0"/>
              <a:cs typeface="Roboto"/>
              <a:sym typeface="Roboto"/>
            </a:endParaRPr>
          </a:p>
        </p:txBody>
      </p:sp>
      <p:sp>
        <p:nvSpPr>
          <p:cNvPr id="26" name="TextBox 21">
            <a:extLst>
              <a:ext uri="{FF2B5EF4-FFF2-40B4-BE49-F238E27FC236}">
                <a16:creationId xmlns:a16="http://schemas.microsoft.com/office/drawing/2014/main" id="{FC762193-1152-497B-AB4F-6BF41D638B1E}"/>
              </a:ext>
            </a:extLst>
          </p:cNvPr>
          <p:cNvSpPr txBox="1"/>
          <p:nvPr/>
        </p:nvSpPr>
        <p:spPr>
          <a:xfrm>
            <a:off x="3860029" y="9019104"/>
            <a:ext cx="2804595" cy="1293752"/>
          </a:xfrm>
          <a:prstGeom prst="rect">
            <a:avLst/>
          </a:prstGeom>
        </p:spPr>
        <p:txBody>
          <a:bodyPr wrap="square" lIns="0" tIns="0" rIns="0" bIns="0" rtlCol="0" anchor="t">
            <a:spAutoFit/>
          </a:bodyPr>
          <a:lstStyle/>
          <a:p>
            <a:pPr algn="l">
              <a:lnSpc>
                <a:spcPts val="1746"/>
              </a:lnSpc>
              <a:spcBef>
                <a:spcPct val="0"/>
              </a:spcBef>
            </a:pPr>
            <a:r>
              <a:rPr lang="en-US" sz="1247" b="1" dirty="0">
                <a:solidFill>
                  <a:srgbClr val="000000"/>
                </a:solidFill>
                <a:latin typeface="Roboto"/>
                <a:ea typeface="Roboto"/>
                <a:cs typeface="Roboto"/>
                <a:sym typeface="Roboto"/>
              </a:rPr>
              <a:t>Mobile Devices</a:t>
            </a:r>
          </a:p>
          <a:p>
            <a:pPr algn="l">
              <a:lnSpc>
                <a:spcPts val="1746"/>
              </a:lnSpc>
              <a:spcBef>
                <a:spcPct val="0"/>
              </a:spcBef>
            </a:pPr>
            <a:r>
              <a:rPr lang="en-GB" sz="1200" dirty="0">
                <a:latin typeface="Roboto" panose="02000000000000000000" pitchFamily="2" charset="0"/>
                <a:ea typeface="Roboto" panose="02000000000000000000" pitchFamily="2" charset="0"/>
              </a:rPr>
              <a:t>If your child has a mobile device please ensure you monitor it regularly.  Most APPs have an age rating of 13.  Here is a useful and informative link for support </a:t>
            </a:r>
            <a:r>
              <a:rPr lang="en-GB" sz="1200" dirty="0">
                <a:hlinkClick r:id="rId7"/>
              </a:rPr>
              <a:t>What is social media? | NSPCC</a:t>
            </a:r>
            <a:endParaRPr lang="en-US" sz="1200" dirty="0">
              <a:solidFill>
                <a:srgbClr val="000000"/>
              </a:solidFill>
              <a:latin typeface="Roboto" panose="02000000000000000000" pitchFamily="2" charset="0"/>
              <a:ea typeface="Roboto" panose="02000000000000000000" pitchFamily="2" charset="0"/>
              <a:cs typeface="Roboto"/>
              <a:sym typeface="Roboto"/>
            </a:endParaRPr>
          </a:p>
        </p:txBody>
      </p:sp>
      <p:sp>
        <p:nvSpPr>
          <p:cNvPr id="25" name="TextBox 24">
            <a:extLst>
              <a:ext uri="{FF2B5EF4-FFF2-40B4-BE49-F238E27FC236}">
                <a16:creationId xmlns:a16="http://schemas.microsoft.com/office/drawing/2014/main" id="{DEABDF24-8F4D-4959-8323-B640675D4AB6}"/>
              </a:ext>
            </a:extLst>
          </p:cNvPr>
          <p:cNvSpPr txBox="1"/>
          <p:nvPr/>
        </p:nvSpPr>
        <p:spPr>
          <a:xfrm>
            <a:off x="3758899" y="2989366"/>
            <a:ext cx="3770758" cy="1410001"/>
          </a:xfrm>
          <a:prstGeom prst="rect">
            <a:avLst/>
          </a:prstGeom>
          <a:noFill/>
        </p:spPr>
        <p:txBody>
          <a:bodyPr wrap="square" lIns="91440" tIns="45720" rIns="91440" bIns="45720" anchor="t">
            <a:spAutoFit/>
          </a:bodyPr>
          <a:lstStyle/>
          <a:p>
            <a:pPr algn="ctr">
              <a:lnSpc>
                <a:spcPts val="1746"/>
              </a:lnSpc>
            </a:pPr>
            <a:r>
              <a:rPr lang="en-US" sz="2000" b="1" dirty="0">
                <a:solidFill>
                  <a:srgbClr val="000000"/>
                </a:solidFill>
                <a:latin typeface="Roboto Bold"/>
                <a:ea typeface="Roboto Bold"/>
                <a:cs typeface="Roboto Bold"/>
                <a:sym typeface="Roboto Bold"/>
              </a:rPr>
              <a:t>SATs Tests: Monday 10</a:t>
            </a:r>
            <a:r>
              <a:rPr lang="en-US" sz="2000" b="1" baseline="30000" dirty="0">
                <a:solidFill>
                  <a:srgbClr val="000000"/>
                </a:solidFill>
                <a:latin typeface="Roboto Bold"/>
                <a:ea typeface="Roboto Bold"/>
                <a:cs typeface="Roboto Bold"/>
                <a:sym typeface="Roboto Bold"/>
              </a:rPr>
              <a:t>th</a:t>
            </a:r>
            <a:r>
              <a:rPr lang="en-US" sz="2000" b="1" dirty="0">
                <a:solidFill>
                  <a:srgbClr val="000000"/>
                </a:solidFill>
                <a:latin typeface="Roboto Bold"/>
                <a:ea typeface="Roboto Bold"/>
                <a:cs typeface="Roboto Bold"/>
                <a:sym typeface="Roboto Bold"/>
              </a:rPr>
              <a:t> – Thursday 13</a:t>
            </a:r>
            <a:r>
              <a:rPr lang="en-US" sz="2000" b="1" baseline="30000" dirty="0">
                <a:solidFill>
                  <a:srgbClr val="000000"/>
                </a:solidFill>
                <a:latin typeface="Roboto Bold"/>
                <a:ea typeface="Roboto Bold"/>
                <a:cs typeface="Roboto Bold"/>
                <a:sym typeface="Roboto Bold"/>
              </a:rPr>
              <a:t>th</a:t>
            </a:r>
            <a:r>
              <a:rPr lang="en-US" sz="2000" b="1" dirty="0">
                <a:solidFill>
                  <a:srgbClr val="000000"/>
                </a:solidFill>
                <a:latin typeface="Roboto Bold"/>
                <a:ea typeface="Roboto Bold"/>
                <a:cs typeface="Roboto Bold"/>
                <a:sym typeface="Roboto Bold"/>
              </a:rPr>
              <a:t> May 2026</a:t>
            </a:r>
            <a:endParaRPr lang="en-US" sz="2000" b="1" dirty="0">
              <a:solidFill>
                <a:srgbClr val="FF0000"/>
              </a:solidFill>
              <a:latin typeface="Roboto Bold"/>
              <a:ea typeface="Roboto Bold"/>
              <a:cs typeface="Roboto Bold"/>
            </a:endParaRPr>
          </a:p>
          <a:p>
            <a:pPr algn="ctr">
              <a:lnSpc>
                <a:spcPts val="1746"/>
              </a:lnSpc>
            </a:pPr>
            <a:r>
              <a:rPr lang="en-US" sz="2000" b="1" dirty="0">
                <a:solidFill>
                  <a:srgbClr val="FF0000"/>
                </a:solidFill>
                <a:latin typeface="Roboto Bold"/>
                <a:ea typeface="Roboto Bold"/>
                <a:cs typeface="Roboto Bold"/>
                <a:sym typeface="Roboto Bold"/>
              </a:rPr>
              <a:t>PLEASE DO NOT BOOK ANY HOLIDAYS or APPOINTMENTS DURING SATs WEEK</a:t>
            </a:r>
            <a:endParaRPr lang="en-US" sz="2000" b="1" dirty="0">
              <a:solidFill>
                <a:srgbClr val="FF0000"/>
              </a:solidFill>
              <a:latin typeface="Roboto Bold"/>
              <a:ea typeface="Roboto Bold"/>
              <a:cs typeface="Roboto Bold"/>
            </a:endParaRPr>
          </a:p>
          <a:p>
            <a:pPr>
              <a:lnSpc>
                <a:spcPts val="1746"/>
              </a:lnSpc>
            </a:pPr>
            <a:endParaRPr lang="en-US" sz="2000" b="1" dirty="0">
              <a:solidFill>
                <a:srgbClr val="FF0000"/>
              </a:solidFill>
              <a:latin typeface="Roboto Bold"/>
              <a:ea typeface="Roboto Bold"/>
              <a:cs typeface="Roboto Bold"/>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4EC72A5CD1F3B428CA61C2F075809FA" ma:contentTypeVersion="11" ma:contentTypeDescription="Create a new document." ma:contentTypeScope="" ma:versionID="773fcb41b80e4a21a92703eaed14419a">
  <xsd:schema xmlns:xsd="http://www.w3.org/2001/XMLSchema" xmlns:xs="http://www.w3.org/2001/XMLSchema" xmlns:p="http://schemas.microsoft.com/office/2006/metadata/properties" xmlns:ns2="87fbf535-62f4-4f73-8e4e-90631a6611da" xmlns:ns3="f0f4da6c-3674-4c9c-a6da-79b4cac209cf" targetNamespace="http://schemas.microsoft.com/office/2006/metadata/properties" ma:root="true" ma:fieldsID="5060a4bb48387286f81cc3af7d5f7e9c" ns2:_="" ns3:_="">
    <xsd:import namespace="87fbf535-62f4-4f73-8e4e-90631a6611da"/>
    <xsd:import namespace="f0f4da6c-3674-4c9c-a6da-79b4cac209c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f535-62f4-4f73-8e4e-90631a6611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d155f58-06c7-482a-be83-bba02eae4bd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0f4da6c-3674-4c9c-a6da-79b4cac209c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df0ba9e-1c47-4861-a527-08820e4a25dc}" ma:internalName="TaxCatchAll" ma:showField="CatchAllData" ma:web="f0f4da6c-3674-4c9c-a6da-79b4cac209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0f4da6c-3674-4c9c-a6da-79b4cac209cf" xsi:nil="true"/>
    <lcf76f155ced4ddcb4097134ff3c332f xmlns="87fbf535-62f4-4f73-8e4e-90631a6611d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4C19A1C-EF15-4AB9-9D21-C73ED057E255}"/>
</file>

<file path=customXml/itemProps2.xml><?xml version="1.0" encoding="utf-8"?>
<ds:datastoreItem xmlns:ds="http://schemas.openxmlformats.org/officeDocument/2006/customXml" ds:itemID="{26AB7992-9CDB-4921-845E-81C2A7E6D539}"/>
</file>

<file path=customXml/itemProps3.xml><?xml version="1.0" encoding="utf-8"?>
<ds:datastoreItem xmlns:ds="http://schemas.openxmlformats.org/officeDocument/2006/customXml" ds:itemID="{2834CE79-FA09-44CA-A82C-0CB4766511DB}"/>
</file>

<file path=docProps/app.xml><?xml version="1.0" encoding="utf-8"?>
<Properties xmlns="http://schemas.openxmlformats.org/officeDocument/2006/extended-properties" xmlns:vt="http://schemas.openxmlformats.org/officeDocument/2006/docPropsVTypes">
  <TotalTime>675</TotalTime>
  <Words>796</Words>
  <Application>Microsoft Office PowerPoint</Application>
  <PresentationFormat>Custom</PresentationFormat>
  <Paragraphs>64</Paragraphs>
  <Slides>2</Slides>
  <Notes>1</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 to School Weekly Newsletter Pastel Colors in Boho Style</dc:title>
  <dc:creator>Sarah Sweeney</dc:creator>
  <cp:lastModifiedBy>Suzanne Cattigan</cp:lastModifiedBy>
  <cp:revision>50</cp:revision>
  <dcterms:created xsi:type="dcterms:W3CDTF">2006-08-16T00:00:00Z</dcterms:created>
  <dcterms:modified xsi:type="dcterms:W3CDTF">2026-09-08T15:43:14Z</dcterms:modified>
  <dc:identifier>DAGtsG4rA0Y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0x010100B4EC72A5CD1F3B428CA61C2F075809FA</vt:lpwstr>
  </property>
</Properties>
</file>